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heme/theme2.xml" ContentType="application/vnd.openxmlformats-officedocument.theme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notesSlides/notesSlide1.xml" ContentType="application/vnd.openxmlformats-officedocument.presentationml.notesSlide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77"/>
  </p:notesMasterIdLst>
  <p:sldIdLst>
    <p:sldId id="256" r:id="rId2"/>
    <p:sldId id="355" r:id="rId3"/>
    <p:sldId id="258" r:id="rId4"/>
    <p:sldId id="259" r:id="rId5"/>
    <p:sldId id="356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3" r:id="rId29"/>
    <p:sldId id="285" r:id="rId30"/>
    <p:sldId id="286" r:id="rId31"/>
    <p:sldId id="287" r:id="rId32"/>
    <p:sldId id="288" r:id="rId33"/>
    <p:sldId id="289" r:id="rId34"/>
    <p:sldId id="290" r:id="rId35"/>
    <p:sldId id="294" r:id="rId36"/>
    <p:sldId id="295" r:id="rId37"/>
    <p:sldId id="296" r:id="rId38"/>
    <p:sldId id="297" r:id="rId39"/>
    <p:sldId id="298" r:id="rId40"/>
    <p:sldId id="299" r:id="rId41"/>
    <p:sldId id="300" r:id="rId42"/>
    <p:sldId id="301" r:id="rId43"/>
    <p:sldId id="302" r:id="rId44"/>
    <p:sldId id="303" r:id="rId45"/>
    <p:sldId id="304" r:id="rId46"/>
    <p:sldId id="305" r:id="rId47"/>
    <p:sldId id="306" r:id="rId48"/>
    <p:sldId id="307" r:id="rId49"/>
    <p:sldId id="308" r:id="rId50"/>
    <p:sldId id="309" r:id="rId51"/>
    <p:sldId id="310" r:id="rId52"/>
    <p:sldId id="311" r:id="rId53"/>
    <p:sldId id="312" r:id="rId54"/>
    <p:sldId id="313" r:id="rId55"/>
    <p:sldId id="325" r:id="rId56"/>
    <p:sldId id="326" r:id="rId57"/>
    <p:sldId id="337" r:id="rId58"/>
    <p:sldId id="338" r:id="rId59"/>
    <p:sldId id="339" r:id="rId60"/>
    <p:sldId id="340" r:id="rId61"/>
    <p:sldId id="341" r:id="rId62"/>
    <p:sldId id="342" r:id="rId63"/>
    <p:sldId id="343" r:id="rId64"/>
    <p:sldId id="344" r:id="rId65"/>
    <p:sldId id="345" r:id="rId66"/>
    <p:sldId id="346" r:id="rId67"/>
    <p:sldId id="347" r:id="rId68"/>
    <p:sldId id="348" r:id="rId69"/>
    <p:sldId id="349" r:id="rId70"/>
    <p:sldId id="350" r:id="rId71"/>
    <p:sldId id="351" r:id="rId72"/>
    <p:sldId id="352" r:id="rId73"/>
    <p:sldId id="353" r:id="rId74"/>
    <p:sldId id="357" r:id="rId75"/>
    <p:sldId id="354" r:id="rId76"/>
  </p:sldIdLst>
  <p:sldSz cx="12192000" cy="6858000"/>
  <p:notesSz cx="12192000" cy="6858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8" d="100"/>
          <a:sy n="108" d="100"/>
        </p:scale>
        <p:origin x="-636" y="-84"/>
      </p:cViewPr>
      <p:guideLst>
        <p:guide orient="horz" pos="2814"/>
        <p:guide pos="216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9392356" cy="25806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12277295" y="0"/>
            <a:ext cx="9392356" cy="25806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2019/5/27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9294283" y="642938"/>
            <a:ext cx="3086100" cy="1735931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2167467" y="2475309"/>
            <a:ext cx="17339733" cy="202525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4885432"/>
            <a:ext cx="9392356" cy="25806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12277295" y="4885432"/>
            <a:ext cx="9392356" cy="25806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43416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0EA2CC-84A6-429B-9638-3FE7E3A8BF93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tags" Target="../tags/tag14.xml"/><Relationship Id="rId3" Type="http://schemas.openxmlformats.org/officeDocument/2006/relationships/tags" Target="../tags/tag9.xml"/><Relationship Id="rId7" Type="http://schemas.openxmlformats.org/officeDocument/2006/relationships/tags" Target="../tags/tag13.xml"/><Relationship Id="rId12" Type="http://schemas.openxmlformats.org/officeDocument/2006/relationships/image" Target="../media/image1.jpeg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tags" Target="../tags/tag12.xml"/><Relationship Id="rId11" Type="http://schemas.openxmlformats.org/officeDocument/2006/relationships/slideMaster" Target="../slideMasters/slideMaster1.xml"/><Relationship Id="rId5" Type="http://schemas.openxmlformats.org/officeDocument/2006/relationships/tags" Target="../tags/tag11.xml"/><Relationship Id="rId10" Type="http://schemas.openxmlformats.org/officeDocument/2006/relationships/tags" Target="../tags/tag16.xml"/><Relationship Id="rId4" Type="http://schemas.openxmlformats.org/officeDocument/2006/relationships/tags" Target="../tags/tag10.xml"/><Relationship Id="rId9" Type="http://schemas.openxmlformats.org/officeDocument/2006/relationships/tags" Target="../tags/tag15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86.xml"/><Relationship Id="rId2" Type="http://schemas.openxmlformats.org/officeDocument/2006/relationships/tags" Target="../tags/tag85.xml"/><Relationship Id="rId1" Type="http://schemas.openxmlformats.org/officeDocument/2006/relationships/tags" Target="../tags/tag84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87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tags" Target="../tags/tag95.xml"/><Relationship Id="rId3" Type="http://schemas.openxmlformats.org/officeDocument/2006/relationships/tags" Target="../tags/tag90.xml"/><Relationship Id="rId7" Type="http://schemas.openxmlformats.org/officeDocument/2006/relationships/tags" Target="../tags/tag94.xml"/><Relationship Id="rId12" Type="http://schemas.openxmlformats.org/officeDocument/2006/relationships/image" Target="../media/image3.jpeg"/><Relationship Id="rId2" Type="http://schemas.openxmlformats.org/officeDocument/2006/relationships/tags" Target="../tags/tag89.xml"/><Relationship Id="rId1" Type="http://schemas.openxmlformats.org/officeDocument/2006/relationships/tags" Target="../tags/tag88.xml"/><Relationship Id="rId6" Type="http://schemas.openxmlformats.org/officeDocument/2006/relationships/tags" Target="../tags/tag93.xml"/><Relationship Id="rId11" Type="http://schemas.openxmlformats.org/officeDocument/2006/relationships/slideMaster" Target="../slideMasters/slideMaster1.xml"/><Relationship Id="rId5" Type="http://schemas.openxmlformats.org/officeDocument/2006/relationships/tags" Target="../tags/tag92.xml"/><Relationship Id="rId10" Type="http://schemas.openxmlformats.org/officeDocument/2006/relationships/tags" Target="../tags/tag97.xml"/><Relationship Id="rId4" Type="http://schemas.openxmlformats.org/officeDocument/2006/relationships/tags" Target="../tags/tag91.xml"/><Relationship Id="rId9" Type="http://schemas.openxmlformats.org/officeDocument/2006/relationships/tags" Target="../tags/tag96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19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tags" Target="../tags/tag22.xml"/><Relationship Id="rId5" Type="http://schemas.openxmlformats.org/officeDocument/2006/relationships/tags" Target="../tags/tag21.xml"/><Relationship Id="rId4" Type="http://schemas.openxmlformats.org/officeDocument/2006/relationships/tags" Target="../tags/tag20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tags" Target="../tags/tag30.xml"/><Relationship Id="rId13" Type="http://schemas.openxmlformats.org/officeDocument/2006/relationships/tags" Target="../tags/tag35.xml"/><Relationship Id="rId18" Type="http://schemas.openxmlformats.org/officeDocument/2006/relationships/tags" Target="../tags/tag40.xml"/><Relationship Id="rId26" Type="http://schemas.openxmlformats.org/officeDocument/2006/relationships/tags" Target="../tags/tag48.xml"/><Relationship Id="rId3" Type="http://schemas.openxmlformats.org/officeDocument/2006/relationships/tags" Target="../tags/tag25.xml"/><Relationship Id="rId21" Type="http://schemas.openxmlformats.org/officeDocument/2006/relationships/tags" Target="../tags/tag43.xml"/><Relationship Id="rId7" Type="http://schemas.openxmlformats.org/officeDocument/2006/relationships/tags" Target="../tags/tag29.xml"/><Relationship Id="rId12" Type="http://schemas.openxmlformats.org/officeDocument/2006/relationships/tags" Target="../tags/tag34.xml"/><Relationship Id="rId17" Type="http://schemas.openxmlformats.org/officeDocument/2006/relationships/tags" Target="../tags/tag39.xml"/><Relationship Id="rId25" Type="http://schemas.openxmlformats.org/officeDocument/2006/relationships/tags" Target="../tags/tag47.xml"/><Relationship Id="rId2" Type="http://schemas.openxmlformats.org/officeDocument/2006/relationships/tags" Target="../tags/tag24.xml"/><Relationship Id="rId16" Type="http://schemas.openxmlformats.org/officeDocument/2006/relationships/tags" Target="../tags/tag38.xml"/><Relationship Id="rId20" Type="http://schemas.openxmlformats.org/officeDocument/2006/relationships/tags" Target="../tags/tag42.xml"/><Relationship Id="rId1" Type="http://schemas.openxmlformats.org/officeDocument/2006/relationships/tags" Target="../tags/tag23.xml"/><Relationship Id="rId6" Type="http://schemas.openxmlformats.org/officeDocument/2006/relationships/tags" Target="../tags/tag28.xml"/><Relationship Id="rId11" Type="http://schemas.openxmlformats.org/officeDocument/2006/relationships/tags" Target="../tags/tag33.xml"/><Relationship Id="rId24" Type="http://schemas.openxmlformats.org/officeDocument/2006/relationships/tags" Target="../tags/tag46.xml"/><Relationship Id="rId5" Type="http://schemas.openxmlformats.org/officeDocument/2006/relationships/tags" Target="../tags/tag27.xml"/><Relationship Id="rId15" Type="http://schemas.openxmlformats.org/officeDocument/2006/relationships/tags" Target="../tags/tag37.xml"/><Relationship Id="rId23" Type="http://schemas.openxmlformats.org/officeDocument/2006/relationships/tags" Target="../tags/tag45.xml"/><Relationship Id="rId28" Type="http://schemas.openxmlformats.org/officeDocument/2006/relationships/image" Target="../media/image2.png"/><Relationship Id="rId10" Type="http://schemas.openxmlformats.org/officeDocument/2006/relationships/tags" Target="../tags/tag32.xml"/><Relationship Id="rId19" Type="http://schemas.openxmlformats.org/officeDocument/2006/relationships/tags" Target="../tags/tag41.xml"/><Relationship Id="rId4" Type="http://schemas.openxmlformats.org/officeDocument/2006/relationships/tags" Target="../tags/tag26.xml"/><Relationship Id="rId9" Type="http://schemas.openxmlformats.org/officeDocument/2006/relationships/tags" Target="../tags/tag31.xml"/><Relationship Id="rId14" Type="http://schemas.openxmlformats.org/officeDocument/2006/relationships/tags" Target="../tags/tag36.xml"/><Relationship Id="rId22" Type="http://schemas.openxmlformats.org/officeDocument/2006/relationships/tags" Target="../tags/tag44.xml"/><Relationship Id="rId27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1.xml"/><Relationship Id="rId3" Type="http://schemas.openxmlformats.org/officeDocument/2006/relationships/tags" Target="../tags/tag51.xml"/><Relationship Id="rId7" Type="http://schemas.openxmlformats.org/officeDocument/2006/relationships/tags" Target="../tags/tag55.xml"/><Relationship Id="rId2" Type="http://schemas.openxmlformats.org/officeDocument/2006/relationships/tags" Target="../tags/tag50.xml"/><Relationship Id="rId1" Type="http://schemas.openxmlformats.org/officeDocument/2006/relationships/tags" Target="../tags/tag49.xml"/><Relationship Id="rId6" Type="http://schemas.openxmlformats.org/officeDocument/2006/relationships/tags" Target="../tags/tag54.xml"/><Relationship Id="rId5" Type="http://schemas.openxmlformats.org/officeDocument/2006/relationships/tags" Target="../tags/tag53.xml"/><Relationship Id="rId4" Type="http://schemas.openxmlformats.org/officeDocument/2006/relationships/tags" Target="../tags/tag52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tags" Target="../tags/tag63.xml"/><Relationship Id="rId3" Type="http://schemas.openxmlformats.org/officeDocument/2006/relationships/tags" Target="../tags/tag58.xml"/><Relationship Id="rId7" Type="http://schemas.openxmlformats.org/officeDocument/2006/relationships/tags" Target="../tags/tag62.xml"/><Relationship Id="rId2" Type="http://schemas.openxmlformats.org/officeDocument/2006/relationships/tags" Target="../tags/tag57.xml"/><Relationship Id="rId1" Type="http://schemas.openxmlformats.org/officeDocument/2006/relationships/tags" Target="../tags/tag56.xml"/><Relationship Id="rId6" Type="http://schemas.openxmlformats.org/officeDocument/2006/relationships/tags" Target="../tags/tag61.xml"/><Relationship Id="rId5" Type="http://schemas.openxmlformats.org/officeDocument/2006/relationships/tags" Target="../tags/tag60.xml"/><Relationship Id="rId10" Type="http://schemas.openxmlformats.org/officeDocument/2006/relationships/slideMaster" Target="../slideMasters/slideMaster1.xml"/><Relationship Id="rId4" Type="http://schemas.openxmlformats.org/officeDocument/2006/relationships/tags" Target="../tags/tag59.xml"/><Relationship Id="rId9" Type="http://schemas.openxmlformats.org/officeDocument/2006/relationships/tags" Target="../tags/tag64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67.xml"/><Relationship Id="rId2" Type="http://schemas.openxmlformats.org/officeDocument/2006/relationships/tags" Target="../tags/tag66.xml"/><Relationship Id="rId1" Type="http://schemas.openxmlformats.org/officeDocument/2006/relationships/tags" Target="../tags/tag65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68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71.xml"/><Relationship Id="rId2" Type="http://schemas.openxmlformats.org/officeDocument/2006/relationships/tags" Target="../tags/tag70.xml"/><Relationship Id="rId1" Type="http://schemas.openxmlformats.org/officeDocument/2006/relationships/tags" Target="../tags/tag69.xml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1.xml"/><Relationship Id="rId3" Type="http://schemas.openxmlformats.org/officeDocument/2006/relationships/tags" Target="../tags/tag74.xml"/><Relationship Id="rId7" Type="http://schemas.openxmlformats.org/officeDocument/2006/relationships/tags" Target="../tags/tag78.xml"/><Relationship Id="rId2" Type="http://schemas.openxmlformats.org/officeDocument/2006/relationships/tags" Target="../tags/tag73.xml"/><Relationship Id="rId1" Type="http://schemas.openxmlformats.org/officeDocument/2006/relationships/tags" Target="../tags/tag72.xml"/><Relationship Id="rId6" Type="http://schemas.openxmlformats.org/officeDocument/2006/relationships/tags" Target="../tags/tag77.xml"/><Relationship Id="rId5" Type="http://schemas.openxmlformats.org/officeDocument/2006/relationships/tags" Target="../tags/tag76.xml"/><Relationship Id="rId4" Type="http://schemas.openxmlformats.org/officeDocument/2006/relationships/tags" Target="../tags/tag75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81.xml"/><Relationship Id="rId2" Type="http://schemas.openxmlformats.org/officeDocument/2006/relationships/tags" Target="../tags/tag80.xml"/><Relationship Id="rId1" Type="http://schemas.openxmlformats.org/officeDocument/2006/relationships/tags" Target="../tags/tag79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83.xml"/><Relationship Id="rId4" Type="http://schemas.openxmlformats.org/officeDocument/2006/relationships/tags" Target="../tags/tag8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12" cstate="email"/>
          <a:srcRect b="-18163"/>
          <a:stretch>
            <a:fillRect/>
          </a:stretch>
        </p:blipFill>
        <p:spPr>
          <a:xfrm>
            <a:off x="0" y="0"/>
            <a:ext cx="12192000" cy="6842783"/>
          </a:xfrm>
          <a:prstGeom prst="rect">
            <a:avLst/>
          </a:prstGeom>
        </p:spPr>
      </p:pic>
      <p:sp>
        <p:nvSpPr>
          <p:cNvPr id="8" name="矩形 7"/>
          <p:cNvSpPr/>
          <p:nvPr>
            <p:custDataLst>
              <p:tags r:id="rId2"/>
            </p:custDataLst>
          </p:nvPr>
        </p:nvSpPr>
        <p:spPr>
          <a:xfrm>
            <a:off x="0" y="5637245"/>
            <a:ext cx="12192000" cy="12207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</a:endParaRPr>
          </a:p>
        </p:txBody>
      </p:sp>
      <p:sp>
        <p:nvSpPr>
          <p:cNvPr id="9" name="等腰三角形 8"/>
          <p:cNvSpPr/>
          <p:nvPr>
            <p:custDataLst>
              <p:tags r:id="rId3"/>
            </p:custDataLst>
          </p:nvPr>
        </p:nvSpPr>
        <p:spPr>
          <a:xfrm rot="5400000" flipV="1">
            <a:off x="4187078" y="-1146923"/>
            <a:ext cx="3817845" cy="12192000"/>
          </a:xfrm>
          <a:prstGeom prst="triangl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</a:endParaRPr>
          </a:p>
        </p:txBody>
      </p:sp>
      <p:sp>
        <p:nvSpPr>
          <p:cNvPr id="10" name="直角三角形 9"/>
          <p:cNvSpPr/>
          <p:nvPr>
            <p:custDataLst>
              <p:tags r:id="rId4"/>
            </p:custDataLst>
          </p:nvPr>
        </p:nvSpPr>
        <p:spPr>
          <a:xfrm>
            <a:off x="0" y="3621021"/>
            <a:ext cx="12192000" cy="3236979"/>
          </a:xfrm>
          <a:prstGeom prst="rtTriangl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</a:endParaRPr>
          </a:p>
        </p:txBody>
      </p:sp>
      <p:sp>
        <p:nvSpPr>
          <p:cNvPr id="11" name="直角三角形 10"/>
          <p:cNvSpPr/>
          <p:nvPr>
            <p:custDataLst>
              <p:tags r:id="rId5"/>
            </p:custDataLst>
          </p:nvPr>
        </p:nvSpPr>
        <p:spPr>
          <a:xfrm flipH="1">
            <a:off x="0" y="3044957"/>
            <a:ext cx="12192000" cy="3813043"/>
          </a:xfrm>
          <a:prstGeom prst="rtTriangl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>
          <a:xfrm>
            <a:off x="992109" y="127566"/>
            <a:ext cx="2743200" cy="365125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  <a:t>2019/5/27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4192509" y="127566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8764509" y="127566"/>
            <a:ext cx="2743200" cy="365125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9"/>
            </p:custDataLst>
          </p:nvPr>
        </p:nvSpPr>
        <p:spPr>
          <a:xfrm>
            <a:off x="5562600" y="5038724"/>
            <a:ext cx="6553200" cy="1053581"/>
          </a:xfrm>
          <a:noFill/>
        </p:spPr>
        <p:txBody>
          <a:bodyPr anchor="b">
            <a:normAutofit/>
          </a:bodyPr>
          <a:lstStyle>
            <a:lvl1pPr algn="r">
              <a:defRPr sz="4800" b="1">
                <a:solidFill>
                  <a:schemeClr val="tx1"/>
                </a:solidFill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10"/>
            </p:custDataLst>
          </p:nvPr>
        </p:nvSpPr>
        <p:spPr>
          <a:xfrm>
            <a:off x="5562600" y="6164370"/>
            <a:ext cx="6553200" cy="504000"/>
          </a:xfrm>
          <a:noFill/>
        </p:spPr>
        <p:txBody>
          <a:bodyPr>
            <a:normAutofit/>
          </a:bodyPr>
          <a:lstStyle>
            <a:lvl1pPr marL="0" indent="0" algn="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2019/5/27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31"/>
            <a:ext cx="12192000" cy="6827520"/>
          </a:xfrm>
          <a:prstGeom prst="rect">
            <a:avLst/>
          </a:prstGeom>
        </p:spPr>
      </p:pic>
      <p:sp>
        <p:nvSpPr>
          <p:cNvPr id="7" name="矩形 6"/>
          <p:cNvSpPr/>
          <p:nvPr>
            <p:custDataLst>
              <p:tags r:id="rId2"/>
            </p:custDataLst>
          </p:nvPr>
        </p:nvSpPr>
        <p:spPr>
          <a:xfrm>
            <a:off x="0" y="5637245"/>
            <a:ext cx="12192000" cy="12207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</a:endParaRPr>
          </a:p>
        </p:txBody>
      </p:sp>
      <p:sp>
        <p:nvSpPr>
          <p:cNvPr id="8" name="等腰三角形 7"/>
          <p:cNvSpPr/>
          <p:nvPr>
            <p:custDataLst>
              <p:tags r:id="rId3"/>
            </p:custDataLst>
          </p:nvPr>
        </p:nvSpPr>
        <p:spPr>
          <a:xfrm rot="5400000" flipV="1">
            <a:off x="4187078" y="-1146923"/>
            <a:ext cx="3817845" cy="12192000"/>
          </a:xfrm>
          <a:prstGeom prst="triangl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</a:endParaRPr>
          </a:p>
        </p:txBody>
      </p:sp>
      <p:sp>
        <p:nvSpPr>
          <p:cNvPr id="9" name="直角三角形 8"/>
          <p:cNvSpPr/>
          <p:nvPr>
            <p:custDataLst>
              <p:tags r:id="rId4"/>
            </p:custDataLst>
          </p:nvPr>
        </p:nvSpPr>
        <p:spPr>
          <a:xfrm>
            <a:off x="0" y="3621021"/>
            <a:ext cx="12192000" cy="3236979"/>
          </a:xfrm>
          <a:prstGeom prst="rtTriangl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</a:endParaRPr>
          </a:p>
        </p:txBody>
      </p:sp>
      <p:sp>
        <p:nvSpPr>
          <p:cNvPr id="10" name="直角三角形 9"/>
          <p:cNvSpPr/>
          <p:nvPr>
            <p:custDataLst>
              <p:tags r:id="rId5"/>
            </p:custDataLst>
          </p:nvPr>
        </p:nvSpPr>
        <p:spPr>
          <a:xfrm flipH="1">
            <a:off x="0" y="3044957"/>
            <a:ext cx="12192000" cy="3813043"/>
          </a:xfrm>
          <a:prstGeom prst="rtTriangl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cs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2019/5/27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9"/>
            </p:custDataLst>
          </p:nvPr>
        </p:nvSpPr>
        <p:spPr>
          <a:xfrm>
            <a:off x="6524624" y="4707467"/>
            <a:ext cx="5153025" cy="1251543"/>
          </a:xfrm>
        </p:spPr>
        <p:txBody>
          <a:bodyPr anchor="b">
            <a:normAutofit/>
          </a:bodyPr>
          <a:lstStyle>
            <a:lvl1pPr algn="r">
              <a:defRPr sz="6600" b="1">
                <a:solidFill>
                  <a:schemeClr val="tx1"/>
                </a:solidFill>
              </a:defRPr>
            </a:lvl1pPr>
          </a:lstStyle>
          <a:p>
            <a:r>
              <a:rPr lang="zh-CN" altLang="en-US" dirty="0"/>
              <a:t>编辑标题</a:t>
            </a:r>
          </a:p>
        </p:txBody>
      </p:sp>
      <p:sp>
        <p:nvSpPr>
          <p:cNvPr id="14" name="文本占位符 13"/>
          <p:cNvSpPr>
            <a:spLocks noGrp="1"/>
          </p:cNvSpPr>
          <p:nvPr>
            <p:ph type="body" sz="quarter" idx="13" hasCustomPrompt="1"/>
            <p:custDataLst>
              <p:tags r:id="rId10"/>
            </p:custDataLst>
          </p:nvPr>
        </p:nvSpPr>
        <p:spPr>
          <a:xfrm>
            <a:off x="6524624" y="6049963"/>
            <a:ext cx="5153025" cy="792820"/>
          </a:xfrm>
        </p:spPr>
        <p:txBody>
          <a:bodyPr>
            <a:normAutofit/>
          </a:bodyPr>
          <a:lstStyle>
            <a:lvl1pPr marL="0" indent="0" algn="r">
              <a:buNone/>
              <a:defRPr sz="32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单击此处编辑文本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2019/5/27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2019/5/27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2019/5/27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2019/5/27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2019/5/27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2019/5/27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2019/5/27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2019/5/27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2019/5/27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>
            <p:custDataLst>
              <p:tags r:id="rId6"/>
            </p:custDataLst>
          </p:nvPr>
        </p:nvSpPr>
        <p:spPr>
          <a:xfrm>
            <a:off x="508000" y="893979"/>
            <a:ext cx="267855" cy="26785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02167" y="685800"/>
            <a:ext cx="11387667" cy="1143000"/>
          </a:xfrm>
        </p:spPr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06400" y="1981200"/>
            <a:ext cx="5592233" cy="3886200"/>
          </a:xfrm>
        </p:spPr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01833" y="1981200"/>
            <a:ext cx="5592233" cy="3886200"/>
          </a:xfrm>
        </p:spPr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chemeClr val="tx2">
                  <a:shade val="90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zh-CN" sz="1200" b="0" i="0" u="none" strike="noStrike" kern="1200" cap="none" spc="0" normalizeH="0" baseline="0" noProof="0">
              <a:ln>
                <a:noFill/>
              </a:ln>
              <a:solidFill>
                <a:schemeClr val="tx2">
                  <a:shade val="90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zh-CN" altLang="zh-CN" dirty="0">
                <a:latin typeface="Arial" panose="020B0604020202020204" pitchFamily="34" charset="0"/>
              </a:rPr>
              <a:t>‹#›</a:t>
            </a:fld>
            <a:endParaRPr lang="zh-CN" altLang="zh-CN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blipFill dpi="0" rotWithShape="1">
          <a:blip r:embed="rId2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>
            <p:custDataLst>
              <p:tags r:id="rId1"/>
            </p:custDataLst>
          </p:nvPr>
        </p:nvSpPr>
        <p:spPr>
          <a:xfrm>
            <a:off x="2235" y="191"/>
            <a:ext cx="12192000" cy="6858000"/>
          </a:xfrm>
          <a:prstGeom prst="rect">
            <a:avLst/>
          </a:prstGeom>
          <a:solidFill>
            <a:schemeClr val="accent4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 useBgFill="1">
        <p:nvSpPr>
          <p:cNvPr id="8" name="任意多边形 3"/>
          <p:cNvSpPr/>
          <p:nvPr>
            <p:custDataLst>
              <p:tags r:id="rId2"/>
            </p:custDataLst>
          </p:nvPr>
        </p:nvSpPr>
        <p:spPr>
          <a:xfrm>
            <a:off x="-20320" y="3860800"/>
            <a:ext cx="5374640" cy="2854960"/>
          </a:xfrm>
          <a:custGeom>
            <a:avLst/>
            <a:gdLst>
              <a:gd name="connsiteX0" fmla="*/ 10160 w 5374640"/>
              <a:gd name="connsiteY0" fmla="*/ 2072640 h 2854960"/>
              <a:gd name="connsiteX1" fmla="*/ 5232400 w 5374640"/>
              <a:gd name="connsiteY1" fmla="*/ 0 h 2854960"/>
              <a:gd name="connsiteX2" fmla="*/ 5374640 w 5374640"/>
              <a:gd name="connsiteY2" fmla="*/ 0 h 2854960"/>
              <a:gd name="connsiteX3" fmla="*/ 0 w 5374640"/>
              <a:gd name="connsiteY3" fmla="*/ 2854960 h 2854960"/>
              <a:gd name="connsiteX4" fmla="*/ 10160 w 5374640"/>
              <a:gd name="connsiteY4" fmla="*/ 2072640 h 2854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74640" h="2854960">
                <a:moveTo>
                  <a:pt x="10160" y="2072640"/>
                </a:moveTo>
                <a:lnTo>
                  <a:pt x="5232400" y="0"/>
                </a:lnTo>
                <a:lnTo>
                  <a:pt x="5374640" y="0"/>
                </a:lnTo>
                <a:lnTo>
                  <a:pt x="0" y="2854960"/>
                </a:lnTo>
                <a:lnTo>
                  <a:pt x="10160" y="207264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 useBgFill="1">
        <p:nvSpPr>
          <p:cNvPr id="9" name="任意多边形 5"/>
          <p:cNvSpPr/>
          <p:nvPr>
            <p:custDataLst>
              <p:tags r:id="rId3"/>
            </p:custDataLst>
          </p:nvPr>
        </p:nvSpPr>
        <p:spPr>
          <a:xfrm>
            <a:off x="4603750" y="3886200"/>
            <a:ext cx="1454150" cy="2971800"/>
          </a:xfrm>
          <a:custGeom>
            <a:avLst/>
            <a:gdLst>
              <a:gd name="connsiteX0" fmla="*/ 1358900 w 1454150"/>
              <a:gd name="connsiteY0" fmla="*/ 0 h 2971800"/>
              <a:gd name="connsiteX1" fmla="*/ 1454150 w 1454150"/>
              <a:gd name="connsiteY1" fmla="*/ 0 h 2971800"/>
              <a:gd name="connsiteX2" fmla="*/ 736600 w 1454150"/>
              <a:gd name="connsiteY2" fmla="*/ 2965450 h 2971800"/>
              <a:gd name="connsiteX3" fmla="*/ 0 w 1454150"/>
              <a:gd name="connsiteY3" fmla="*/ 2971800 h 2971800"/>
              <a:gd name="connsiteX4" fmla="*/ 1358900 w 1454150"/>
              <a:gd name="connsiteY4" fmla="*/ 0 h 297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54150" h="2971800">
                <a:moveTo>
                  <a:pt x="1358900" y="0"/>
                </a:moveTo>
                <a:lnTo>
                  <a:pt x="1454150" y="0"/>
                </a:lnTo>
                <a:lnTo>
                  <a:pt x="736600" y="2965450"/>
                </a:lnTo>
                <a:lnTo>
                  <a:pt x="0" y="2971800"/>
                </a:lnTo>
                <a:lnTo>
                  <a:pt x="135890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 useBgFill="1">
        <p:nvSpPr>
          <p:cNvPr id="10" name="任意多边形 15"/>
          <p:cNvSpPr/>
          <p:nvPr>
            <p:custDataLst>
              <p:tags r:id="rId4"/>
            </p:custDataLst>
          </p:nvPr>
        </p:nvSpPr>
        <p:spPr>
          <a:xfrm>
            <a:off x="6635750" y="4203700"/>
            <a:ext cx="1987550" cy="2654300"/>
          </a:xfrm>
          <a:custGeom>
            <a:avLst/>
            <a:gdLst>
              <a:gd name="connsiteX0" fmla="*/ 0 w 1987550"/>
              <a:gd name="connsiteY0" fmla="*/ 0 h 2654300"/>
              <a:gd name="connsiteX1" fmla="*/ 1987550 w 1987550"/>
              <a:gd name="connsiteY1" fmla="*/ 2647950 h 2654300"/>
              <a:gd name="connsiteX2" fmla="*/ 1803400 w 1987550"/>
              <a:gd name="connsiteY2" fmla="*/ 2654300 h 2654300"/>
              <a:gd name="connsiteX3" fmla="*/ 1428266 w 1987550"/>
              <a:gd name="connsiteY3" fmla="*/ 2654300 h 265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7550" h="2654300">
                <a:moveTo>
                  <a:pt x="0" y="0"/>
                </a:moveTo>
                <a:lnTo>
                  <a:pt x="1987550" y="2647950"/>
                </a:lnTo>
                <a:lnTo>
                  <a:pt x="1803400" y="2654300"/>
                </a:lnTo>
                <a:lnTo>
                  <a:pt x="1428266" y="26543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 useBgFill="1">
        <p:nvSpPr>
          <p:cNvPr id="11" name="任意多边形 11"/>
          <p:cNvSpPr/>
          <p:nvPr>
            <p:custDataLst>
              <p:tags r:id="rId5"/>
            </p:custDataLst>
          </p:nvPr>
        </p:nvSpPr>
        <p:spPr>
          <a:xfrm>
            <a:off x="2019300" y="3708400"/>
            <a:ext cx="3848100" cy="3175000"/>
          </a:xfrm>
          <a:custGeom>
            <a:avLst/>
            <a:gdLst>
              <a:gd name="connsiteX0" fmla="*/ 3111500 w 3111500"/>
              <a:gd name="connsiteY0" fmla="*/ 0 h 2933700"/>
              <a:gd name="connsiteX1" fmla="*/ 25400 w 3111500"/>
              <a:gd name="connsiteY1" fmla="*/ 2603500 h 2933700"/>
              <a:gd name="connsiteX2" fmla="*/ 0 w 3111500"/>
              <a:gd name="connsiteY2" fmla="*/ 2933700 h 2933700"/>
              <a:gd name="connsiteX3" fmla="*/ 3111500 w 3111500"/>
              <a:gd name="connsiteY3" fmla="*/ 0 h 2933700"/>
              <a:gd name="connsiteX0-1" fmla="*/ 3111500 w 3111500"/>
              <a:gd name="connsiteY0-2" fmla="*/ 0 h 2933700"/>
              <a:gd name="connsiteX1-3" fmla="*/ 19050 w 3111500"/>
              <a:gd name="connsiteY1-4" fmla="*/ 2622550 h 2933700"/>
              <a:gd name="connsiteX2-5" fmla="*/ 0 w 3111500"/>
              <a:gd name="connsiteY2-6" fmla="*/ 2933700 h 2933700"/>
              <a:gd name="connsiteX3-7" fmla="*/ 3111500 w 3111500"/>
              <a:gd name="connsiteY3-8" fmla="*/ 0 h 2933700"/>
              <a:gd name="connsiteX0-9" fmla="*/ 3848100 w 3848100"/>
              <a:gd name="connsiteY0-10" fmla="*/ 0 h 3162300"/>
              <a:gd name="connsiteX1-11" fmla="*/ 0 w 3848100"/>
              <a:gd name="connsiteY1-12" fmla="*/ 3162300 h 3162300"/>
              <a:gd name="connsiteX2-13" fmla="*/ 736600 w 3848100"/>
              <a:gd name="connsiteY2-14" fmla="*/ 2933700 h 3162300"/>
              <a:gd name="connsiteX3-15" fmla="*/ 3848100 w 3848100"/>
              <a:gd name="connsiteY3-16" fmla="*/ 0 h 3162300"/>
              <a:gd name="connsiteX0-17" fmla="*/ 3848100 w 3848100"/>
              <a:gd name="connsiteY0-18" fmla="*/ 0 h 3175000"/>
              <a:gd name="connsiteX1-19" fmla="*/ 0 w 3848100"/>
              <a:gd name="connsiteY1-20" fmla="*/ 3162300 h 3175000"/>
              <a:gd name="connsiteX2-21" fmla="*/ 463550 w 3848100"/>
              <a:gd name="connsiteY2-22" fmla="*/ 3175000 h 3175000"/>
              <a:gd name="connsiteX3-23" fmla="*/ 3848100 w 3848100"/>
              <a:gd name="connsiteY3-24" fmla="*/ 0 h 3175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3848100" h="3175000">
                <a:moveTo>
                  <a:pt x="3848100" y="0"/>
                </a:moveTo>
                <a:lnTo>
                  <a:pt x="0" y="3162300"/>
                </a:lnTo>
                <a:lnTo>
                  <a:pt x="463550" y="3175000"/>
                </a:lnTo>
                <a:lnTo>
                  <a:pt x="384810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 useBgFill="1">
        <p:nvSpPr>
          <p:cNvPr id="12" name="任意多边形 13"/>
          <p:cNvSpPr/>
          <p:nvPr>
            <p:custDataLst>
              <p:tags r:id="rId6"/>
            </p:custDataLst>
          </p:nvPr>
        </p:nvSpPr>
        <p:spPr>
          <a:xfrm>
            <a:off x="6864350" y="3733800"/>
            <a:ext cx="5327650" cy="2425634"/>
          </a:xfrm>
          <a:custGeom>
            <a:avLst/>
            <a:gdLst>
              <a:gd name="connsiteX0" fmla="*/ 165100 w 5327650"/>
              <a:gd name="connsiteY0" fmla="*/ 0 h 2425634"/>
              <a:gd name="connsiteX1" fmla="*/ 5327650 w 5327650"/>
              <a:gd name="connsiteY1" fmla="*/ 1620363 h 2425634"/>
              <a:gd name="connsiteX2" fmla="*/ 5327650 w 5327650"/>
              <a:gd name="connsiteY2" fmla="*/ 2425634 h 2425634"/>
              <a:gd name="connsiteX3" fmla="*/ 0 w 5327650"/>
              <a:gd name="connsiteY3" fmla="*/ 25400 h 24256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27650" h="2425634">
                <a:moveTo>
                  <a:pt x="165100" y="0"/>
                </a:moveTo>
                <a:lnTo>
                  <a:pt x="5327650" y="1620363"/>
                </a:lnTo>
                <a:lnTo>
                  <a:pt x="5327650" y="2425634"/>
                </a:lnTo>
                <a:lnTo>
                  <a:pt x="0" y="254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 useBgFill="1">
        <p:nvSpPr>
          <p:cNvPr id="13" name="任意多边形 17"/>
          <p:cNvSpPr/>
          <p:nvPr>
            <p:custDataLst>
              <p:tags r:id="rId7"/>
            </p:custDataLst>
          </p:nvPr>
        </p:nvSpPr>
        <p:spPr>
          <a:xfrm>
            <a:off x="6286500" y="3980180"/>
            <a:ext cx="838654" cy="2877820"/>
          </a:xfrm>
          <a:custGeom>
            <a:avLst/>
            <a:gdLst>
              <a:gd name="connsiteX0" fmla="*/ 0 w 825954"/>
              <a:gd name="connsiteY0" fmla="*/ 0 h 2877820"/>
              <a:gd name="connsiteX1" fmla="*/ 825954 w 825954"/>
              <a:gd name="connsiteY1" fmla="*/ 2877820 h 2877820"/>
              <a:gd name="connsiteX2" fmla="*/ 463211 w 825954"/>
              <a:gd name="connsiteY2" fmla="*/ 2877820 h 2877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25954" h="2877820">
                <a:moveTo>
                  <a:pt x="0" y="0"/>
                </a:moveTo>
                <a:lnTo>
                  <a:pt x="825954" y="2877820"/>
                </a:lnTo>
                <a:lnTo>
                  <a:pt x="463211" y="287782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任意多边形 20"/>
          <p:cNvSpPr/>
          <p:nvPr>
            <p:custDataLst>
              <p:tags r:id="rId8"/>
            </p:custDataLst>
          </p:nvPr>
        </p:nvSpPr>
        <p:spPr>
          <a:xfrm>
            <a:off x="-20320" y="3860800"/>
            <a:ext cx="5374640" cy="2854960"/>
          </a:xfrm>
          <a:custGeom>
            <a:avLst/>
            <a:gdLst>
              <a:gd name="connsiteX0" fmla="*/ 10160 w 5374640"/>
              <a:gd name="connsiteY0" fmla="*/ 2072640 h 2854960"/>
              <a:gd name="connsiteX1" fmla="*/ 5232400 w 5374640"/>
              <a:gd name="connsiteY1" fmla="*/ 0 h 2854960"/>
              <a:gd name="connsiteX2" fmla="*/ 5374640 w 5374640"/>
              <a:gd name="connsiteY2" fmla="*/ 0 h 2854960"/>
              <a:gd name="connsiteX3" fmla="*/ 0 w 5374640"/>
              <a:gd name="connsiteY3" fmla="*/ 2854960 h 2854960"/>
              <a:gd name="connsiteX4" fmla="*/ 10160 w 5374640"/>
              <a:gd name="connsiteY4" fmla="*/ 2072640 h 2854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74640" h="2854960">
                <a:moveTo>
                  <a:pt x="10160" y="2072640"/>
                </a:moveTo>
                <a:lnTo>
                  <a:pt x="5232400" y="0"/>
                </a:lnTo>
                <a:lnTo>
                  <a:pt x="5374640" y="0"/>
                </a:lnTo>
                <a:lnTo>
                  <a:pt x="0" y="2854960"/>
                </a:lnTo>
                <a:lnTo>
                  <a:pt x="10160" y="2072640"/>
                </a:lnTo>
                <a:close/>
              </a:path>
            </a:pathLst>
          </a:custGeom>
          <a:solidFill>
            <a:schemeClr val="accent4">
              <a:lumMod val="85000"/>
              <a:lumOff val="15000"/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任意多边形 21"/>
          <p:cNvSpPr/>
          <p:nvPr>
            <p:custDataLst>
              <p:tags r:id="rId9"/>
            </p:custDataLst>
          </p:nvPr>
        </p:nvSpPr>
        <p:spPr>
          <a:xfrm>
            <a:off x="4603750" y="3886200"/>
            <a:ext cx="1454150" cy="2971800"/>
          </a:xfrm>
          <a:custGeom>
            <a:avLst/>
            <a:gdLst>
              <a:gd name="connsiteX0" fmla="*/ 1358900 w 1454150"/>
              <a:gd name="connsiteY0" fmla="*/ 0 h 2971800"/>
              <a:gd name="connsiteX1" fmla="*/ 1454150 w 1454150"/>
              <a:gd name="connsiteY1" fmla="*/ 0 h 2971800"/>
              <a:gd name="connsiteX2" fmla="*/ 736600 w 1454150"/>
              <a:gd name="connsiteY2" fmla="*/ 2965450 h 2971800"/>
              <a:gd name="connsiteX3" fmla="*/ 0 w 1454150"/>
              <a:gd name="connsiteY3" fmla="*/ 2971800 h 2971800"/>
              <a:gd name="connsiteX4" fmla="*/ 1358900 w 1454150"/>
              <a:gd name="connsiteY4" fmla="*/ 0 h 297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54150" h="2971800">
                <a:moveTo>
                  <a:pt x="1358900" y="0"/>
                </a:moveTo>
                <a:lnTo>
                  <a:pt x="1454150" y="0"/>
                </a:lnTo>
                <a:lnTo>
                  <a:pt x="736600" y="2965450"/>
                </a:lnTo>
                <a:lnTo>
                  <a:pt x="0" y="2971800"/>
                </a:lnTo>
                <a:lnTo>
                  <a:pt x="1358900" y="0"/>
                </a:lnTo>
                <a:close/>
              </a:path>
            </a:pathLst>
          </a:custGeom>
          <a:solidFill>
            <a:schemeClr val="accent4">
              <a:lumMod val="85000"/>
              <a:lumOff val="15000"/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任意多边形 22"/>
          <p:cNvSpPr/>
          <p:nvPr>
            <p:custDataLst>
              <p:tags r:id="rId10"/>
            </p:custDataLst>
          </p:nvPr>
        </p:nvSpPr>
        <p:spPr>
          <a:xfrm>
            <a:off x="6635750" y="4203700"/>
            <a:ext cx="1987550" cy="2654300"/>
          </a:xfrm>
          <a:custGeom>
            <a:avLst/>
            <a:gdLst>
              <a:gd name="connsiteX0" fmla="*/ 0 w 1987550"/>
              <a:gd name="connsiteY0" fmla="*/ 0 h 2654300"/>
              <a:gd name="connsiteX1" fmla="*/ 1987550 w 1987550"/>
              <a:gd name="connsiteY1" fmla="*/ 2647950 h 2654300"/>
              <a:gd name="connsiteX2" fmla="*/ 1803400 w 1987550"/>
              <a:gd name="connsiteY2" fmla="*/ 2654300 h 2654300"/>
              <a:gd name="connsiteX3" fmla="*/ 1428266 w 1987550"/>
              <a:gd name="connsiteY3" fmla="*/ 2654300 h 265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7550" h="2654300">
                <a:moveTo>
                  <a:pt x="0" y="0"/>
                </a:moveTo>
                <a:lnTo>
                  <a:pt x="1987550" y="2647950"/>
                </a:lnTo>
                <a:lnTo>
                  <a:pt x="1803400" y="2654300"/>
                </a:lnTo>
                <a:lnTo>
                  <a:pt x="1428266" y="2654300"/>
                </a:lnTo>
                <a:close/>
              </a:path>
            </a:pathLst>
          </a:custGeom>
          <a:solidFill>
            <a:schemeClr val="accent4">
              <a:lumMod val="85000"/>
              <a:lumOff val="15000"/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任意多边形 23"/>
          <p:cNvSpPr/>
          <p:nvPr>
            <p:custDataLst>
              <p:tags r:id="rId11"/>
            </p:custDataLst>
          </p:nvPr>
        </p:nvSpPr>
        <p:spPr>
          <a:xfrm>
            <a:off x="2019300" y="3708400"/>
            <a:ext cx="3848100" cy="3175000"/>
          </a:xfrm>
          <a:custGeom>
            <a:avLst/>
            <a:gdLst>
              <a:gd name="connsiteX0" fmla="*/ 3111500 w 3111500"/>
              <a:gd name="connsiteY0" fmla="*/ 0 h 2933700"/>
              <a:gd name="connsiteX1" fmla="*/ 25400 w 3111500"/>
              <a:gd name="connsiteY1" fmla="*/ 2603500 h 2933700"/>
              <a:gd name="connsiteX2" fmla="*/ 0 w 3111500"/>
              <a:gd name="connsiteY2" fmla="*/ 2933700 h 2933700"/>
              <a:gd name="connsiteX3" fmla="*/ 3111500 w 3111500"/>
              <a:gd name="connsiteY3" fmla="*/ 0 h 2933700"/>
              <a:gd name="connsiteX0-1" fmla="*/ 3111500 w 3111500"/>
              <a:gd name="connsiteY0-2" fmla="*/ 0 h 2933700"/>
              <a:gd name="connsiteX1-3" fmla="*/ 19050 w 3111500"/>
              <a:gd name="connsiteY1-4" fmla="*/ 2622550 h 2933700"/>
              <a:gd name="connsiteX2-5" fmla="*/ 0 w 3111500"/>
              <a:gd name="connsiteY2-6" fmla="*/ 2933700 h 2933700"/>
              <a:gd name="connsiteX3-7" fmla="*/ 3111500 w 3111500"/>
              <a:gd name="connsiteY3-8" fmla="*/ 0 h 2933700"/>
              <a:gd name="connsiteX0-9" fmla="*/ 3848100 w 3848100"/>
              <a:gd name="connsiteY0-10" fmla="*/ 0 h 3162300"/>
              <a:gd name="connsiteX1-11" fmla="*/ 0 w 3848100"/>
              <a:gd name="connsiteY1-12" fmla="*/ 3162300 h 3162300"/>
              <a:gd name="connsiteX2-13" fmla="*/ 736600 w 3848100"/>
              <a:gd name="connsiteY2-14" fmla="*/ 2933700 h 3162300"/>
              <a:gd name="connsiteX3-15" fmla="*/ 3848100 w 3848100"/>
              <a:gd name="connsiteY3-16" fmla="*/ 0 h 3162300"/>
              <a:gd name="connsiteX0-17" fmla="*/ 3848100 w 3848100"/>
              <a:gd name="connsiteY0-18" fmla="*/ 0 h 3175000"/>
              <a:gd name="connsiteX1-19" fmla="*/ 0 w 3848100"/>
              <a:gd name="connsiteY1-20" fmla="*/ 3162300 h 3175000"/>
              <a:gd name="connsiteX2-21" fmla="*/ 463550 w 3848100"/>
              <a:gd name="connsiteY2-22" fmla="*/ 3175000 h 3175000"/>
              <a:gd name="connsiteX3-23" fmla="*/ 3848100 w 3848100"/>
              <a:gd name="connsiteY3-24" fmla="*/ 0 h 3175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3848100" h="3175000">
                <a:moveTo>
                  <a:pt x="3848100" y="0"/>
                </a:moveTo>
                <a:lnTo>
                  <a:pt x="0" y="3162300"/>
                </a:lnTo>
                <a:lnTo>
                  <a:pt x="463550" y="3175000"/>
                </a:lnTo>
                <a:lnTo>
                  <a:pt x="3848100" y="0"/>
                </a:lnTo>
                <a:close/>
              </a:path>
            </a:pathLst>
          </a:custGeom>
          <a:solidFill>
            <a:schemeClr val="accent4">
              <a:lumMod val="85000"/>
              <a:lumOff val="15000"/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任意多边形 24"/>
          <p:cNvSpPr/>
          <p:nvPr>
            <p:custDataLst>
              <p:tags r:id="rId12"/>
            </p:custDataLst>
          </p:nvPr>
        </p:nvSpPr>
        <p:spPr>
          <a:xfrm>
            <a:off x="6864350" y="3733800"/>
            <a:ext cx="5327650" cy="2425634"/>
          </a:xfrm>
          <a:custGeom>
            <a:avLst/>
            <a:gdLst>
              <a:gd name="connsiteX0" fmla="*/ 165100 w 5327650"/>
              <a:gd name="connsiteY0" fmla="*/ 0 h 2425634"/>
              <a:gd name="connsiteX1" fmla="*/ 5327650 w 5327650"/>
              <a:gd name="connsiteY1" fmla="*/ 1620363 h 2425634"/>
              <a:gd name="connsiteX2" fmla="*/ 5327650 w 5327650"/>
              <a:gd name="connsiteY2" fmla="*/ 2425634 h 2425634"/>
              <a:gd name="connsiteX3" fmla="*/ 0 w 5327650"/>
              <a:gd name="connsiteY3" fmla="*/ 25400 h 24256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27650" h="2425634">
                <a:moveTo>
                  <a:pt x="165100" y="0"/>
                </a:moveTo>
                <a:lnTo>
                  <a:pt x="5327650" y="1620363"/>
                </a:lnTo>
                <a:lnTo>
                  <a:pt x="5327650" y="2425634"/>
                </a:lnTo>
                <a:lnTo>
                  <a:pt x="0" y="25400"/>
                </a:lnTo>
                <a:close/>
              </a:path>
            </a:pathLst>
          </a:custGeom>
          <a:solidFill>
            <a:schemeClr val="accent4">
              <a:lumMod val="85000"/>
              <a:lumOff val="15000"/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任意多边形 25"/>
          <p:cNvSpPr/>
          <p:nvPr>
            <p:custDataLst>
              <p:tags r:id="rId13"/>
            </p:custDataLst>
          </p:nvPr>
        </p:nvSpPr>
        <p:spPr>
          <a:xfrm>
            <a:off x="6286500" y="3980180"/>
            <a:ext cx="838654" cy="2877820"/>
          </a:xfrm>
          <a:custGeom>
            <a:avLst/>
            <a:gdLst>
              <a:gd name="connsiteX0" fmla="*/ 0 w 825954"/>
              <a:gd name="connsiteY0" fmla="*/ 0 h 2877820"/>
              <a:gd name="connsiteX1" fmla="*/ 825954 w 825954"/>
              <a:gd name="connsiteY1" fmla="*/ 2877820 h 2877820"/>
              <a:gd name="connsiteX2" fmla="*/ 463211 w 825954"/>
              <a:gd name="connsiteY2" fmla="*/ 2877820 h 2877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25954" h="2877820">
                <a:moveTo>
                  <a:pt x="0" y="0"/>
                </a:moveTo>
                <a:lnTo>
                  <a:pt x="825954" y="2877820"/>
                </a:lnTo>
                <a:lnTo>
                  <a:pt x="463211" y="2877820"/>
                </a:lnTo>
                <a:close/>
              </a:path>
            </a:pathLst>
          </a:custGeom>
          <a:solidFill>
            <a:schemeClr val="accent4">
              <a:lumMod val="85000"/>
              <a:lumOff val="15000"/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0" name="直接连接符 19"/>
          <p:cNvCxnSpPr/>
          <p:nvPr>
            <p:custDataLst>
              <p:tags r:id="rId14"/>
            </p:custDataLst>
          </p:nvPr>
        </p:nvCxnSpPr>
        <p:spPr>
          <a:xfrm flipV="1">
            <a:off x="1085850" y="4816928"/>
            <a:ext cx="2294164" cy="1183821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>
            <p:custDataLst>
              <p:tags r:id="rId15"/>
            </p:custDataLst>
          </p:nvPr>
        </p:nvCxnSpPr>
        <p:spPr>
          <a:xfrm flipH="1">
            <a:off x="3118757" y="3837214"/>
            <a:ext cx="2481943" cy="177165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>
            <p:custDataLst>
              <p:tags r:id="rId16"/>
            </p:custDataLst>
          </p:nvPr>
        </p:nvCxnSpPr>
        <p:spPr>
          <a:xfrm flipH="1">
            <a:off x="5241471" y="3708400"/>
            <a:ext cx="759279" cy="143510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>
            <p:custDataLst>
              <p:tags r:id="rId17"/>
            </p:custDataLst>
          </p:nvPr>
        </p:nvCxnSpPr>
        <p:spPr>
          <a:xfrm flipH="1">
            <a:off x="5747657" y="4718957"/>
            <a:ext cx="310243" cy="2139043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>
            <p:custDataLst>
              <p:tags r:id="rId18"/>
            </p:custDataLst>
          </p:nvPr>
        </p:nvCxnSpPr>
        <p:spPr>
          <a:xfrm>
            <a:off x="8139793" y="4474029"/>
            <a:ext cx="3927021" cy="1877785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任意多边形 37"/>
          <p:cNvSpPr/>
          <p:nvPr>
            <p:custDataLst>
              <p:tags r:id="rId19"/>
            </p:custDataLst>
          </p:nvPr>
        </p:nvSpPr>
        <p:spPr>
          <a:xfrm>
            <a:off x="7201807" y="4274545"/>
            <a:ext cx="4244718" cy="2566930"/>
          </a:xfrm>
          <a:custGeom>
            <a:avLst/>
            <a:gdLst>
              <a:gd name="connsiteX0" fmla="*/ 242371 w 4263527"/>
              <a:gd name="connsiteY0" fmla="*/ 44067 h 2566930"/>
              <a:gd name="connsiteX1" fmla="*/ 4263527 w 4263527"/>
              <a:gd name="connsiteY1" fmla="*/ 2544896 h 2566930"/>
              <a:gd name="connsiteX2" fmla="*/ 2566930 w 4263527"/>
              <a:gd name="connsiteY2" fmla="*/ 2566930 h 2566930"/>
              <a:gd name="connsiteX3" fmla="*/ 0 w 4263527"/>
              <a:gd name="connsiteY3" fmla="*/ 0 h 2566930"/>
              <a:gd name="connsiteX4" fmla="*/ 242371 w 4263527"/>
              <a:gd name="connsiteY4" fmla="*/ 44067 h 25669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63527" h="2566930">
                <a:moveTo>
                  <a:pt x="242371" y="44067"/>
                </a:moveTo>
                <a:lnTo>
                  <a:pt x="4263527" y="2544896"/>
                </a:lnTo>
                <a:lnTo>
                  <a:pt x="2566930" y="2566930"/>
                </a:lnTo>
                <a:lnTo>
                  <a:pt x="0" y="0"/>
                </a:lnTo>
                <a:lnTo>
                  <a:pt x="242371" y="4406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等腰三角形 25"/>
          <p:cNvSpPr/>
          <p:nvPr>
            <p:custDataLst>
              <p:tags r:id="rId20"/>
            </p:custDataLst>
          </p:nvPr>
        </p:nvSpPr>
        <p:spPr>
          <a:xfrm flipV="1">
            <a:off x="3348497" y="1823390"/>
            <a:ext cx="4504406" cy="1749136"/>
          </a:xfrm>
          <a:prstGeom prst="triangle">
            <a:avLst/>
          </a:prstGeom>
          <a:solidFill>
            <a:schemeClr val="accent5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等腰三角形 26"/>
          <p:cNvSpPr/>
          <p:nvPr>
            <p:custDataLst>
              <p:tags r:id="rId21"/>
            </p:custDataLst>
          </p:nvPr>
        </p:nvSpPr>
        <p:spPr>
          <a:xfrm flipV="1">
            <a:off x="4575810" y="-11048"/>
            <a:ext cx="3052608" cy="1185379"/>
          </a:xfrm>
          <a:prstGeom prst="triangl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2"/>
            </p:custDataLst>
          </p:nvPr>
        </p:nvSpPr>
        <p:spPr>
          <a:xfrm>
            <a:off x="1809750" y="1740948"/>
            <a:ext cx="8572500" cy="1027395"/>
          </a:xfrm>
        </p:spPr>
        <p:txBody>
          <a:bodyPr anchor="b">
            <a:normAutofit/>
          </a:bodyPr>
          <a:lstStyle>
            <a:lvl1pPr algn="ctr">
              <a:defRPr sz="54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3"/>
            </p:custDataLst>
          </p:nvPr>
        </p:nvSpPr>
        <p:spPr>
          <a:xfrm>
            <a:off x="1809750" y="2875758"/>
            <a:ext cx="8572500" cy="794123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2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2019/5/27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2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2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2019/5/27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矩形 7"/>
          <p:cNvSpPr/>
          <p:nvPr>
            <p:custDataLst>
              <p:tags r:id="rId7"/>
            </p:custDataLst>
          </p:nvPr>
        </p:nvSpPr>
        <p:spPr>
          <a:xfrm>
            <a:off x="508000" y="893979"/>
            <a:ext cx="267855" cy="26785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  <p:custDataLst>
              <p:tags r:id="rId4"/>
            </p:custDataLst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2019/5/27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0" name="矩形 9"/>
          <p:cNvSpPr/>
          <p:nvPr>
            <p:custDataLst>
              <p:tags r:id="rId9"/>
            </p:custDataLst>
          </p:nvPr>
        </p:nvSpPr>
        <p:spPr>
          <a:xfrm>
            <a:off x="508000" y="893979"/>
            <a:ext cx="267855" cy="26785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2019/5/27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标题 10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2019/5/27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839787" y="457200"/>
            <a:ext cx="4165200" cy="1600200"/>
          </a:xfrm>
        </p:spPr>
        <p:txBody>
          <a:bodyPr anchor="t" anchorCtr="0">
            <a:normAutofit/>
          </a:bodyPr>
          <a:lstStyle>
            <a:lvl1pPr>
              <a:defRPr sz="36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  <p:custDataLst>
              <p:tags r:id="rId2"/>
            </p:custDataLst>
          </p:nvPr>
        </p:nvSpPr>
        <p:spPr>
          <a:xfrm>
            <a:off x="5184000" y="457200"/>
            <a:ext cx="6170400" cy="54036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839787" y="2057400"/>
            <a:ext cx="4165200" cy="3811588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2019/5/27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矩形 7"/>
          <p:cNvSpPr/>
          <p:nvPr>
            <p:custDataLst>
              <p:tags r:id="rId7"/>
            </p:custDataLst>
          </p:nvPr>
        </p:nvSpPr>
        <p:spPr>
          <a:xfrm>
            <a:off x="508000" y="603827"/>
            <a:ext cx="267855" cy="26785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1"/>
            </p:custDataLst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2019/5/27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ags" Target="../tags/tag5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ags" Target="../tags/tag4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ags" Target="../tags/tag3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ags" Target="../tags/tag2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ags" Target="../tags/tag1.xml"/><Relationship Id="rId27" Type="http://schemas.openxmlformats.org/officeDocument/2006/relationships/tags" Target="../tags/tag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22"/>
            </p:custDataLst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3"/>
            </p:custDataLst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4"/>
            </p:custDataLst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2019/5/27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5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6"/>
            </p:custDataLst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KSO_TEMPLATE" hidden="1"/>
          <p:cNvSpPr/>
          <p:nvPr>
            <p:custDataLst>
              <p:tags r:id="rId27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slideLayout" Target="../slideLayouts/slideLayout19.xml"/><Relationship Id="rId1" Type="http://schemas.openxmlformats.org/officeDocument/2006/relationships/tags" Target="../tags/tag98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7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8.xml"/><Relationship Id="rId4" Type="http://schemas.openxmlformats.org/officeDocument/2006/relationships/image" Target="../media/image23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16.xml"/><Relationship Id="rId1" Type="http://schemas.openxmlformats.org/officeDocument/2006/relationships/tags" Target="../tags/tag114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15.png"/><Relationship Id="rId7" Type="http://schemas.openxmlformats.org/officeDocument/2006/relationships/image" Target="../media/image2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5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9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9.xml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33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1.xml"/><Relationship Id="rId6" Type="http://schemas.openxmlformats.org/officeDocument/2006/relationships/image" Target="../media/image32.jpeg"/><Relationship Id="rId5" Type="http://schemas.openxmlformats.org/officeDocument/2006/relationships/image" Target="../media/image31.jpeg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3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15.png"/><Relationship Id="rId7" Type="http://schemas.openxmlformats.org/officeDocument/2006/relationships/image" Target="../media/image3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4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100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126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8.xml"/><Relationship Id="rId4" Type="http://schemas.openxmlformats.org/officeDocument/2006/relationships/image" Target="../media/image4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2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3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3.xml"/><Relationship Id="rId4" Type="http://schemas.openxmlformats.org/officeDocument/2006/relationships/image" Target="../media/image4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4.xml"/><Relationship Id="rId4" Type="http://schemas.openxmlformats.org/officeDocument/2006/relationships/image" Target="../media/image4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8.xml"/><Relationship Id="rId4" Type="http://schemas.openxmlformats.org/officeDocument/2006/relationships/image" Target="../media/image4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9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0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2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15.png"/><Relationship Id="rId7" Type="http://schemas.openxmlformats.org/officeDocument/2006/relationships/image" Target="../media/image5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3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8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9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0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8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9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0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1.xml"/><Relationship Id="rId4" Type="http://schemas.openxmlformats.org/officeDocument/2006/relationships/image" Target="../media/image23.jpe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4.xml"/><Relationship Id="rId4" Type="http://schemas.openxmlformats.org/officeDocument/2006/relationships/image" Target="../media/image23.jpe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5.xml"/><Relationship Id="rId4" Type="http://schemas.openxmlformats.org/officeDocument/2006/relationships/image" Target="../media/image5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3.xml"/><Relationship Id="rId4" Type="http://schemas.openxmlformats.org/officeDocument/2006/relationships/image" Target="../media/image16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6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8.xml"/><Relationship Id="rId4" Type="http://schemas.openxmlformats.org/officeDocument/2006/relationships/image" Target="../media/image57.jpe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9.xml"/><Relationship Id="rId4" Type="http://schemas.openxmlformats.org/officeDocument/2006/relationships/image" Target="../media/image23.jpe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image" Target="../media/image62.jpe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70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slideLayout" Target="../slideLayouts/slideLayout17.xml"/><Relationship Id="rId1" Type="http://schemas.openxmlformats.org/officeDocument/2006/relationships/tags" Target="../tags/tag105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2801111" y="5480303"/>
            <a:ext cx="6591300" cy="0"/>
          </a:xfrm>
          <a:custGeom>
            <a:avLst/>
            <a:gdLst/>
            <a:ahLst/>
            <a:cxnLst/>
            <a:rect l="l" t="t" r="r" b="b"/>
            <a:pathLst>
              <a:path w="6591300">
                <a:moveTo>
                  <a:pt x="0" y="0"/>
                </a:moveTo>
                <a:lnTo>
                  <a:pt x="6591300" y="0"/>
                </a:lnTo>
              </a:path>
            </a:pathLst>
          </a:custGeom>
          <a:ln w="9144">
            <a:solidFill>
              <a:srgbClr val="AA454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851147" y="5358384"/>
            <a:ext cx="243839" cy="2453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254752" y="5358384"/>
            <a:ext cx="243839" cy="24536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658356" y="5358384"/>
            <a:ext cx="245364" cy="24536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061959" y="5358384"/>
            <a:ext cx="245363" cy="24536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574038" y="4376165"/>
            <a:ext cx="904494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b="1" dirty="0">
                <a:solidFill>
                  <a:srgbClr val="446C70"/>
                </a:solidFill>
                <a:latin typeface="Microsoft JhengHei" panose="020B0604030504040204" charset="-120"/>
                <a:cs typeface="Microsoft JhengHei" panose="020B0604030504040204" charset="-120"/>
              </a:rPr>
              <a:t>马</a:t>
            </a:r>
            <a:r>
              <a:rPr sz="4400" b="1" spc="15" dirty="0">
                <a:solidFill>
                  <a:srgbClr val="446C70"/>
                </a:solidFill>
                <a:latin typeface="Microsoft JhengHei" panose="020B0604030504040204" charset="-120"/>
                <a:cs typeface="Microsoft JhengHei" panose="020B0604030504040204" charset="-120"/>
              </a:rPr>
              <a:t>克</a:t>
            </a:r>
            <a:r>
              <a:rPr sz="4400" b="1" dirty="0">
                <a:solidFill>
                  <a:srgbClr val="446C70"/>
                </a:solidFill>
                <a:latin typeface="Microsoft JhengHei" panose="020B0604030504040204" charset="-120"/>
                <a:cs typeface="Microsoft JhengHei" panose="020B0604030504040204" charset="-120"/>
              </a:rPr>
              <a:t>思主义基本</a:t>
            </a:r>
            <a:r>
              <a:rPr sz="4400" b="1" spc="-25" dirty="0">
                <a:solidFill>
                  <a:srgbClr val="446C70"/>
                </a:solidFill>
                <a:latin typeface="Microsoft JhengHei" panose="020B0604030504040204" charset="-120"/>
                <a:cs typeface="Microsoft JhengHei" panose="020B0604030504040204" charset="-120"/>
              </a:rPr>
              <a:t>原</a:t>
            </a:r>
            <a:r>
              <a:rPr sz="4400" b="1" dirty="0">
                <a:solidFill>
                  <a:srgbClr val="446C70"/>
                </a:solidFill>
                <a:latin typeface="Microsoft JhengHei" panose="020B0604030504040204" charset="-120"/>
                <a:cs typeface="Microsoft JhengHei" panose="020B0604030504040204" charset="-120"/>
              </a:rPr>
              <a:t>理概论</a:t>
            </a:r>
            <a:r>
              <a:rPr sz="4400" b="1" spc="-225" dirty="0">
                <a:solidFill>
                  <a:srgbClr val="446C70"/>
                </a:solidFill>
                <a:latin typeface="Microsoft JhengHei" panose="020B0604030504040204" charset="-120"/>
                <a:cs typeface="Microsoft JhengHei" panose="020B0604030504040204" charset="-120"/>
              </a:rPr>
              <a:t>（2018</a:t>
            </a:r>
            <a:r>
              <a:rPr sz="4400" b="1" dirty="0">
                <a:solidFill>
                  <a:srgbClr val="446C70"/>
                </a:solidFill>
                <a:latin typeface="Microsoft JhengHei" panose="020B0604030504040204" charset="-120"/>
                <a:cs typeface="Microsoft JhengHei" panose="020B0604030504040204" charset="-120"/>
              </a:rPr>
              <a:t>版）</a:t>
            </a:r>
            <a:endParaRPr sz="4400">
              <a:latin typeface="Microsoft JhengHei" panose="020B0604030504040204" charset="-120"/>
              <a:cs typeface="Microsoft JhengHei" panose="020B0604030504040204" charset="-120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4" y="152402"/>
            <a:ext cx="12187239" cy="3249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711707"/>
            <a:ext cx="12191999" cy="61462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6374891"/>
            <a:ext cx="12192000" cy="483234"/>
          </a:xfrm>
          <a:custGeom>
            <a:avLst/>
            <a:gdLst/>
            <a:ahLst/>
            <a:cxnLst/>
            <a:rect l="l" t="t" r="r" b="b"/>
            <a:pathLst>
              <a:path w="12192000" h="483234">
                <a:moveTo>
                  <a:pt x="12191999" y="0"/>
                </a:moveTo>
                <a:lnTo>
                  <a:pt x="0" y="0"/>
                </a:lnTo>
                <a:lnTo>
                  <a:pt x="0" y="483106"/>
                </a:lnTo>
                <a:lnTo>
                  <a:pt x="12191999" y="483106"/>
                </a:lnTo>
                <a:lnTo>
                  <a:pt x="12191999" y="0"/>
                </a:lnTo>
                <a:close/>
              </a:path>
            </a:pathLst>
          </a:custGeom>
          <a:solidFill>
            <a:srgbClr val="0F243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15492" y="58674"/>
            <a:ext cx="4501515" cy="513715"/>
          </a:xfrm>
          <a:prstGeom prst="rect">
            <a:avLst/>
          </a:prstGeom>
          <a:solidFill>
            <a:schemeClr val="accent2"/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solidFill>
                  <a:srgbClr val="FFFFFF"/>
                </a:solidFill>
              </a:rPr>
              <a:t>一、社会存在与社会意识</a:t>
            </a:r>
            <a:endParaRPr sz="3200"/>
          </a:p>
        </p:txBody>
      </p:sp>
      <p:sp>
        <p:nvSpPr>
          <p:cNvPr id="7" name="object 7"/>
          <p:cNvSpPr txBox="1"/>
          <p:nvPr/>
        </p:nvSpPr>
        <p:spPr>
          <a:xfrm>
            <a:off x="6591427" y="6366702"/>
            <a:ext cx="1090930" cy="476884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2800" spc="-5" dirty="0">
                <a:solidFill>
                  <a:srgbClr val="FFFFFF"/>
                </a:solidFill>
                <a:latin typeface="PMingLiU" panose="02020500000000000000" charset="-120"/>
                <a:cs typeface="PMingLiU" panose="02020500000000000000" charset="-120"/>
              </a:rPr>
              <a:t>第一节</a:t>
            </a:r>
            <a:endParaRPr sz="2800">
              <a:latin typeface="PMingLiU" panose="02020500000000000000" charset="-120"/>
              <a:cs typeface="PMingLiU" panose="02020500000000000000" charset="-120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867015" y="6366702"/>
            <a:ext cx="4286885" cy="476884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2800" spc="-5" dirty="0">
                <a:solidFill>
                  <a:srgbClr val="FFFFFF"/>
                </a:solidFill>
                <a:latin typeface="PMingLiU" panose="02020500000000000000" charset="-120"/>
                <a:cs typeface="PMingLiU" panose="02020500000000000000" charset="-120"/>
              </a:rPr>
              <a:t>社会基本矛盾及其运动规律</a:t>
            </a:r>
            <a:endParaRPr sz="2800">
              <a:latin typeface="PMingLiU" panose="02020500000000000000" charset="-120"/>
              <a:cs typeface="PMingLiU" panose="02020500000000000000" charset="-120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566417" y="1504568"/>
            <a:ext cx="8214359" cy="24549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dirty="0">
                <a:solidFill>
                  <a:srgbClr val="AD4745"/>
                </a:solidFill>
                <a:latin typeface="微软雅黑" panose="020B0503020204020204" charset="-122"/>
                <a:cs typeface="微软雅黑" panose="020B0503020204020204" charset="-122"/>
              </a:rPr>
              <a:t>1.</a:t>
            </a:r>
            <a:r>
              <a:rPr sz="2800" b="1" spc="-5" dirty="0">
                <a:solidFill>
                  <a:srgbClr val="AD4745"/>
                </a:solidFill>
                <a:latin typeface="微软雅黑" panose="020B0503020204020204" charset="-122"/>
                <a:cs typeface="微软雅黑" panose="020B0503020204020204" charset="-122"/>
              </a:rPr>
              <a:t>自然地理环境</a:t>
            </a:r>
            <a:endParaRPr sz="2800">
              <a:latin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3150">
              <a:latin typeface="Times New Roman" panose="02020603050405020304"/>
              <a:cs typeface="Times New Roman" panose="02020603050405020304"/>
            </a:endParaRPr>
          </a:p>
          <a:p>
            <a:pPr marL="732790" marR="5080" indent="630555">
              <a:lnSpc>
                <a:spcPct val="120000"/>
              </a:lnSpc>
            </a:pPr>
            <a:r>
              <a:rPr sz="2800" spc="-5" dirty="0">
                <a:latin typeface="微软雅黑" panose="020B0503020204020204" charset="-122"/>
                <a:cs typeface="微软雅黑" panose="020B0503020204020204" charset="-122"/>
              </a:rPr>
              <a:t>自然地理环境是指与人类社会所处</a:t>
            </a:r>
            <a:r>
              <a:rPr sz="2800" spc="5" dirty="0">
                <a:latin typeface="微软雅黑" panose="020B0503020204020204" charset="-122"/>
                <a:cs typeface="微软雅黑" panose="020B0503020204020204" charset="-122"/>
              </a:rPr>
              <a:t>的</a:t>
            </a:r>
            <a:r>
              <a:rPr sz="2800" spc="-5" dirty="0">
                <a:latin typeface="微软雅黑" panose="020B0503020204020204" charset="-122"/>
                <a:cs typeface="微软雅黑" panose="020B0503020204020204" charset="-122"/>
              </a:rPr>
              <a:t>位置 相联系</a:t>
            </a:r>
            <a:r>
              <a:rPr sz="2800" spc="5" dirty="0">
                <a:latin typeface="微软雅黑" panose="020B0503020204020204" charset="-122"/>
                <a:cs typeface="微软雅黑" panose="020B0503020204020204" charset="-122"/>
              </a:rPr>
              <a:t>的</a:t>
            </a:r>
            <a:r>
              <a:rPr sz="2800" spc="-5" dirty="0">
                <a:latin typeface="微软雅黑" panose="020B0503020204020204" charset="-122"/>
                <a:cs typeface="微软雅黑" panose="020B0503020204020204" charset="-122"/>
              </a:rPr>
              <a:t>各种自</a:t>
            </a:r>
            <a:r>
              <a:rPr sz="2800" spc="10" dirty="0">
                <a:latin typeface="微软雅黑" panose="020B0503020204020204" charset="-122"/>
                <a:cs typeface="微软雅黑" panose="020B0503020204020204" charset="-122"/>
              </a:rPr>
              <a:t>然</a:t>
            </a:r>
            <a:r>
              <a:rPr sz="2800" spc="-5" dirty="0">
                <a:latin typeface="微软雅黑" panose="020B0503020204020204" charset="-122"/>
                <a:cs typeface="微软雅黑" panose="020B0503020204020204" charset="-122"/>
              </a:rPr>
              <a:t>条件的</a:t>
            </a:r>
            <a:r>
              <a:rPr sz="2800" spc="10" dirty="0">
                <a:latin typeface="微软雅黑" panose="020B0503020204020204" charset="-122"/>
                <a:cs typeface="微软雅黑" panose="020B0503020204020204" charset="-122"/>
              </a:rPr>
              <a:t>总</a:t>
            </a:r>
            <a:r>
              <a:rPr sz="2800" spc="-5" dirty="0">
                <a:latin typeface="微软雅黑" panose="020B0503020204020204" charset="-122"/>
                <a:cs typeface="微软雅黑" panose="020B0503020204020204" charset="-122"/>
              </a:rPr>
              <a:t>和，如</a:t>
            </a:r>
            <a:r>
              <a:rPr sz="2800" spc="10" dirty="0">
                <a:latin typeface="微软雅黑" panose="020B0503020204020204" charset="-122"/>
                <a:cs typeface="微软雅黑" panose="020B0503020204020204" charset="-122"/>
              </a:rPr>
              <a:t>气</a:t>
            </a:r>
            <a:r>
              <a:rPr sz="2800" spc="-5" dirty="0">
                <a:latin typeface="微软雅黑" panose="020B0503020204020204" charset="-122"/>
                <a:cs typeface="微软雅黑" panose="020B0503020204020204" charset="-122"/>
              </a:rPr>
              <a:t>候、土</a:t>
            </a:r>
            <a:r>
              <a:rPr sz="2800" spc="10" dirty="0">
                <a:latin typeface="微软雅黑" panose="020B0503020204020204" charset="-122"/>
                <a:cs typeface="微软雅黑" panose="020B0503020204020204" charset="-122"/>
              </a:rPr>
              <a:t>壤</a:t>
            </a:r>
            <a:r>
              <a:rPr sz="2800" spc="-5" dirty="0">
                <a:latin typeface="微软雅黑" panose="020B0503020204020204" charset="-122"/>
                <a:cs typeface="微软雅黑" panose="020B0503020204020204" charset="-122"/>
              </a:rPr>
              <a:t>、 </a:t>
            </a:r>
            <a:r>
              <a:rPr sz="2800" spc="-10" dirty="0">
                <a:latin typeface="微软雅黑" panose="020B0503020204020204" charset="-122"/>
                <a:cs typeface="微软雅黑" panose="020B0503020204020204" charset="-122"/>
              </a:rPr>
              <a:t>山脉、河</a:t>
            </a:r>
            <a:r>
              <a:rPr sz="2800" spc="-5" dirty="0">
                <a:latin typeface="微软雅黑" panose="020B0503020204020204" charset="-122"/>
                <a:cs typeface="微软雅黑" panose="020B0503020204020204" charset="-122"/>
              </a:rPr>
              <a:t>流、矿藏等以及植物和</a:t>
            </a:r>
            <a:r>
              <a:rPr sz="2800" spc="-30" dirty="0">
                <a:latin typeface="微软雅黑" panose="020B0503020204020204" charset="-122"/>
                <a:cs typeface="微软雅黑" panose="020B0503020204020204" charset="-122"/>
              </a:rPr>
              <a:t>动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物</a:t>
            </a:r>
            <a:r>
              <a:rPr sz="2800" spc="-5" dirty="0">
                <a:latin typeface="微软雅黑" panose="020B0503020204020204" charset="-122"/>
                <a:cs typeface="微软雅黑" panose="020B0503020204020204" charset="-122"/>
              </a:rPr>
              <a:t>，等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等。</a:t>
            </a:r>
            <a:endParaRPr sz="2800">
              <a:latin typeface="微软雅黑" panose="020B0503020204020204" charset="-122"/>
              <a:cs typeface="微软雅黑" panose="020B0503020204020204" charset="-122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711707"/>
            <a:ext cx="12191999" cy="61462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6374891"/>
            <a:ext cx="12192000" cy="483234"/>
          </a:xfrm>
          <a:custGeom>
            <a:avLst/>
            <a:gdLst/>
            <a:ahLst/>
            <a:cxnLst/>
            <a:rect l="l" t="t" r="r" b="b"/>
            <a:pathLst>
              <a:path w="12192000" h="483234">
                <a:moveTo>
                  <a:pt x="12191999" y="0"/>
                </a:moveTo>
                <a:lnTo>
                  <a:pt x="0" y="0"/>
                </a:lnTo>
                <a:lnTo>
                  <a:pt x="0" y="483106"/>
                </a:lnTo>
                <a:lnTo>
                  <a:pt x="12191999" y="483106"/>
                </a:lnTo>
                <a:lnTo>
                  <a:pt x="12191999" y="0"/>
                </a:lnTo>
                <a:close/>
              </a:path>
            </a:pathLst>
          </a:custGeom>
          <a:solidFill>
            <a:srgbClr val="0F243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15492" y="58674"/>
            <a:ext cx="4501515" cy="513715"/>
          </a:xfrm>
          <a:prstGeom prst="rect">
            <a:avLst/>
          </a:prstGeom>
          <a:solidFill>
            <a:schemeClr val="accent2"/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solidFill>
                  <a:srgbClr val="FFFFFF"/>
                </a:solidFill>
              </a:rPr>
              <a:t>一、社会存在与社会意识</a:t>
            </a:r>
            <a:endParaRPr sz="3200"/>
          </a:p>
        </p:txBody>
      </p:sp>
      <p:sp>
        <p:nvSpPr>
          <p:cNvPr id="6" name="object 6"/>
          <p:cNvSpPr/>
          <p:nvPr/>
        </p:nvSpPr>
        <p:spPr>
          <a:xfrm>
            <a:off x="1237488" y="2412492"/>
            <a:ext cx="9328150" cy="219582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134262" y="1265682"/>
            <a:ext cx="9234805" cy="31210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10" dirty="0">
                <a:latin typeface="Microsoft JhengHei" panose="020B0604030504040204" charset="-120"/>
                <a:cs typeface="Microsoft JhengHei" panose="020B0604030504040204" charset="-120"/>
              </a:rPr>
              <a:t>自然</a:t>
            </a:r>
            <a:r>
              <a:rPr sz="3600" b="1" spc="5" dirty="0">
                <a:latin typeface="Microsoft JhengHei" panose="020B0604030504040204" charset="-120"/>
                <a:cs typeface="Microsoft JhengHei" panose="020B0604030504040204" charset="-120"/>
              </a:rPr>
              <a:t>地</a:t>
            </a:r>
            <a:r>
              <a:rPr sz="3600" b="1" dirty="0">
                <a:latin typeface="Microsoft JhengHei" panose="020B0604030504040204" charset="-120"/>
                <a:cs typeface="Microsoft JhengHei" panose="020B0604030504040204" charset="-120"/>
              </a:rPr>
              <a:t>理环境是人类生存和发展的必要前提</a:t>
            </a:r>
            <a:endParaRPr sz="360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4550">
              <a:latin typeface="Times New Roman" panose="02020603050405020304"/>
              <a:cs typeface="Times New Roman" panose="02020603050405020304"/>
            </a:endParaRPr>
          </a:p>
          <a:p>
            <a:pPr marL="582930" indent="-283210">
              <a:lnSpc>
                <a:spcPct val="100000"/>
              </a:lnSpc>
              <a:buSzPct val="96000"/>
              <a:buFont typeface="Wingdings" panose="05000000000000000000"/>
              <a:buChar char=""/>
              <a:tabLst>
                <a:tab pos="583565" algn="l"/>
              </a:tabLst>
            </a:pPr>
            <a:r>
              <a:rPr sz="2800" spc="-5" dirty="0">
                <a:latin typeface="微软雅黑" panose="020B0503020204020204" charset="-122"/>
                <a:cs typeface="微软雅黑" panose="020B0503020204020204" charset="-122"/>
              </a:rPr>
              <a:t>地理环境为人类提供生活资料和社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会</a:t>
            </a:r>
            <a:r>
              <a:rPr sz="2800" spc="-5" dirty="0">
                <a:latin typeface="微软雅黑" panose="020B0503020204020204" charset="-122"/>
                <a:cs typeface="微软雅黑" panose="020B0503020204020204" charset="-122"/>
              </a:rPr>
              <a:t>生产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资</a:t>
            </a:r>
            <a:r>
              <a:rPr sz="2800" spc="-5" dirty="0">
                <a:latin typeface="微软雅黑" panose="020B0503020204020204" charset="-122"/>
                <a:cs typeface="微软雅黑" panose="020B0503020204020204" charset="-122"/>
              </a:rPr>
              <a:t>料的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来</a:t>
            </a:r>
            <a:r>
              <a:rPr sz="2800" spc="-5" dirty="0">
                <a:latin typeface="微软雅黑" panose="020B0503020204020204" charset="-122"/>
                <a:cs typeface="微软雅黑" panose="020B0503020204020204" charset="-122"/>
              </a:rPr>
              <a:t>源 。</a:t>
            </a:r>
            <a:endParaRPr sz="2800">
              <a:latin typeface="微软雅黑" panose="020B0503020204020204" charset="-122"/>
              <a:cs typeface="微软雅黑" panose="020B0503020204020204" charset="-122"/>
            </a:endParaRPr>
          </a:p>
          <a:p>
            <a:pPr marL="582930" indent="-283210">
              <a:lnSpc>
                <a:spcPct val="100000"/>
              </a:lnSpc>
              <a:spcBef>
                <a:spcPts val="2355"/>
              </a:spcBef>
              <a:buSzPct val="96000"/>
              <a:buFont typeface="Wingdings" panose="05000000000000000000"/>
              <a:buChar char=""/>
              <a:tabLst>
                <a:tab pos="583565" algn="l"/>
              </a:tabLst>
            </a:pPr>
            <a:r>
              <a:rPr sz="2800" spc="-5" dirty="0">
                <a:latin typeface="微软雅黑" panose="020B0503020204020204" charset="-122"/>
                <a:cs typeface="微软雅黑" panose="020B0503020204020204" charset="-122"/>
              </a:rPr>
              <a:t>地理环境给不同地区和国家的经济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发</a:t>
            </a:r>
            <a:r>
              <a:rPr sz="2800" spc="-5" dirty="0">
                <a:latin typeface="微软雅黑" panose="020B0503020204020204" charset="-122"/>
                <a:cs typeface="微软雅黑" panose="020B0503020204020204" charset="-122"/>
              </a:rPr>
              <a:t>展带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来</a:t>
            </a:r>
            <a:r>
              <a:rPr sz="2800" spc="-5" dirty="0">
                <a:latin typeface="微软雅黑" panose="020B0503020204020204" charset="-122"/>
                <a:cs typeface="微软雅黑" panose="020B0503020204020204" charset="-122"/>
              </a:rPr>
              <a:t>特色。</a:t>
            </a:r>
            <a:endParaRPr sz="2800">
              <a:latin typeface="微软雅黑" panose="020B0503020204020204" charset="-122"/>
              <a:cs typeface="微软雅黑" panose="020B0503020204020204" charset="-122"/>
            </a:endParaRPr>
          </a:p>
          <a:p>
            <a:pPr marL="582930" indent="-283210">
              <a:lnSpc>
                <a:spcPct val="100000"/>
              </a:lnSpc>
              <a:spcBef>
                <a:spcPts val="2355"/>
              </a:spcBef>
              <a:buSzPct val="96000"/>
              <a:buFont typeface="Wingdings" panose="05000000000000000000"/>
              <a:buChar char=""/>
              <a:tabLst>
                <a:tab pos="583565" algn="l"/>
              </a:tabLst>
            </a:pPr>
            <a:r>
              <a:rPr sz="2800" spc="-5" dirty="0">
                <a:latin typeface="微软雅黑" panose="020B0503020204020204" charset="-122"/>
                <a:cs typeface="微软雅黑" panose="020B0503020204020204" charset="-122"/>
              </a:rPr>
              <a:t>地理环境还制约着一个国家生产发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展</a:t>
            </a:r>
            <a:r>
              <a:rPr sz="2800" spc="-5" dirty="0">
                <a:latin typeface="微软雅黑" panose="020B0503020204020204" charset="-122"/>
                <a:cs typeface="微软雅黑" panose="020B0503020204020204" charset="-122"/>
              </a:rPr>
              <a:t>的潜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力</a:t>
            </a:r>
            <a:r>
              <a:rPr sz="2800" spc="-5" dirty="0">
                <a:latin typeface="微软雅黑" panose="020B0503020204020204" charset="-122"/>
                <a:cs typeface="微软雅黑" panose="020B0503020204020204" charset="-122"/>
              </a:rPr>
              <a:t>和前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景</a:t>
            </a:r>
            <a:r>
              <a:rPr sz="2800" spc="-5" dirty="0">
                <a:latin typeface="微软雅黑" panose="020B0503020204020204" charset="-122"/>
                <a:cs typeface="微软雅黑" panose="020B0503020204020204" charset="-122"/>
              </a:rPr>
              <a:t>。</a:t>
            </a:r>
            <a:endParaRPr sz="28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591427" y="6366702"/>
            <a:ext cx="1090930" cy="476884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2800" spc="-5" dirty="0">
                <a:solidFill>
                  <a:srgbClr val="FFFFFF"/>
                </a:solidFill>
                <a:latin typeface="PMingLiU" panose="02020500000000000000" charset="-120"/>
                <a:cs typeface="PMingLiU" panose="02020500000000000000" charset="-120"/>
              </a:rPr>
              <a:t>第一节</a:t>
            </a:r>
            <a:endParaRPr sz="2800">
              <a:latin typeface="PMingLiU" panose="02020500000000000000" charset="-120"/>
              <a:cs typeface="PMingLiU" panose="02020500000000000000" charset="-120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867015" y="6366702"/>
            <a:ext cx="4286885" cy="476884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2800" spc="-5" dirty="0">
                <a:solidFill>
                  <a:srgbClr val="FFFFFF"/>
                </a:solidFill>
                <a:latin typeface="PMingLiU" panose="02020500000000000000" charset="-120"/>
                <a:cs typeface="PMingLiU" panose="02020500000000000000" charset="-120"/>
              </a:rPr>
              <a:t>社会基本矛盾及其运动规律</a:t>
            </a:r>
            <a:endParaRPr sz="2800">
              <a:latin typeface="PMingLiU" panose="02020500000000000000" charset="-120"/>
              <a:cs typeface="PMingLiU" panose="02020500000000000000" charset="-120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711707"/>
            <a:ext cx="12191999" cy="61462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6374891"/>
            <a:ext cx="12192000" cy="483234"/>
          </a:xfrm>
          <a:custGeom>
            <a:avLst/>
            <a:gdLst/>
            <a:ahLst/>
            <a:cxnLst/>
            <a:rect l="l" t="t" r="r" b="b"/>
            <a:pathLst>
              <a:path w="12192000" h="483234">
                <a:moveTo>
                  <a:pt x="12191999" y="0"/>
                </a:moveTo>
                <a:lnTo>
                  <a:pt x="0" y="0"/>
                </a:lnTo>
                <a:lnTo>
                  <a:pt x="0" y="483106"/>
                </a:lnTo>
                <a:lnTo>
                  <a:pt x="12191999" y="483106"/>
                </a:lnTo>
                <a:lnTo>
                  <a:pt x="12191999" y="0"/>
                </a:lnTo>
                <a:close/>
              </a:path>
            </a:pathLst>
          </a:custGeom>
          <a:solidFill>
            <a:srgbClr val="0F243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15492" y="58674"/>
            <a:ext cx="4501515" cy="513715"/>
          </a:xfrm>
          <a:prstGeom prst="rect">
            <a:avLst/>
          </a:prstGeom>
          <a:solidFill>
            <a:schemeClr val="accent2"/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solidFill>
                  <a:srgbClr val="FFFFFF"/>
                </a:solidFill>
              </a:rPr>
              <a:t>一、社会存在与社会意识</a:t>
            </a:r>
            <a:endParaRPr sz="3200"/>
          </a:p>
        </p:txBody>
      </p:sp>
      <p:sp>
        <p:nvSpPr>
          <p:cNvPr id="6" name="object 6"/>
          <p:cNvSpPr txBox="1"/>
          <p:nvPr/>
        </p:nvSpPr>
        <p:spPr>
          <a:xfrm>
            <a:off x="1998726" y="1092365"/>
            <a:ext cx="3281045" cy="41236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713105" algn="just">
              <a:lnSpc>
                <a:spcPct val="120000"/>
              </a:lnSpc>
              <a:spcBef>
                <a:spcPts val="105"/>
              </a:spcBef>
            </a:pPr>
            <a:r>
              <a:rPr sz="3200" dirty="0">
                <a:latin typeface="微软雅黑" panose="020B0503020204020204" charset="-122"/>
                <a:cs typeface="微软雅黑" panose="020B0503020204020204" charset="-122"/>
              </a:rPr>
              <a:t>必须树立和践 行绿水青山就是金 山银山的理念，坚 持节约资源和保护 环境的基本国策， 像对待生命一样对 待生态环境。</a:t>
            </a:r>
            <a:endParaRPr sz="32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952744" y="1269491"/>
            <a:ext cx="3866388" cy="395935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6591427" y="6366702"/>
            <a:ext cx="1090930" cy="476884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2800" spc="-5" dirty="0">
                <a:solidFill>
                  <a:srgbClr val="FFFFFF"/>
                </a:solidFill>
                <a:latin typeface="PMingLiU" panose="02020500000000000000" charset="-120"/>
                <a:cs typeface="PMingLiU" panose="02020500000000000000" charset="-120"/>
              </a:rPr>
              <a:t>第一节</a:t>
            </a:r>
            <a:endParaRPr sz="2800">
              <a:latin typeface="PMingLiU" panose="02020500000000000000" charset="-120"/>
              <a:cs typeface="PMingLiU" panose="02020500000000000000" charset="-120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867015" y="6366702"/>
            <a:ext cx="4286885" cy="476884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2800" spc="-5" dirty="0">
                <a:solidFill>
                  <a:srgbClr val="FFFFFF"/>
                </a:solidFill>
                <a:latin typeface="PMingLiU" panose="02020500000000000000" charset="-120"/>
                <a:cs typeface="PMingLiU" panose="02020500000000000000" charset="-120"/>
              </a:rPr>
              <a:t>社会基本矛盾及其运动规律</a:t>
            </a:r>
            <a:endParaRPr sz="2800">
              <a:latin typeface="PMingLiU" panose="02020500000000000000" charset="-120"/>
              <a:cs typeface="PMingLiU" panose="02020500000000000000" charset="-120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711707"/>
            <a:ext cx="12191999" cy="61462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6374891"/>
            <a:ext cx="12192000" cy="483234"/>
          </a:xfrm>
          <a:custGeom>
            <a:avLst/>
            <a:gdLst/>
            <a:ahLst/>
            <a:cxnLst/>
            <a:rect l="l" t="t" r="r" b="b"/>
            <a:pathLst>
              <a:path w="12192000" h="483234">
                <a:moveTo>
                  <a:pt x="12191999" y="0"/>
                </a:moveTo>
                <a:lnTo>
                  <a:pt x="0" y="0"/>
                </a:lnTo>
                <a:lnTo>
                  <a:pt x="0" y="483106"/>
                </a:lnTo>
                <a:lnTo>
                  <a:pt x="12191999" y="483106"/>
                </a:lnTo>
                <a:lnTo>
                  <a:pt x="12191999" y="0"/>
                </a:lnTo>
                <a:close/>
              </a:path>
            </a:pathLst>
          </a:custGeom>
          <a:solidFill>
            <a:srgbClr val="0F243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15492" y="58674"/>
            <a:ext cx="4501515" cy="513715"/>
          </a:xfrm>
          <a:prstGeom prst="rect">
            <a:avLst/>
          </a:prstGeom>
          <a:solidFill>
            <a:schemeClr val="accent2"/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solidFill>
                  <a:srgbClr val="FFFFFF"/>
                </a:solidFill>
              </a:rPr>
              <a:t>一、社会存在与社会意识</a:t>
            </a:r>
            <a:endParaRPr sz="3200"/>
          </a:p>
        </p:txBody>
      </p:sp>
      <p:sp>
        <p:nvSpPr>
          <p:cNvPr id="7" name="object 7"/>
          <p:cNvSpPr txBox="1"/>
          <p:nvPr/>
        </p:nvSpPr>
        <p:spPr>
          <a:xfrm>
            <a:off x="6591427" y="6366702"/>
            <a:ext cx="1090930" cy="476884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2800" spc="-5" dirty="0">
                <a:solidFill>
                  <a:srgbClr val="FFFFFF"/>
                </a:solidFill>
                <a:latin typeface="PMingLiU" panose="02020500000000000000" charset="-120"/>
                <a:cs typeface="PMingLiU" panose="02020500000000000000" charset="-120"/>
              </a:rPr>
              <a:t>第一节</a:t>
            </a:r>
            <a:endParaRPr sz="2800">
              <a:latin typeface="PMingLiU" panose="02020500000000000000" charset="-120"/>
              <a:cs typeface="PMingLiU" panose="02020500000000000000" charset="-120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867015" y="6366702"/>
            <a:ext cx="4286885" cy="476884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2800" spc="-5" dirty="0">
                <a:solidFill>
                  <a:srgbClr val="FFFFFF"/>
                </a:solidFill>
                <a:latin typeface="PMingLiU" panose="02020500000000000000" charset="-120"/>
                <a:cs typeface="PMingLiU" panose="02020500000000000000" charset="-120"/>
              </a:rPr>
              <a:t>社会基本矛盾及其运动规律</a:t>
            </a:r>
            <a:endParaRPr sz="2800">
              <a:latin typeface="PMingLiU" panose="02020500000000000000" charset="-120"/>
              <a:cs typeface="PMingLiU" panose="02020500000000000000" charset="-120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34262" y="1216533"/>
            <a:ext cx="9478645" cy="35490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5" dirty="0">
                <a:solidFill>
                  <a:srgbClr val="AD4745"/>
                </a:solidFill>
                <a:latin typeface="微软雅黑" panose="020B0503020204020204" charset="-122"/>
                <a:cs typeface="微软雅黑" panose="020B0503020204020204" charset="-122"/>
              </a:rPr>
              <a:t>2. 人口因素</a:t>
            </a:r>
            <a:endParaRPr sz="2800">
              <a:latin typeface="微软雅黑" panose="020B0503020204020204" charset="-122"/>
              <a:cs typeface="微软雅黑" panose="020B0503020204020204" charset="-122"/>
            </a:endParaRPr>
          </a:p>
          <a:p>
            <a:pPr marL="228600" marR="77470" indent="630555">
              <a:lnSpc>
                <a:spcPct val="120000"/>
              </a:lnSpc>
              <a:spcBef>
                <a:spcPts val="2540"/>
              </a:spcBef>
            </a:pPr>
            <a:r>
              <a:rPr sz="2800" spc="-5" dirty="0">
                <a:latin typeface="微软雅黑" panose="020B0503020204020204" charset="-122"/>
                <a:cs typeface="微软雅黑" panose="020B0503020204020204" charset="-122"/>
              </a:rPr>
              <a:t>人口因素指的是人口的数量、质量</a:t>
            </a:r>
            <a:r>
              <a:rPr sz="2800" spc="5" dirty="0">
                <a:latin typeface="微软雅黑" panose="020B0503020204020204" charset="-122"/>
                <a:cs typeface="微软雅黑" panose="020B0503020204020204" charset="-122"/>
              </a:rPr>
              <a:t>、</a:t>
            </a:r>
            <a:r>
              <a:rPr sz="2800" spc="-5" dirty="0">
                <a:latin typeface="微软雅黑" panose="020B0503020204020204" charset="-122"/>
                <a:cs typeface="微软雅黑" panose="020B0503020204020204" charset="-122"/>
              </a:rPr>
              <a:t>构成</a:t>
            </a:r>
            <a:r>
              <a:rPr sz="2800" spc="5" dirty="0">
                <a:latin typeface="微软雅黑" panose="020B0503020204020204" charset="-122"/>
                <a:cs typeface="微软雅黑" panose="020B0503020204020204" charset="-122"/>
              </a:rPr>
              <a:t>、</a:t>
            </a:r>
            <a:r>
              <a:rPr sz="2800" spc="-5" dirty="0">
                <a:latin typeface="微软雅黑" panose="020B0503020204020204" charset="-122"/>
                <a:cs typeface="微软雅黑" panose="020B0503020204020204" charset="-122"/>
              </a:rPr>
              <a:t>分布</a:t>
            </a:r>
            <a:r>
              <a:rPr sz="2800" spc="5" dirty="0">
                <a:latin typeface="微软雅黑" panose="020B0503020204020204" charset="-122"/>
                <a:cs typeface="微软雅黑" panose="020B0503020204020204" charset="-122"/>
              </a:rPr>
              <a:t>密</a:t>
            </a:r>
            <a:r>
              <a:rPr sz="2800" spc="-5" dirty="0">
                <a:latin typeface="微软雅黑" panose="020B0503020204020204" charset="-122"/>
                <a:cs typeface="微软雅黑" panose="020B0503020204020204" charset="-122"/>
              </a:rPr>
              <a:t>度和 </a:t>
            </a:r>
            <a:r>
              <a:rPr sz="2800" spc="-10" dirty="0">
                <a:latin typeface="微软雅黑" panose="020B0503020204020204" charset="-122"/>
                <a:cs typeface="微软雅黑" panose="020B0503020204020204" charset="-122"/>
              </a:rPr>
              <a:t>增长速度等。</a:t>
            </a:r>
            <a:endParaRPr sz="2800">
              <a:latin typeface="微软雅黑" panose="020B0503020204020204" charset="-122"/>
              <a:cs typeface="微软雅黑" panose="020B0503020204020204" charset="-122"/>
            </a:endParaRPr>
          </a:p>
          <a:p>
            <a:pPr marL="228600" marR="5080" indent="630555" algn="just">
              <a:lnSpc>
                <a:spcPct val="120000"/>
              </a:lnSpc>
              <a:spcBef>
                <a:spcPts val="1685"/>
              </a:spcBef>
            </a:pPr>
            <a:r>
              <a:rPr sz="2800" spc="-5" dirty="0">
                <a:latin typeface="微软雅黑" panose="020B0503020204020204" charset="-122"/>
                <a:cs typeface="微软雅黑" panose="020B0503020204020204" charset="-122"/>
              </a:rPr>
              <a:t>人口因素是重要的社会物质生活条</a:t>
            </a:r>
            <a:r>
              <a:rPr sz="2800" spc="5" dirty="0">
                <a:latin typeface="微软雅黑" panose="020B0503020204020204" charset="-122"/>
                <a:cs typeface="微软雅黑" panose="020B0503020204020204" charset="-122"/>
              </a:rPr>
              <a:t>件</a:t>
            </a:r>
            <a:r>
              <a:rPr sz="2800" spc="-5" dirty="0">
                <a:latin typeface="微软雅黑" panose="020B0503020204020204" charset="-122"/>
                <a:cs typeface="微软雅黑" panose="020B0503020204020204" charset="-122"/>
              </a:rPr>
              <a:t>，一</a:t>
            </a:r>
            <a:r>
              <a:rPr sz="2800" spc="5" dirty="0">
                <a:latin typeface="微软雅黑" panose="020B0503020204020204" charset="-122"/>
                <a:cs typeface="微软雅黑" panose="020B0503020204020204" charset="-122"/>
              </a:rPr>
              <a:t>定</a:t>
            </a:r>
            <a:r>
              <a:rPr sz="2800" spc="-5" dirty="0">
                <a:latin typeface="微软雅黑" panose="020B0503020204020204" charset="-122"/>
                <a:cs typeface="微软雅黑" panose="020B0503020204020204" charset="-122"/>
              </a:rPr>
              <a:t>数量</a:t>
            </a:r>
            <a:r>
              <a:rPr sz="2800" spc="5" dirty="0">
                <a:latin typeface="微软雅黑" panose="020B0503020204020204" charset="-122"/>
                <a:cs typeface="微软雅黑" panose="020B0503020204020204" charset="-122"/>
              </a:rPr>
              <a:t>的</a:t>
            </a:r>
            <a:r>
              <a:rPr sz="2800" spc="-5" dirty="0">
                <a:latin typeface="微软雅黑" panose="020B0503020204020204" charset="-122"/>
                <a:cs typeface="微软雅黑" panose="020B0503020204020204" charset="-122"/>
              </a:rPr>
              <a:t>人口 是社会物质生产的必要前提；人口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状</a:t>
            </a:r>
            <a:r>
              <a:rPr sz="2800" spc="-5" dirty="0">
                <a:latin typeface="微软雅黑" panose="020B0503020204020204" charset="-122"/>
                <a:cs typeface="微软雅黑" panose="020B0503020204020204" charset="-122"/>
              </a:rPr>
              <a:t>况能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够</a:t>
            </a:r>
            <a:r>
              <a:rPr sz="2800" spc="-5" dirty="0">
                <a:latin typeface="微软雅黑" panose="020B0503020204020204" charset="-122"/>
                <a:cs typeface="微软雅黑" panose="020B0503020204020204" charset="-122"/>
              </a:rPr>
              <a:t>加速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或</a:t>
            </a:r>
            <a:r>
              <a:rPr sz="2800" spc="-5" dirty="0">
                <a:latin typeface="微软雅黑" panose="020B0503020204020204" charset="-122"/>
                <a:cs typeface="微软雅黑" panose="020B0503020204020204" charset="-122"/>
              </a:rPr>
              <a:t>延缓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社</a:t>
            </a:r>
            <a:r>
              <a:rPr sz="2800" spc="-5" dirty="0">
                <a:latin typeface="微软雅黑" panose="020B0503020204020204" charset="-122"/>
                <a:cs typeface="微软雅黑" panose="020B0503020204020204" charset="-122"/>
              </a:rPr>
              <a:t>会 的发展</a:t>
            </a:r>
            <a:r>
              <a:rPr sz="2800" spc="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spc="-5" dirty="0">
                <a:latin typeface="微软雅黑" panose="020B0503020204020204" charset="-122"/>
                <a:cs typeface="微软雅黑" panose="020B0503020204020204" charset="-122"/>
              </a:rPr>
              <a:t>。</a:t>
            </a:r>
            <a:endParaRPr sz="2800">
              <a:latin typeface="微软雅黑" panose="020B0503020204020204" charset="-122"/>
              <a:cs typeface="微软雅黑" panose="020B0503020204020204" charset="-122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711707"/>
            <a:ext cx="12191999" cy="61462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6374891"/>
            <a:ext cx="12192000" cy="483234"/>
          </a:xfrm>
          <a:custGeom>
            <a:avLst/>
            <a:gdLst/>
            <a:ahLst/>
            <a:cxnLst/>
            <a:rect l="l" t="t" r="r" b="b"/>
            <a:pathLst>
              <a:path w="12192000" h="483234">
                <a:moveTo>
                  <a:pt x="12191999" y="0"/>
                </a:moveTo>
                <a:lnTo>
                  <a:pt x="0" y="0"/>
                </a:lnTo>
                <a:lnTo>
                  <a:pt x="0" y="483106"/>
                </a:lnTo>
                <a:lnTo>
                  <a:pt x="12191999" y="483106"/>
                </a:lnTo>
                <a:lnTo>
                  <a:pt x="12191999" y="0"/>
                </a:lnTo>
                <a:close/>
              </a:path>
            </a:pathLst>
          </a:custGeom>
          <a:solidFill>
            <a:srgbClr val="0F243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15492" y="58674"/>
            <a:ext cx="4501515" cy="513715"/>
          </a:xfrm>
          <a:prstGeom prst="rect">
            <a:avLst/>
          </a:prstGeom>
          <a:solidFill>
            <a:schemeClr val="accent2"/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solidFill>
                  <a:srgbClr val="FFFFFF"/>
                </a:solidFill>
              </a:rPr>
              <a:t>一、社会存在与社会意识</a:t>
            </a:r>
            <a:endParaRPr sz="3200"/>
          </a:p>
        </p:txBody>
      </p:sp>
      <p:sp>
        <p:nvSpPr>
          <p:cNvPr id="7" name="object 7"/>
          <p:cNvSpPr txBox="1"/>
          <p:nvPr/>
        </p:nvSpPr>
        <p:spPr>
          <a:xfrm>
            <a:off x="6591427" y="6366702"/>
            <a:ext cx="1090930" cy="476884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2800" spc="-5" dirty="0">
                <a:solidFill>
                  <a:srgbClr val="FFFFFF"/>
                </a:solidFill>
                <a:latin typeface="PMingLiU" panose="02020500000000000000" charset="-120"/>
                <a:cs typeface="PMingLiU" panose="02020500000000000000" charset="-120"/>
              </a:rPr>
              <a:t>第一节</a:t>
            </a:r>
            <a:endParaRPr sz="2800">
              <a:latin typeface="PMingLiU" panose="02020500000000000000" charset="-120"/>
              <a:cs typeface="PMingLiU" panose="02020500000000000000" charset="-120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867015" y="6366702"/>
            <a:ext cx="4286885" cy="476884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2800" spc="-5" dirty="0">
                <a:solidFill>
                  <a:srgbClr val="FFFFFF"/>
                </a:solidFill>
                <a:latin typeface="PMingLiU" panose="02020500000000000000" charset="-120"/>
                <a:cs typeface="PMingLiU" panose="02020500000000000000" charset="-120"/>
              </a:rPr>
              <a:t>社会基本矛盾及其运动规律</a:t>
            </a:r>
            <a:endParaRPr sz="2800">
              <a:latin typeface="PMingLiU" panose="02020500000000000000" charset="-120"/>
              <a:cs typeface="PMingLiU" panose="02020500000000000000" charset="-120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62329" y="1216533"/>
            <a:ext cx="9629775" cy="34048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dirty="0">
                <a:solidFill>
                  <a:srgbClr val="AD4745"/>
                </a:solidFill>
                <a:latin typeface="微软雅黑" panose="020B0503020204020204" charset="-122"/>
                <a:cs typeface="微软雅黑" panose="020B0503020204020204" charset="-122"/>
              </a:rPr>
              <a:t>3.</a:t>
            </a:r>
            <a:r>
              <a:rPr sz="2800" b="1" spc="-5" dirty="0">
                <a:solidFill>
                  <a:srgbClr val="AD4745"/>
                </a:solidFill>
                <a:latin typeface="微软雅黑" panose="020B0503020204020204" charset="-122"/>
                <a:cs typeface="微软雅黑" panose="020B0503020204020204" charset="-122"/>
              </a:rPr>
              <a:t>物质生产方式</a:t>
            </a:r>
            <a:endParaRPr sz="2800">
              <a:latin typeface="微软雅黑" panose="020B0503020204020204" charset="-122"/>
              <a:cs typeface="微软雅黑" panose="020B0503020204020204" charset="-122"/>
            </a:endParaRPr>
          </a:p>
          <a:p>
            <a:pPr marL="372110" marR="10160" indent="713105">
              <a:lnSpc>
                <a:spcPct val="120000"/>
              </a:lnSpc>
              <a:spcBef>
                <a:spcPts val="1405"/>
              </a:spcBef>
            </a:pPr>
            <a:r>
              <a:rPr sz="2800" spc="-10" dirty="0">
                <a:latin typeface="宋体" panose="02010600030101010101" pitchFamily="2" charset="-122"/>
                <a:cs typeface="宋体" panose="02010600030101010101" pitchFamily="2" charset="-122"/>
              </a:rPr>
              <a:t>物质生产方式是指人们为获取物质</a:t>
            </a:r>
            <a:r>
              <a:rPr sz="2800" dirty="0">
                <a:latin typeface="宋体" panose="02010600030101010101" pitchFamily="2" charset="-122"/>
                <a:cs typeface="宋体" panose="02010600030101010101" pitchFamily="2" charset="-122"/>
              </a:rPr>
              <a:t>生</a:t>
            </a:r>
            <a:r>
              <a:rPr sz="2800" spc="-10" dirty="0">
                <a:latin typeface="宋体" panose="02010600030101010101" pitchFamily="2" charset="-122"/>
                <a:cs typeface="宋体" panose="02010600030101010101" pitchFamily="2" charset="-122"/>
              </a:rPr>
              <a:t>活资</a:t>
            </a:r>
            <a:r>
              <a:rPr sz="2800" dirty="0">
                <a:latin typeface="宋体" panose="02010600030101010101" pitchFamily="2" charset="-122"/>
                <a:cs typeface="宋体" panose="02010600030101010101" pitchFamily="2" charset="-122"/>
              </a:rPr>
              <a:t>料</a:t>
            </a:r>
            <a:r>
              <a:rPr sz="2800" spc="-10" dirty="0">
                <a:latin typeface="宋体" panose="02010600030101010101" pitchFamily="2" charset="-122"/>
                <a:cs typeface="宋体" panose="02010600030101010101" pitchFamily="2" charset="-122"/>
              </a:rPr>
              <a:t>而进</a:t>
            </a:r>
            <a:r>
              <a:rPr sz="2800" dirty="0">
                <a:latin typeface="宋体" panose="02010600030101010101" pitchFamily="2" charset="-122"/>
                <a:cs typeface="宋体" panose="02010600030101010101" pitchFamily="2" charset="-122"/>
              </a:rPr>
              <a:t>行</a:t>
            </a:r>
            <a:r>
              <a:rPr sz="2800" spc="-10" dirty="0">
                <a:latin typeface="宋体" panose="02010600030101010101" pitchFamily="2" charset="-122"/>
                <a:cs typeface="宋体" panose="02010600030101010101" pitchFamily="2" charset="-122"/>
              </a:rPr>
              <a:t>的生 </a:t>
            </a:r>
            <a:r>
              <a:rPr sz="2800" spc="-5" dirty="0">
                <a:latin typeface="宋体" panose="02010600030101010101" pitchFamily="2" charset="-122"/>
                <a:cs typeface="宋体" panose="02010600030101010101" pitchFamily="2" charset="-122"/>
              </a:rPr>
              <a:t>产活动的方式，它是生产力和生产</a:t>
            </a:r>
            <a:r>
              <a:rPr sz="2800" spc="5" dirty="0">
                <a:latin typeface="宋体" panose="02010600030101010101" pitchFamily="2" charset="-122"/>
                <a:cs typeface="宋体" panose="02010600030101010101" pitchFamily="2" charset="-122"/>
              </a:rPr>
              <a:t>关</a:t>
            </a:r>
            <a:r>
              <a:rPr sz="2800" spc="-5" dirty="0">
                <a:latin typeface="宋体" panose="02010600030101010101" pitchFamily="2" charset="-122"/>
                <a:cs typeface="宋体" panose="02010600030101010101" pitchFamily="2" charset="-122"/>
              </a:rPr>
              <a:t>系的</a:t>
            </a:r>
            <a:r>
              <a:rPr sz="2800" spc="5" dirty="0">
                <a:latin typeface="宋体" panose="02010600030101010101" pitchFamily="2" charset="-122"/>
                <a:cs typeface="宋体" panose="02010600030101010101" pitchFamily="2" charset="-122"/>
              </a:rPr>
              <a:t>统</a:t>
            </a:r>
            <a:r>
              <a:rPr sz="2800" spc="-5" dirty="0">
                <a:latin typeface="宋体" panose="02010600030101010101" pitchFamily="2" charset="-122"/>
                <a:cs typeface="宋体" panose="02010600030101010101" pitchFamily="2" charset="-122"/>
              </a:rPr>
              <a:t>一体。</a:t>
            </a:r>
            <a:endParaRPr sz="28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372110" marR="5080" indent="713105" algn="just">
              <a:lnSpc>
                <a:spcPct val="120000"/>
              </a:lnSpc>
              <a:spcBef>
                <a:spcPts val="1680"/>
              </a:spcBef>
            </a:pPr>
            <a:r>
              <a:rPr sz="2800" spc="-5" dirty="0">
                <a:latin typeface="宋体" panose="02010600030101010101" pitchFamily="2" charset="-122"/>
                <a:cs typeface="宋体" panose="02010600030101010101" pitchFamily="2" charset="-122"/>
              </a:rPr>
              <a:t>生产方式在社会历史发展中的决定</a:t>
            </a:r>
            <a:r>
              <a:rPr sz="2800" dirty="0">
                <a:latin typeface="宋体" panose="02010600030101010101" pitchFamily="2" charset="-122"/>
                <a:cs typeface="宋体" panose="02010600030101010101" pitchFamily="2" charset="-122"/>
              </a:rPr>
              <a:t>作</a:t>
            </a:r>
            <a:r>
              <a:rPr sz="2800" spc="-5" dirty="0">
                <a:latin typeface="宋体" panose="02010600030101010101" pitchFamily="2" charset="-122"/>
                <a:cs typeface="宋体" panose="02010600030101010101" pitchFamily="2" charset="-122"/>
              </a:rPr>
              <a:t>用：</a:t>
            </a:r>
            <a:r>
              <a:rPr sz="2800" dirty="0">
                <a:latin typeface="宋体" panose="02010600030101010101" pitchFamily="2" charset="-122"/>
                <a:cs typeface="宋体" panose="02010600030101010101" pitchFamily="2" charset="-122"/>
              </a:rPr>
              <a:t>物</a:t>
            </a:r>
            <a:r>
              <a:rPr sz="2800" spc="-5" dirty="0">
                <a:latin typeface="宋体" panose="02010600030101010101" pitchFamily="2" charset="-122"/>
                <a:cs typeface="宋体" panose="02010600030101010101" pitchFamily="2" charset="-122"/>
              </a:rPr>
              <a:t>质生</a:t>
            </a:r>
            <a:r>
              <a:rPr sz="2800" dirty="0">
                <a:latin typeface="宋体" panose="02010600030101010101" pitchFamily="2" charset="-122"/>
                <a:cs typeface="宋体" panose="02010600030101010101" pitchFamily="2" charset="-122"/>
              </a:rPr>
              <a:t>产</a:t>
            </a:r>
            <a:r>
              <a:rPr sz="2800" spc="-5" dirty="0">
                <a:latin typeface="宋体" panose="02010600030101010101" pitchFamily="2" charset="-122"/>
                <a:cs typeface="宋体" panose="02010600030101010101" pitchFamily="2" charset="-122"/>
              </a:rPr>
              <a:t>方式 是人类其他一切活动的首要前提，</a:t>
            </a:r>
            <a:r>
              <a:rPr sz="2800" spc="5" dirty="0">
                <a:latin typeface="宋体" panose="02010600030101010101" pitchFamily="2" charset="-122"/>
                <a:cs typeface="宋体" panose="02010600030101010101" pitchFamily="2" charset="-122"/>
              </a:rPr>
              <a:t>它</a:t>
            </a:r>
            <a:r>
              <a:rPr sz="2800" spc="-5" dirty="0">
                <a:latin typeface="宋体" panose="02010600030101010101" pitchFamily="2" charset="-122"/>
                <a:cs typeface="宋体" panose="02010600030101010101" pitchFamily="2" charset="-122"/>
              </a:rPr>
              <a:t>决定</a:t>
            </a:r>
            <a:r>
              <a:rPr sz="2800" spc="5" dirty="0">
                <a:latin typeface="宋体" panose="02010600030101010101" pitchFamily="2" charset="-122"/>
                <a:cs typeface="宋体" panose="02010600030101010101" pitchFamily="2" charset="-122"/>
              </a:rPr>
              <a:t>着</a:t>
            </a:r>
            <a:r>
              <a:rPr sz="2800" spc="-5" dirty="0">
                <a:latin typeface="宋体" panose="02010600030101010101" pitchFamily="2" charset="-122"/>
                <a:cs typeface="宋体" panose="02010600030101010101" pitchFamily="2" charset="-122"/>
              </a:rPr>
              <a:t>社会</a:t>
            </a:r>
            <a:r>
              <a:rPr sz="2800" spc="5" dirty="0">
                <a:latin typeface="宋体" panose="02010600030101010101" pitchFamily="2" charset="-122"/>
                <a:cs typeface="宋体" panose="02010600030101010101" pitchFamily="2" charset="-122"/>
              </a:rPr>
              <a:t>的</a:t>
            </a:r>
            <a:r>
              <a:rPr sz="2800" spc="-5" dirty="0">
                <a:latin typeface="宋体" panose="02010600030101010101" pitchFamily="2" charset="-122"/>
                <a:cs typeface="宋体" panose="02010600030101010101" pitchFamily="2" charset="-122"/>
              </a:rPr>
              <a:t>结构</a:t>
            </a:r>
            <a:r>
              <a:rPr sz="2800" spc="5" dirty="0">
                <a:latin typeface="宋体" panose="02010600030101010101" pitchFamily="2" charset="-122"/>
                <a:cs typeface="宋体" panose="02010600030101010101" pitchFamily="2" charset="-122"/>
              </a:rPr>
              <a:t>、</a:t>
            </a:r>
            <a:r>
              <a:rPr sz="2800" spc="-5" dirty="0">
                <a:latin typeface="宋体" panose="02010600030101010101" pitchFamily="2" charset="-122"/>
                <a:cs typeface="宋体" panose="02010600030101010101" pitchFamily="2" charset="-122"/>
              </a:rPr>
              <a:t>性 质和面貌，它的变化发展决定整个</a:t>
            </a:r>
            <a:r>
              <a:rPr sz="2800" spc="5" dirty="0">
                <a:latin typeface="宋体" panose="02010600030101010101" pitchFamily="2" charset="-122"/>
                <a:cs typeface="宋体" panose="02010600030101010101" pitchFamily="2" charset="-122"/>
              </a:rPr>
              <a:t>社</a:t>
            </a:r>
            <a:r>
              <a:rPr sz="2800" spc="-5" dirty="0">
                <a:latin typeface="宋体" panose="02010600030101010101" pitchFamily="2" charset="-122"/>
                <a:cs typeface="宋体" panose="02010600030101010101" pitchFamily="2" charset="-122"/>
              </a:rPr>
              <a:t>会历</a:t>
            </a:r>
            <a:r>
              <a:rPr sz="2800" spc="5" dirty="0">
                <a:latin typeface="宋体" panose="02010600030101010101" pitchFamily="2" charset="-122"/>
                <a:cs typeface="宋体" panose="02010600030101010101" pitchFamily="2" charset="-122"/>
              </a:rPr>
              <a:t>史</a:t>
            </a:r>
            <a:r>
              <a:rPr sz="2800" spc="-5" dirty="0">
                <a:latin typeface="宋体" panose="02010600030101010101" pitchFamily="2" charset="-122"/>
                <a:cs typeface="宋体" panose="02010600030101010101" pitchFamily="2" charset="-122"/>
              </a:rPr>
              <a:t>的变</a:t>
            </a:r>
            <a:r>
              <a:rPr sz="2800" spc="5" dirty="0">
                <a:latin typeface="宋体" panose="02010600030101010101" pitchFamily="2" charset="-122"/>
                <a:cs typeface="宋体" panose="02010600030101010101" pitchFamily="2" charset="-122"/>
              </a:rPr>
              <a:t>化</a:t>
            </a:r>
            <a:r>
              <a:rPr sz="2800" spc="-5" dirty="0">
                <a:latin typeface="宋体" panose="02010600030101010101" pitchFamily="2" charset="-122"/>
                <a:cs typeface="宋体" panose="02010600030101010101" pitchFamily="2" charset="-122"/>
              </a:rPr>
              <a:t>发展。</a:t>
            </a:r>
            <a:endParaRPr sz="28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711707"/>
            <a:ext cx="12191999" cy="61462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6374891"/>
            <a:ext cx="12192000" cy="483234"/>
          </a:xfrm>
          <a:custGeom>
            <a:avLst/>
            <a:gdLst/>
            <a:ahLst/>
            <a:cxnLst/>
            <a:rect l="l" t="t" r="r" b="b"/>
            <a:pathLst>
              <a:path w="12192000" h="483234">
                <a:moveTo>
                  <a:pt x="12191999" y="0"/>
                </a:moveTo>
                <a:lnTo>
                  <a:pt x="0" y="0"/>
                </a:lnTo>
                <a:lnTo>
                  <a:pt x="0" y="483106"/>
                </a:lnTo>
                <a:lnTo>
                  <a:pt x="12191999" y="483106"/>
                </a:lnTo>
                <a:lnTo>
                  <a:pt x="12191999" y="0"/>
                </a:lnTo>
                <a:close/>
              </a:path>
            </a:pathLst>
          </a:custGeom>
          <a:solidFill>
            <a:srgbClr val="0F243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15492" y="58674"/>
            <a:ext cx="4501515" cy="513715"/>
          </a:xfrm>
          <a:prstGeom prst="rect">
            <a:avLst/>
          </a:prstGeom>
          <a:solidFill>
            <a:schemeClr val="accent2"/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solidFill>
                  <a:srgbClr val="FFFFFF"/>
                </a:solidFill>
              </a:rPr>
              <a:t>一、社会存在与社会意识</a:t>
            </a:r>
            <a:endParaRPr sz="3200"/>
          </a:p>
        </p:txBody>
      </p:sp>
      <p:sp>
        <p:nvSpPr>
          <p:cNvPr id="7" name="object 7"/>
          <p:cNvSpPr txBox="1"/>
          <p:nvPr/>
        </p:nvSpPr>
        <p:spPr>
          <a:xfrm>
            <a:off x="6591427" y="6366702"/>
            <a:ext cx="1090930" cy="476884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2800" spc="-5" dirty="0">
                <a:solidFill>
                  <a:srgbClr val="FFFFFF"/>
                </a:solidFill>
                <a:latin typeface="PMingLiU" panose="02020500000000000000" charset="-120"/>
                <a:cs typeface="PMingLiU" panose="02020500000000000000" charset="-120"/>
              </a:rPr>
              <a:t>第一节</a:t>
            </a:r>
            <a:endParaRPr sz="2800">
              <a:latin typeface="PMingLiU" panose="02020500000000000000" charset="-120"/>
              <a:cs typeface="PMingLiU" panose="02020500000000000000" charset="-120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867015" y="6366702"/>
            <a:ext cx="4286885" cy="476884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2800" spc="-5" dirty="0">
                <a:solidFill>
                  <a:srgbClr val="FFFFFF"/>
                </a:solidFill>
                <a:latin typeface="PMingLiU" panose="02020500000000000000" charset="-120"/>
                <a:cs typeface="PMingLiU" panose="02020500000000000000" charset="-120"/>
              </a:rPr>
              <a:t>社会基本矛盾及其运动规律</a:t>
            </a:r>
            <a:endParaRPr sz="2800">
              <a:latin typeface="PMingLiU" panose="02020500000000000000" charset="-120"/>
              <a:cs typeface="PMingLiU" panose="02020500000000000000" charset="-120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90396" y="1538096"/>
            <a:ext cx="9681210" cy="24669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dirty="0">
                <a:solidFill>
                  <a:srgbClr val="AD4745"/>
                </a:solidFill>
                <a:latin typeface="微软雅黑" panose="020B0503020204020204" charset="-122"/>
                <a:cs typeface="微软雅黑" panose="020B0503020204020204" charset="-122"/>
              </a:rPr>
              <a:t>（三）社会意识</a:t>
            </a:r>
            <a:endParaRPr sz="3200">
              <a:latin typeface="微软雅黑" panose="020B0503020204020204" charset="-122"/>
              <a:cs typeface="微软雅黑" panose="020B0503020204020204" charset="-122"/>
            </a:endParaRPr>
          </a:p>
          <a:p>
            <a:pPr marL="156210" marR="5080" indent="631190">
              <a:lnSpc>
                <a:spcPct val="130000"/>
              </a:lnSpc>
              <a:spcBef>
                <a:spcPts val="2270"/>
              </a:spcBef>
            </a:pPr>
            <a:r>
              <a:rPr sz="2800" spc="-10" dirty="0">
                <a:latin typeface="宋体" panose="02010600030101010101" pitchFamily="2" charset="-122"/>
                <a:cs typeface="宋体" panose="02010600030101010101" pitchFamily="2" charset="-122"/>
              </a:rPr>
              <a:t>社会意识作为社会生活的精神方面</a:t>
            </a:r>
            <a:r>
              <a:rPr sz="2800" dirty="0">
                <a:latin typeface="宋体" panose="02010600030101010101" pitchFamily="2" charset="-122"/>
                <a:cs typeface="宋体" panose="02010600030101010101" pitchFamily="2" charset="-122"/>
              </a:rPr>
              <a:t>，</a:t>
            </a:r>
            <a:r>
              <a:rPr sz="2800" spc="-10" dirty="0">
                <a:latin typeface="宋体" panose="02010600030101010101" pitchFamily="2" charset="-122"/>
                <a:cs typeface="宋体" panose="02010600030101010101" pitchFamily="2" charset="-122"/>
              </a:rPr>
              <a:t>是指</a:t>
            </a:r>
            <a:r>
              <a:rPr sz="2800" dirty="0">
                <a:latin typeface="宋体" panose="02010600030101010101" pitchFamily="2" charset="-122"/>
                <a:cs typeface="宋体" panose="02010600030101010101" pitchFamily="2" charset="-122"/>
              </a:rPr>
              <a:t>全</a:t>
            </a:r>
            <a:r>
              <a:rPr sz="2800" spc="-10" dirty="0">
                <a:latin typeface="宋体" panose="02010600030101010101" pitchFamily="2" charset="-122"/>
                <a:cs typeface="宋体" panose="02010600030101010101" pitchFamily="2" charset="-122"/>
              </a:rPr>
              <a:t>部社</a:t>
            </a:r>
            <a:r>
              <a:rPr sz="2800" dirty="0">
                <a:latin typeface="宋体" panose="02010600030101010101" pitchFamily="2" charset="-122"/>
                <a:cs typeface="宋体" panose="02010600030101010101" pitchFamily="2" charset="-122"/>
              </a:rPr>
              <a:t>会</a:t>
            </a:r>
            <a:r>
              <a:rPr sz="2800" spc="-10" dirty="0">
                <a:latin typeface="宋体" panose="02010600030101010101" pitchFamily="2" charset="-122"/>
                <a:cs typeface="宋体" panose="02010600030101010101" pitchFamily="2" charset="-122"/>
              </a:rPr>
              <a:t>精神现 </a:t>
            </a:r>
            <a:r>
              <a:rPr sz="2800" spc="-5" dirty="0">
                <a:latin typeface="宋体" panose="02010600030101010101" pitchFamily="2" charset="-122"/>
                <a:cs typeface="宋体" panose="02010600030101010101" pitchFamily="2" charset="-122"/>
              </a:rPr>
              <a:t>象的总和，包括社会的政治法律意</a:t>
            </a:r>
            <a:r>
              <a:rPr sz="2800" dirty="0">
                <a:latin typeface="宋体" panose="02010600030101010101" pitchFamily="2" charset="-122"/>
                <a:cs typeface="宋体" panose="02010600030101010101" pitchFamily="2" charset="-122"/>
              </a:rPr>
              <a:t>识</a:t>
            </a:r>
            <a:r>
              <a:rPr sz="2800" spc="-5" dirty="0">
                <a:latin typeface="宋体" panose="02010600030101010101" pitchFamily="2" charset="-122"/>
                <a:cs typeface="宋体" panose="02010600030101010101" pitchFamily="2" charset="-122"/>
              </a:rPr>
              <a:t>、哲</a:t>
            </a:r>
            <a:r>
              <a:rPr sz="2800" dirty="0">
                <a:latin typeface="宋体" panose="02010600030101010101" pitchFamily="2" charset="-122"/>
                <a:cs typeface="宋体" panose="02010600030101010101" pitchFamily="2" charset="-122"/>
              </a:rPr>
              <a:t>学</a:t>
            </a:r>
            <a:r>
              <a:rPr sz="2800" spc="-5" dirty="0">
                <a:latin typeface="宋体" panose="02010600030101010101" pitchFamily="2" charset="-122"/>
                <a:cs typeface="宋体" panose="02010600030101010101" pitchFamily="2" charset="-122"/>
              </a:rPr>
              <a:t>、道</a:t>
            </a:r>
            <a:r>
              <a:rPr sz="2800" dirty="0">
                <a:latin typeface="宋体" panose="02010600030101010101" pitchFamily="2" charset="-122"/>
                <a:cs typeface="宋体" panose="02010600030101010101" pitchFamily="2" charset="-122"/>
              </a:rPr>
              <a:t>德</a:t>
            </a:r>
            <a:r>
              <a:rPr sz="2800" spc="-5" dirty="0">
                <a:latin typeface="宋体" panose="02010600030101010101" pitchFamily="2" charset="-122"/>
                <a:cs typeface="宋体" panose="02010600030101010101" pitchFamily="2" charset="-122"/>
              </a:rPr>
              <a:t>、艺</a:t>
            </a:r>
            <a:r>
              <a:rPr sz="2800" dirty="0">
                <a:latin typeface="宋体" panose="02010600030101010101" pitchFamily="2" charset="-122"/>
                <a:cs typeface="宋体" panose="02010600030101010101" pitchFamily="2" charset="-122"/>
              </a:rPr>
              <a:t>术</a:t>
            </a:r>
            <a:r>
              <a:rPr sz="2800" spc="-5" dirty="0">
                <a:latin typeface="宋体" panose="02010600030101010101" pitchFamily="2" charset="-122"/>
                <a:cs typeface="宋体" panose="02010600030101010101" pitchFamily="2" charset="-122"/>
              </a:rPr>
              <a:t>、 科学、宗教等意识形式，以及风俗</a:t>
            </a:r>
            <a:r>
              <a:rPr sz="2800" dirty="0">
                <a:latin typeface="宋体" panose="02010600030101010101" pitchFamily="2" charset="-122"/>
                <a:cs typeface="宋体" panose="02010600030101010101" pitchFamily="2" charset="-122"/>
              </a:rPr>
              <a:t>、</a:t>
            </a:r>
            <a:r>
              <a:rPr sz="2800" spc="-5" dirty="0">
                <a:latin typeface="宋体" panose="02010600030101010101" pitchFamily="2" charset="-122"/>
                <a:cs typeface="宋体" panose="02010600030101010101" pitchFamily="2" charset="-122"/>
              </a:rPr>
              <a:t>习惯</a:t>
            </a:r>
            <a:r>
              <a:rPr sz="2800" dirty="0">
                <a:latin typeface="宋体" panose="02010600030101010101" pitchFamily="2" charset="-122"/>
                <a:cs typeface="宋体" panose="02010600030101010101" pitchFamily="2" charset="-122"/>
              </a:rPr>
              <a:t>等</a:t>
            </a:r>
            <a:r>
              <a:rPr sz="2800" spc="-5" dirty="0">
                <a:latin typeface="宋体" panose="02010600030101010101" pitchFamily="2" charset="-122"/>
                <a:cs typeface="宋体" panose="02010600030101010101" pitchFamily="2" charset="-122"/>
              </a:rPr>
              <a:t>社会</a:t>
            </a:r>
            <a:r>
              <a:rPr sz="2800" dirty="0">
                <a:latin typeface="宋体" panose="02010600030101010101" pitchFamily="2" charset="-122"/>
                <a:cs typeface="宋体" panose="02010600030101010101" pitchFamily="2" charset="-122"/>
              </a:rPr>
              <a:t>心</a:t>
            </a:r>
            <a:r>
              <a:rPr sz="2800" spc="-5" dirty="0">
                <a:latin typeface="宋体" panose="02010600030101010101" pitchFamily="2" charset="-122"/>
                <a:cs typeface="宋体" panose="02010600030101010101" pitchFamily="2" charset="-122"/>
              </a:rPr>
              <a:t>理现</a:t>
            </a:r>
            <a:r>
              <a:rPr sz="2800" dirty="0">
                <a:latin typeface="宋体" panose="02010600030101010101" pitchFamily="2" charset="-122"/>
                <a:cs typeface="宋体" panose="02010600030101010101" pitchFamily="2" charset="-122"/>
              </a:rPr>
              <a:t>象</a:t>
            </a:r>
            <a:r>
              <a:rPr sz="2800" spc="-5" dirty="0">
                <a:latin typeface="宋体" panose="02010600030101010101" pitchFamily="2" charset="-122"/>
                <a:cs typeface="宋体" panose="02010600030101010101" pitchFamily="2" charset="-122"/>
              </a:rPr>
              <a:t>。</a:t>
            </a:r>
            <a:endParaRPr sz="28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711707"/>
            <a:ext cx="12191999" cy="61462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6374891"/>
            <a:ext cx="12192000" cy="483234"/>
          </a:xfrm>
          <a:custGeom>
            <a:avLst/>
            <a:gdLst/>
            <a:ahLst/>
            <a:cxnLst/>
            <a:rect l="l" t="t" r="r" b="b"/>
            <a:pathLst>
              <a:path w="12192000" h="483234">
                <a:moveTo>
                  <a:pt x="12191999" y="0"/>
                </a:moveTo>
                <a:lnTo>
                  <a:pt x="0" y="0"/>
                </a:lnTo>
                <a:lnTo>
                  <a:pt x="0" y="483106"/>
                </a:lnTo>
                <a:lnTo>
                  <a:pt x="12191999" y="483106"/>
                </a:lnTo>
                <a:lnTo>
                  <a:pt x="12191999" y="0"/>
                </a:lnTo>
                <a:close/>
              </a:path>
            </a:pathLst>
          </a:custGeom>
          <a:solidFill>
            <a:srgbClr val="0F243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15492" y="58674"/>
            <a:ext cx="4501515" cy="513715"/>
          </a:xfrm>
          <a:prstGeom prst="rect">
            <a:avLst/>
          </a:prstGeom>
          <a:solidFill>
            <a:schemeClr val="accent2"/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solidFill>
                  <a:srgbClr val="FFFFFF"/>
                </a:solidFill>
              </a:rPr>
              <a:t>一、社会存在与社会意识</a:t>
            </a:r>
            <a:endParaRPr sz="3200"/>
          </a:p>
        </p:txBody>
      </p:sp>
      <p:sp>
        <p:nvSpPr>
          <p:cNvPr id="6" name="object 6"/>
          <p:cNvSpPr txBox="1"/>
          <p:nvPr/>
        </p:nvSpPr>
        <p:spPr>
          <a:xfrm>
            <a:off x="1128522" y="2637282"/>
            <a:ext cx="1184275" cy="1035050"/>
          </a:xfrm>
          <a:prstGeom prst="rect">
            <a:avLst/>
          </a:prstGeom>
          <a:ln w="16763">
            <a:solidFill>
              <a:srgbClr val="FF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33350">
              <a:lnSpc>
                <a:spcPts val="3460"/>
              </a:lnSpc>
            </a:pPr>
            <a:r>
              <a:rPr sz="3600" dirty="0">
                <a:latin typeface="PMingLiU" panose="02020500000000000000" charset="-120"/>
                <a:cs typeface="PMingLiU" panose="02020500000000000000" charset="-120"/>
              </a:rPr>
              <a:t>社会</a:t>
            </a:r>
            <a:endParaRPr sz="3600">
              <a:latin typeface="PMingLiU" panose="02020500000000000000" charset="-120"/>
              <a:cs typeface="PMingLiU" panose="02020500000000000000" charset="-120"/>
            </a:endParaRPr>
          </a:p>
          <a:p>
            <a:pPr marL="133350">
              <a:lnSpc>
                <a:spcPts val="4055"/>
              </a:lnSpc>
            </a:pPr>
            <a:r>
              <a:rPr sz="3600" dirty="0">
                <a:latin typeface="PMingLiU" panose="02020500000000000000" charset="-120"/>
                <a:cs typeface="PMingLiU" panose="02020500000000000000" charset="-120"/>
              </a:rPr>
              <a:t>意识</a:t>
            </a:r>
            <a:endParaRPr sz="3600">
              <a:latin typeface="PMingLiU" panose="02020500000000000000" charset="-120"/>
              <a:cs typeface="PMingLiU" panose="02020500000000000000" charset="-120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721730" y="1196339"/>
            <a:ext cx="5165725" cy="1873250"/>
          </a:xfrm>
          <a:custGeom>
            <a:avLst/>
            <a:gdLst/>
            <a:ahLst/>
            <a:cxnLst/>
            <a:rect l="l" t="t" r="r" b="b"/>
            <a:pathLst>
              <a:path w="5165725" h="1873250">
                <a:moveTo>
                  <a:pt x="5165725" y="0"/>
                </a:moveTo>
                <a:lnTo>
                  <a:pt x="721741" y="0"/>
                </a:lnTo>
                <a:lnTo>
                  <a:pt x="721741" y="1092581"/>
                </a:lnTo>
                <a:lnTo>
                  <a:pt x="0" y="1226947"/>
                </a:lnTo>
                <a:lnTo>
                  <a:pt x="721741" y="1560830"/>
                </a:lnTo>
                <a:lnTo>
                  <a:pt x="721741" y="1872996"/>
                </a:lnTo>
                <a:lnTo>
                  <a:pt x="5165725" y="1872996"/>
                </a:lnTo>
                <a:lnTo>
                  <a:pt x="5165725" y="0"/>
                </a:lnTo>
                <a:close/>
              </a:path>
            </a:pathLst>
          </a:custGeom>
          <a:solidFill>
            <a:srgbClr val="0066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6523481" y="1242441"/>
            <a:ext cx="3947795" cy="1732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95"/>
              </a:spcBef>
            </a:pPr>
            <a:r>
              <a:rPr sz="2800" b="1" spc="15" dirty="0">
                <a:solidFill>
                  <a:srgbClr val="FFFFFF"/>
                </a:solidFill>
                <a:latin typeface="Microsoft JhengHei" panose="020B0604030504040204" charset="-120"/>
                <a:cs typeface="Microsoft JhengHei" panose="020B0604030504040204" charset="-120"/>
              </a:rPr>
              <a:t>是</a:t>
            </a:r>
            <a:r>
              <a:rPr sz="2800" b="1" dirty="0">
                <a:solidFill>
                  <a:srgbClr val="FFFFFF"/>
                </a:solidFill>
                <a:latin typeface="Microsoft JhengHei" panose="020B0604030504040204" charset="-120"/>
                <a:cs typeface="Microsoft JhengHei" panose="020B0604030504040204" charset="-120"/>
              </a:rPr>
              <a:t>社会中</a:t>
            </a:r>
            <a:r>
              <a:rPr sz="2800" b="1" spc="15" dirty="0">
                <a:solidFill>
                  <a:srgbClr val="FFFFFF"/>
                </a:solidFill>
                <a:latin typeface="Microsoft JhengHei" panose="020B0604030504040204" charset="-120"/>
                <a:cs typeface="Microsoft JhengHei" panose="020B0604030504040204" charset="-120"/>
              </a:rPr>
              <a:t>的</a:t>
            </a:r>
            <a:r>
              <a:rPr sz="2800" b="1" dirty="0">
                <a:solidFill>
                  <a:srgbClr val="FFFFFF"/>
                </a:solidFill>
                <a:latin typeface="Microsoft JhengHei" panose="020B0604030504040204" charset="-120"/>
                <a:cs typeface="Microsoft JhengHei" panose="020B0604030504040204" charset="-120"/>
              </a:rPr>
              <a:t>个人的</a:t>
            </a:r>
            <a:r>
              <a:rPr sz="2800" b="1" spc="15" dirty="0">
                <a:solidFill>
                  <a:srgbClr val="FFFFFF"/>
                </a:solidFill>
                <a:latin typeface="Microsoft JhengHei" panose="020B0604030504040204" charset="-120"/>
                <a:cs typeface="Microsoft JhengHei" panose="020B0604030504040204" charset="-120"/>
              </a:rPr>
              <a:t>意</a:t>
            </a:r>
            <a:r>
              <a:rPr sz="2800" b="1" dirty="0">
                <a:solidFill>
                  <a:srgbClr val="FFFFFF"/>
                </a:solidFill>
                <a:latin typeface="Microsoft JhengHei" panose="020B0604030504040204" charset="-120"/>
                <a:cs typeface="Microsoft JhengHei" panose="020B0604030504040204" charset="-120"/>
              </a:rPr>
              <a:t>识</a:t>
            </a:r>
            <a:r>
              <a:rPr sz="2800" b="1" spc="-5" dirty="0">
                <a:solidFill>
                  <a:srgbClr val="FFFFFF"/>
                </a:solidFill>
                <a:latin typeface="Microsoft JhengHei" panose="020B0604030504040204" charset="-120"/>
                <a:cs typeface="Microsoft JhengHei" panose="020B0604030504040204" charset="-120"/>
              </a:rPr>
              <a:t>， </a:t>
            </a:r>
            <a:r>
              <a:rPr sz="2800" b="1" spc="15" dirty="0">
                <a:solidFill>
                  <a:srgbClr val="FFFFFF"/>
                </a:solidFill>
                <a:latin typeface="Microsoft JhengHei" panose="020B0604030504040204" charset="-120"/>
                <a:cs typeface="Microsoft JhengHei" panose="020B0604030504040204" charset="-120"/>
              </a:rPr>
              <a:t>它</a:t>
            </a:r>
            <a:r>
              <a:rPr sz="2800" b="1" dirty="0">
                <a:solidFill>
                  <a:srgbClr val="FFFFFF"/>
                </a:solidFill>
                <a:latin typeface="Microsoft JhengHei" panose="020B0604030504040204" charset="-120"/>
                <a:cs typeface="Microsoft JhengHei" panose="020B0604030504040204" charset="-120"/>
              </a:rPr>
              <a:t>是个人</a:t>
            </a:r>
            <a:r>
              <a:rPr sz="2800" b="1" spc="15" dirty="0">
                <a:solidFill>
                  <a:srgbClr val="FFFFFF"/>
                </a:solidFill>
                <a:latin typeface="Microsoft JhengHei" panose="020B0604030504040204" charset="-120"/>
                <a:cs typeface="Microsoft JhengHei" panose="020B0604030504040204" charset="-120"/>
              </a:rPr>
              <a:t>独</a:t>
            </a:r>
            <a:r>
              <a:rPr sz="2800" b="1" dirty="0">
                <a:solidFill>
                  <a:srgbClr val="FFFFFF"/>
                </a:solidFill>
                <a:latin typeface="Microsoft JhengHei" panose="020B0604030504040204" charset="-120"/>
                <a:cs typeface="Microsoft JhengHei" panose="020B0604030504040204" charset="-120"/>
              </a:rPr>
              <a:t>特的社</a:t>
            </a:r>
            <a:r>
              <a:rPr sz="2800" b="1" spc="15" dirty="0">
                <a:solidFill>
                  <a:srgbClr val="FFFFFF"/>
                </a:solidFill>
                <a:latin typeface="Microsoft JhengHei" panose="020B0604030504040204" charset="-120"/>
                <a:cs typeface="Microsoft JhengHei" panose="020B0604030504040204" charset="-120"/>
              </a:rPr>
              <a:t>会</a:t>
            </a:r>
            <a:r>
              <a:rPr sz="2800" b="1" dirty="0">
                <a:solidFill>
                  <a:srgbClr val="FFFFFF"/>
                </a:solidFill>
                <a:latin typeface="Microsoft JhengHei" panose="020B0604030504040204" charset="-120"/>
                <a:cs typeface="Microsoft JhengHei" panose="020B0604030504040204" charset="-120"/>
              </a:rPr>
              <a:t>经</a:t>
            </a:r>
            <a:r>
              <a:rPr sz="2800" b="1" spc="-5" dirty="0">
                <a:solidFill>
                  <a:srgbClr val="FFFFFF"/>
                </a:solidFill>
                <a:latin typeface="Microsoft JhengHei" panose="020B0604030504040204" charset="-120"/>
                <a:cs typeface="Microsoft JhengHei" panose="020B0604030504040204" charset="-120"/>
              </a:rPr>
              <a:t>历 </a:t>
            </a:r>
            <a:r>
              <a:rPr sz="2800" b="1" spc="15" dirty="0">
                <a:solidFill>
                  <a:srgbClr val="FFFFFF"/>
                </a:solidFill>
                <a:latin typeface="Microsoft JhengHei" panose="020B0604030504040204" charset="-120"/>
                <a:cs typeface="Microsoft JhengHei" panose="020B0604030504040204" charset="-120"/>
              </a:rPr>
              <a:t>与</a:t>
            </a:r>
            <a:r>
              <a:rPr sz="2800" b="1" dirty="0">
                <a:solidFill>
                  <a:srgbClr val="FFFFFF"/>
                </a:solidFill>
                <a:latin typeface="Microsoft JhengHei" panose="020B0604030504040204" charset="-120"/>
                <a:cs typeface="Microsoft JhengHei" panose="020B0604030504040204" charset="-120"/>
              </a:rPr>
              <a:t>社会地</a:t>
            </a:r>
            <a:r>
              <a:rPr sz="2800" b="1" spc="15" dirty="0">
                <a:solidFill>
                  <a:srgbClr val="FFFFFF"/>
                </a:solidFill>
                <a:latin typeface="Microsoft JhengHei" panose="020B0604030504040204" charset="-120"/>
                <a:cs typeface="Microsoft JhengHei" panose="020B0604030504040204" charset="-120"/>
              </a:rPr>
              <a:t>位</a:t>
            </a:r>
            <a:r>
              <a:rPr sz="2800" b="1" dirty="0">
                <a:solidFill>
                  <a:srgbClr val="FFFFFF"/>
                </a:solidFill>
                <a:latin typeface="Microsoft JhengHei" panose="020B0604030504040204" charset="-120"/>
                <a:cs typeface="Microsoft JhengHei" panose="020B0604030504040204" charset="-120"/>
              </a:rPr>
              <a:t>的反映</a:t>
            </a:r>
            <a:r>
              <a:rPr sz="2800" b="1" spc="15" dirty="0">
                <a:solidFill>
                  <a:srgbClr val="FFFFFF"/>
                </a:solidFill>
                <a:latin typeface="Microsoft JhengHei" panose="020B0604030504040204" charset="-120"/>
                <a:cs typeface="Microsoft JhengHei" panose="020B0604030504040204" charset="-120"/>
              </a:rPr>
              <a:t>，</a:t>
            </a:r>
            <a:r>
              <a:rPr sz="2800" b="1" dirty="0">
                <a:solidFill>
                  <a:srgbClr val="FFFFFF"/>
                </a:solidFill>
                <a:latin typeface="Microsoft JhengHei" panose="020B0604030504040204" charset="-120"/>
                <a:cs typeface="Microsoft JhengHei" panose="020B0604030504040204" charset="-120"/>
              </a:rPr>
              <a:t>是</a:t>
            </a:r>
            <a:r>
              <a:rPr sz="2800" b="1" spc="-5" dirty="0">
                <a:solidFill>
                  <a:srgbClr val="FFFFFF"/>
                </a:solidFill>
                <a:latin typeface="Microsoft JhengHei" panose="020B0604030504040204" charset="-120"/>
                <a:cs typeface="Microsoft JhengHei" panose="020B0604030504040204" charset="-120"/>
              </a:rPr>
              <a:t>个 </a:t>
            </a:r>
            <a:r>
              <a:rPr sz="2800" b="1" spc="15" dirty="0">
                <a:solidFill>
                  <a:srgbClr val="FFFFFF"/>
                </a:solidFill>
                <a:latin typeface="Microsoft JhengHei" panose="020B0604030504040204" charset="-120"/>
                <a:cs typeface="Microsoft JhengHei" panose="020B0604030504040204" charset="-120"/>
              </a:rPr>
              <a:t>人</a:t>
            </a:r>
            <a:r>
              <a:rPr sz="2800" b="1" dirty="0">
                <a:solidFill>
                  <a:srgbClr val="FFFFFF"/>
                </a:solidFill>
                <a:latin typeface="Microsoft JhengHei" panose="020B0604030504040204" charset="-120"/>
                <a:cs typeface="Microsoft JhengHei" panose="020B0604030504040204" charset="-120"/>
              </a:rPr>
              <a:t>实践的</a:t>
            </a:r>
            <a:r>
              <a:rPr sz="2800" b="1" spc="30" dirty="0">
                <a:solidFill>
                  <a:srgbClr val="FFFFFF"/>
                </a:solidFill>
                <a:latin typeface="Microsoft JhengHei" panose="020B0604030504040204" charset="-120"/>
                <a:cs typeface="Microsoft JhengHei" panose="020B0604030504040204" charset="-120"/>
              </a:rPr>
              <a:t>产</a:t>
            </a:r>
            <a:r>
              <a:rPr sz="2800" b="1" spc="-5" dirty="0">
                <a:solidFill>
                  <a:srgbClr val="FFFFFF"/>
                </a:solidFill>
                <a:latin typeface="Microsoft JhengHei" panose="020B0604030504040204" charset="-120"/>
                <a:cs typeface="Microsoft JhengHei" panose="020B0604030504040204" charset="-120"/>
              </a:rPr>
              <a:t>物</a:t>
            </a:r>
            <a:endParaRPr sz="2800">
              <a:latin typeface="Microsoft JhengHei" panose="020B0604030504040204" charset="-120"/>
              <a:cs typeface="Microsoft JhengHei" panose="020B0604030504040204" charset="-120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770626" y="3965447"/>
            <a:ext cx="5150485" cy="1225550"/>
          </a:xfrm>
          <a:custGeom>
            <a:avLst/>
            <a:gdLst/>
            <a:ahLst/>
            <a:cxnLst/>
            <a:rect l="l" t="t" r="r" b="b"/>
            <a:pathLst>
              <a:path w="5150484" h="1225550">
                <a:moveTo>
                  <a:pt x="0" y="0"/>
                </a:moveTo>
                <a:lnTo>
                  <a:pt x="742950" y="533653"/>
                </a:lnTo>
                <a:lnTo>
                  <a:pt x="742950" y="1225295"/>
                </a:lnTo>
                <a:lnTo>
                  <a:pt x="5150358" y="1225295"/>
                </a:lnTo>
                <a:lnTo>
                  <a:pt x="5150358" y="237235"/>
                </a:lnTo>
                <a:lnTo>
                  <a:pt x="742950" y="237235"/>
                </a:lnTo>
                <a:lnTo>
                  <a:pt x="0" y="0"/>
                </a:lnTo>
                <a:close/>
              </a:path>
              <a:path w="5150484" h="1225550">
                <a:moveTo>
                  <a:pt x="5150358" y="39624"/>
                </a:moveTo>
                <a:lnTo>
                  <a:pt x="742950" y="39624"/>
                </a:lnTo>
                <a:lnTo>
                  <a:pt x="742950" y="237235"/>
                </a:lnTo>
                <a:lnTo>
                  <a:pt x="5150358" y="237235"/>
                </a:lnTo>
                <a:lnTo>
                  <a:pt x="5150358" y="39624"/>
                </a:lnTo>
                <a:close/>
              </a:path>
            </a:pathLst>
          </a:custGeom>
          <a:solidFill>
            <a:srgbClr val="0066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0" name="object 10"/>
          <p:cNvGraphicFramePr>
            <a:graphicFrameLocks noGrp="1"/>
          </p:cNvGraphicFramePr>
          <p:nvPr/>
        </p:nvGraphicFramePr>
        <p:xfrm>
          <a:off x="2339339" y="1897379"/>
          <a:ext cx="3352800" cy="26243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7180"/>
                <a:gridCol w="377825"/>
                <a:gridCol w="2677795"/>
              </a:tblGrid>
              <a:tr h="423672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R w="19050">
                      <a:solidFill>
                        <a:srgbClr val="FF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 marL="422910">
                        <a:lnSpc>
                          <a:spcPct val="100000"/>
                        </a:lnSpc>
                        <a:spcBef>
                          <a:spcPts val="1655"/>
                        </a:spcBef>
                      </a:pPr>
                      <a:r>
                        <a:rPr sz="3600" dirty="0">
                          <a:latin typeface="PMingLiU" panose="02020500000000000000" charset="-120"/>
                          <a:cs typeface="PMingLiU" panose="02020500000000000000" charset="-120"/>
                        </a:rPr>
                        <a:t>个体意识</a:t>
                      </a:r>
                      <a:endParaRPr sz="3600">
                        <a:latin typeface="PMingLiU" panose="02020500000000000000" charset="-120"/>
                        <a:cs typeface="PMingLiU" panose="02020500000000000000" charset="-120"/>
                      </a:endParaRPr>
                    </a:p>
                  </a:txBody>
                  <a:tcPr marL="0" marR="0" marT="210185" marB="0">
                    <a:lnL w="19050">
                      <a:solidFill>
                        <a:srgbClr val="FF0000"/>
                      </a:solidFill>
                      <a:prstDash val="solid"/>
                    </a:lnL>
                    <a:lnR w="19050">
                      <a:solidFill>
                        <a:srgbClr val="FF0000"/>
                      </a:solidFill>
                      <a:prstDash val="solid"/>
                    </a:lnR>
                    <a:lnT w="19050">
                      <a:solidFill>
                        <a:srgbClr val="FF0000"/>
                      </a:solidFill>
                      <a:prstDash val="solid"/>
                    </a:lnT>
                    <a:lnB w="19050">
                      <a:solidFill>
                        <a:srgbClr val="FF0000"/>
                      </a:solidFill>
                      <a:prstDash val="solid"/>
                    </a:lnB>
                  </a:tcPr>
                </a:tc>
              </a:tr>
              <a:tr h="676655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R w="19050">
                      <a:solidFill>
                        <a:srgbClr val="FF0000"/>
                      </a:solidFill>
                      <a:prstDash val="solid"/>
                    </a:lnR>
                    <a:lnB w="1905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19050">
                      <a:solidFill>
                        <a:srgbClr val="FF0000"/>
                      </a:solidFill>
                      <a:prstDash val="solid"/>
                    </a:lnL>
                    <a:lnR w="19050">
                      <a:solidFill>
                        <a:srgbClr val="FF0000"/>
                      </a:solidFill>
                      <a:prstDash val="solid"/>
                    </a:lnR>
                    <a:lnT w="19050">
                      <a:solidFill>
                        <a:srgbClr val="FF0000"/>
                      </a:solidFill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0" marR="0" marT="210185" marB="0">
                    <a:lnL w="19050">
                      <a:solidFill>
                        <a:srgbClr val="FF0000"/>
                      </a:solidFill>
                      <a:prstDash val="solid"/>
                    </a:lnL>
                    <a:lnR w="19050">
                      <a:solidFill>
                        <a:srgbClr val="FF0000"/>
                      </a:solidFill>
                      <a:prstDash val="solid"/>
                    </a:lnR>
                    <a:lnT w="19050">
                      <a:solidFill>
                        <a:srgbClr val="FF0000"/>
                      </a:solidFill>
                      <a:prstDash val="solid"/>
                    </a:lnT>
                    <a:lnB w="19050">
                      <a:solidFill>
                        <a:srgbClr val="FF0000"/>
                      </a:solidFill>
                      <a:prstDash val="solid"/>
                    </a:lnB>
                  </a:tcPr>
                </a:tc>
              </a:tr>
              <a:tr h="237744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0" marR="0" marT="0" marB="0">
                    <a:lnR w="19050">
                      <a:solidFill>
                        <a:srgbClr val="FF0000"/>
                      </a:solidFill>
                      <a:prstDash val="solid"/>
                    </a:lnR>
                    <a:lnB w="19050">
                      <a:solidFill>
                        <a:srgbClr val="FF0000"/>
                      </a:solidFill>
                      <a:prstDash val="solid"/>
                    </a:lnB>
                  </a:tcPr>
                </a:tc>
                <a:tc rowSpan="2"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19050">
                      <a:solidFill>
                        <a:srgbClr val="FF0000"/>
                      </a:solidFill>
                      <a:prstDash val="solid"/>
                    </a:lnL>
                  </a:tcPr>
                </a:tc>
                <a:tc rowSpan="2" hMerge="1">
                  <a:txBody>
                    <a:bodyPr/>
                    <a:lstStyle/>
                    <a:p>
                      <a:endParaRPr lang="zh-CN"/>
                    </a:p>
                  </a:txBody>
                  <a:tcPr marL="0" marR="0" marT="0" marB="0"/>
                </a:tc>
              </a:tr>
              <a:tr h="185927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R w="19050">
                      <a:solidFill>
                        <a:srgbClr val="FF0000"/>
                      </a:solidFill>
                      <a:prstDash val="solid"/>
                    </a:lnR>
                    <a:lnT w="19050">
                      <a:solidFill>
                        <a:srgbClr val="FF0000"/>
                      </a:solidFill>
                      <a:prstDash val="solid"/>
                    </a:lnT>
                  </a:tcPr>
                </a:tc>
                <a:tc gridSpan="2" vMerge="1">
                  <a:txBody>
                    <a:bodyPr/>
                    <a:lstStyle/>
                    <a:p>
                      <a:endParaRPr lang="zh-CN"/>
                    </a:p>
                  </a:txBody>
                  <a:tcPr marL="0" marR="0" marT="0" marB="0">
                    <a:lnL w="19050">
                      <a:solidFill>
                        <a:srgbClr val="FF0000"/>
                      </a:solidFill>
                      <a:prstDash val="solid"/>
                    </a:lnL>
                  </a:tcPr>
                </a:tc>
                <a:tc hMerge="1" vMerge="1">
                  <a:txBody>
                    <a:bodyPr/>
                    <a:lstStyle/>
                    <a:p>
                      <a:endParaRPr lang="zh-CN"/>
                    </a:p>
                  </a:txBody>
                  <a:tcPr marL="0" marR="0" marT="0" marB="0"/>
                </a:tc>
              </a:tr>
              <a:tr h="728471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0" marR="0" marT="0" marB="0">
                    <a:lnR w="19050">
                      <a:solidFill>
                        <a:srgbClr val="FF0000"/>
                      </a:solidFill>
                      <a:prstDash val="solid"/>
                    </a:lnR>
                    <a:lnT w="19050">
                      <a:solidFill>
                        <a:srgbClr val="FF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19050">
                      <a:solidFill>
                        <a:srgbClr val="FF0000"/>
                      </a:solidFill>
                      <a:prstDash val="solid"/>
                    </a:lnL>
                    <a:lnR w="19050">
                      <a:solidFill>
                        <a:srgbClr val="FF0000"/>
                      </a:solidFill>
                      <a:prstDash val="solid"/>
                    </a:lnR>
                    <a:lnB w="19050">
                      <a:solidFill>
                        <a:srgbClr val="FF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 marL="422910">
                        <a:lnSpc>
                          <a:spcPct val="100000"/>
                        </a:lnSpc>
                        <a:spcBef>
                          <a:spcPts val="1655"/>
                        </a:spcBef>
                      </a:pPr>
                      <a:r>
                        <a:rPr sz="3600" dirty="0">
                          <a:latin typeface="PMingLiU" panose="02020500000000000000" charset="-120"/>
                          <a:cs typeface="PMingLiU" panose="02020500000000000000" charset="-120"/>
                        </a:rPr>
                        <a:t>群体意识</a:t>
                      </a:r>
                      <a:endParaRPr sz="3600">
                        <a:latin typeface="PMingLiU" panose="02020500000000000000" charset="-120"/>
                        <a:cs typeface="PMingLiU" panose="02020500000000000000" charset="-120"/>
                      </a:endParaRPr>
                    </a:p>
                  </a:txBody>
                  <a:tcPr marL="0" marR="0" marT="210185" marB="0">
                    <a:lnL w="19050">
                      <a:solidFill>
                        <a:srgbClr val="FF0000"/>
                      </a:solidFill>
                      <a:prstDash val="solid"/>
                    </a:lnL>
                    <a:lnR w="19050">
                      <a:solidFill>
                        <a:srgbClr val="FF0000"/>
                      </a:solidFill>
                      <a:prstDash val="solid"/>
                    </a:lnR>
                    <a:lnT w="19050">
                      <a:solidFill>
                        <a:srgbClr val="FF0000"/>
                      </a:solidFill>
                      <a:prstDash val="solid"/>
                    </a:lnT>
                    <a:lnB w="19050">
                      <a:solidFill>
                        <a:srgbClr val="FF0000"/>
                      </a:solidFill>
                      <a:prstDash val="solid"/>
                    </a:lnB>
                  </a:tcPr>
                </a:tc>
              </a:tr>
              <a:tr h="371856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R w="19050">
                      <a:solidFill>
                        <a:srgbClr val="FF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0" marR="0" marT="210185" marB="0">
                    <a:lnL w="19050">
                      <a:solidFill>
                        <a:srgbClr val="FF0000"/>
                      </a:solidFill>
                      <a:prstDash val="solid"/>
                    </a:lnL>
                    <a:lnR w="19050">
                      <a:solidFill>
                        <a:srgbClr val="FF0000"/>
                      </a:solidFill>
                      <a:prstDash val="solid"/>
                    </a:lnR>
                    <a:lnT w="19050">
                      <a:solidFill>
                        <a:srgbClr val="FF0000"/>
                      </a:solidFill>
                      <a:prstDash val="solid"/>
                    </a:lnT>
                    <a:lnB w="19050">
                      <a:solidFill>
                        <a:srgbClr val="FF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12" name="object 12"/>
          <p:cNvSpPr txBox="1"/>
          <p:nvPr/>
        </p:nvSpPr>
        <p:spPr>
          <a:xfrm>
            <a:off x="6591427" y="6366702"/>
            <a:ext cx="1090930" cy="476884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2800" spc="-5" dirty="0">
                <a:solidFill>
                  <a:srgbClr val="FFFFFF"/>
                </a:solidFill>
                <a:latin typeface="PMingLiU" panose="02020500000000000000" charset="-120"/>
                <a:cs typeface="PMingLiU" panose="02020500000000000000" charset="-120"/>
              </a:rPr>
              <a:t>第一节</a:t>
            </a:r>
            <a:endParaRPr sz="2800">
              <a:latin typeface="PMingLiU" panose="02020500000000000000" charset="-120"/>
              <a:cs typeface="PMingLiU" panose="02020500000000000000" charset="-120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867015" y="6366702"/>
            <a:ext cx="4286885" cy="476884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2800" spc="-5" dirty="0">
                <a:solidFill>
                  <a:srgbClr val="FFFFFF"/>
                </a:solidFill>
                <a:latin typeface="PMingLiU" panose="02020500000000000000" charset="-120"/>
                <a:cs typeface="PMingLiU" panose="02020500000000000000" charset="-120"/>
              </a:rPr>
              <a:t>社会基本矛盾及其运动规律</a:t>
            </a:r>
            <a:endParaRPr sz="2800">
              <a:latin typeface="PMingLiU" panose="02020500000000000000" charset="-120"/>
              <a:cs typeface="PMingLiU" panose="02020500000000000000" charset="-120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593205" y="4050868"/>
            <a:ext cx="3947795" cy="8794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2800" b="1" spc="10" dirty="0">
                <a:solidFill>
                  <a:srgbClr val="FFFFFF"/>
                </a:solidFill>
                <a:latin typeface="Microsoft JhengHei" panose="020B0604030504040204" charset="-120"/>
                <a:cs typeface="Microsoft JhengHei" panose="020B0604030504040204" charset="-120"/>
              </a:rPr>
              <a:t>是</a:t>
            </a:r>
            <a:r>
              <a:rPr sz="2800" b="1" dirty="0">
                <a:solidFill>
                  <a:srgbClr val="FFFFFF"/>
                </a:solidFill>
                <a:latin typeface="Microsoft JhengHei" panose="020B0604030504040204" charset="-120"/>
                <a:cs typeface="Microsoft JhengHei" panose="020B0604030504040204" charset="-120"/>
              </a:rPr>
              <a:t>一定的</a:t>
            </a:r>
            <a:r>
              <a:rPr sz="2800" b="1" spc="10" dirty="0">
                <a:solidFill>
                  <a:srgbClr val="FFFFFF"/>
                </a:solidFill>
                <a:latin typeface="Microsoft JhengHei" panose="020B0604030504040204" charset="-120"/>
                <a:cs typeface="Microsoft JhengHei" panose="020B0604030504040204" charset="-120"/>
              </a:rPr>
              <a:t>人</a:t>
            </a:r>
            <a:r>
              <a:rPr sz="2800" b="1" dirty="0">
                <a:solidFill>
                  <a:srgbClr val="FFFFFF"/>
                </a:solidFill>
                <a:latin typeface="Microsoft JhengHei" panose="020B0604030504040204" charset="-120"/>
                <a:cs typeface="Microsoft JhengHei" panose="020B0604030504040204" charset="-120"/>
              </a:rPr>
              <a:t>群所结</a:t>
            </a:r>
            <a:r>
              <a:rPr sz="2800" b="1" spc="10" dirty="0">
                <a:solidFill>
                  <a:srgbClr val="FFFFFF"/>
                </a:solidFill>
                <a:latin typeface="Microsoft JhengHei" panose="020B0604030504040204" charset="-120"/>
                <a:cs typeface="Microsoft JhengHei" panose="020B0604030504040204" charset="-120"/>
              </a:rPr>
              <a:t>成</a:t>
            </a:r>
            <a:r>
              <a:rPr sz="2800" b="1" dirty="0">
                <a:solidFill>
                  <a:srgbClr val="FFFFFF"/>
                </a:solidFill>
                <a:latin typeface="Microsoft JhengHei" panose="020B0604030504040204" charset="-120"/>
                <a:cs typeface="Microsoft JhengHei" panose="020B0604030504040204" charset="-120"/>
              </a:rPr>
              <a:t>的</a:t>
            </a:r>
            <a:r>
              <a:rPr sz="2800" b="1" spc="-5" dirty="0">
                <a:solidFill>
                  <a:srgbClr val="FFFFFF"/>
                </a:solidFill>
                <a:latin typeface="Microsoft JhengHei" panose="020B0604030504040204" charset="-120"/>
                <a:cs typeface="Microsoft JhengHei" panose="020B0604030504040204" charset="-120"/>
              </a:rPr>
              <a:t>社 </a:t>
            </a:r>
            <a:r>
              <a:rPr sz="2800" b="1" spc="15" dirty="0">
                <a:solidFill>
                  <a:srgbClr val="FFFFFF"/>
                </a:solidFill>
                <a:latin typeface="Microsoft JhengHei" panose="020B0604030504040204" charset="-120"/>
                <a:cs typeface="Microsoft JhengHei" panose="020B0604030504040204" charset="-120"/>
              </a:rPr>
              <a:t>会</a:t>
            </a:r>
            <a:r>
              <a:rPr sz="2800" b="1" dirty="0">
                <a:solidFill>
                  <a:srgbClr val="FFFFFF"/>
                </a:solidFill>
                <a:latin typeface="Microsoft JhengHei" panose="020B0604030504040204" charset="-120"/>
                <a:cs typeface="Microsoft JhengHei" panose="020B0604030504040204" charset="-120"/>
              </a:rPr>
              <a:t>共同体</a:t>
            </a:r>
            <a:r>
              <a:rPr sz="2800" b="1" spc="15" dirty="0">
                <a:solidFill>
                  <a:srgbClr val="FFFFFF"/>
                </a:solidFill>
                <a:latin typeface="Microsoft JhengHei" panose="020B0604030504040204" charset="-120"/>
                <a:cs typeface="Microsoft JhengHei" panose="020B0604030504040204" charset="-120"/>
              </a:rPr>
              <a:t>的</a:t>
            </a:r>
            <a:r>
              <a:rPr sz="2800" b="1" dirty="0">
                <a:solidFill>
                  <a:srgbClr val="FFFFFF"/>
                </a:solidFill>
                <a:latin typeface="Microsoft JhengHei" panose="020B0604030504040204" charset="-120"/>
                <a:cs typeface="Microsoft JhengHei" panose="020B0604030504040204" charset="-120"/>
              </a:rPr>
              <a:t>共同</a:t>
            </a:r>
            <a:r>
              <a:rPr sz="2800" b="1" spc="30" dirty="0">
                <a:solidFill>
                  <a:srgbClr val="FFFFFF"/>
                </a:solidFill>
                <a:latin typeface="Microsoft JhengHei" panose="020B0604030504040204" charset="-120"/>
                <a:cs typeface="Microsoft JhengHei" panose="020B0604030504040204" charset="-120"/>
              </a:rPr>
              <a:t>意</a:t>
            </a:r>
            <a:r>
              <a:rPr sz="2800" b="1" spc="-5" dirty="0">
                <a:solidFill>
                  <a:srgbClr val="FFFFFF"/>
                </a:solidFill>
                <a:latin typeface="Microsoft JhengHei" panose="020B0604030504040204" charset="-120"/>
                <a:cs typeface="Microsoft JhengHei" panose="020B0604030504040204" charset="-120"/>
              </a:rPr>
              <a:t>识</a:t>
            </a:r>
            <a:endParaRPr sz="2800">
              <a:latin typeface="Microsoft JhengHei" panose="020B0604030504040204" charset="-120"/>
              <a:cs typeface="Microsoft JhengHei" panose="020B0604030504040204" charset="-120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711707"/>
            <a:ext cx="12191999" cy="61462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6374891"/>
            <a:ext cx="12192000" cy="483234"/>
          </a:xfrm>
          <a:custGeom>
            <a:avLst/>
            <a:gdLst/>
            <a:ahLst/>
            <a:cxnLst/>
            <a:rect l="l" t="t" r="r" b="b"/>
            <a:pathLst>
              <a:path w="12192000" h="483234">
                <a:moveTo>
                  <a:pt x="12191999" y="0"/>
                </a:moveTo>
                <a:lnTo>
                  <a:pt x="0" y="0"/>
                </a:lnTo>
                <a:lnTo>
                  <a:pt x="0" y="483106"/>
                </a:lnTo>
                <a:lnTo>
                  <a:pt x="12191999" y="483106"/>
                </a:lnTo>
                <a:lnTo>
                  <a:pt x="12191999" y="0"/>
                </a:lnTo>
                <a:close/>
              </a:path>
            </a:pathLst>
          </a:custGeom>
          <a:solidFill>
            <a:srgbClr val="0F243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15492" y="58674"/>
            <a:ext cx="4501515" cy="513715"/>
          </a:xfrm>
          <a:prstGeom prst="rect">
            <a:avLst/>
          </a:prstGeom>
          <a:solidFill>
            <a:schemeClr val="tx2"/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solidFill>
                  <a:srgbClr val="FFFFFF"/>
                </a:solidFill>
              </a:rPr>
              <a:t>一、社会存在与社会意识</a:t>
            </a:r>
            <a:endParaRPr sz="3200"/>
          </a:p>
        </p:txBody>
      </p:sp>
      <p:sp>
        <p:nvSpPr>
          <p:cNvPr id="6" name="object 6"/>
          <p:cNvSpPr txBox="1"/>
          <p:nvPr/>
        </p:nvSpPr>
        <p:spPr>
          <a:xfrm>
            <a:off x="1056894" y="2308098"/>
            <a:ext cx="1202690" cy="1033780"/>
          </a:xfrm>
          <a:prstGeom prst="rect">
            <a:avLst/>
          </a:prstGeom>
          <a:ln w="16763">
            <a:solidFill>
              <a:srgbClr val="FF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42240">
              <a:lnSpc>
                <a:spcPts val="3450"/>
              </a:lnSpc>
            </a:pPr>
            <a:r>
              <a:rPr sz="3600" dirty="0">
                <a:latin typeface="PMingLiU" panose="02020500000000000000" charset="-120"/>
                <a:cs typeface="PMingLiU" panose="02020500000000000000" charset="-120"/>
              </a:rPr>
              <a:t>社会</a:t>
            </a:r>
            <a:endParaRPr sz="3600">
              <a:latin typeface="PMingLiU" panose="02020500000000000000" charset="-120"/>
              <a:cs typeface="PMingLiU" panose="02020500000000000000" charset="-120"/>
            </a:endParaRPr>
          </a:p>
          <a:p>
            <a:pPr marL="142240">
              <a:lnSpc>
                <a:spcPts val="4055"/>
              </a:lnSpc>
            </a:pPr>
            <a:r>
              <a:rPr sz="3600" dirty="0">
                <a:latin typeface="PMingLiU" panose="02020500000000000000" charset="-120"/>
                <a:cs typeface="PMingLiU" panose="02020500000000000000" charset="-120"/>
              </a:rPr>
              <a:t>意识</a:t>
            </a:r>
            <a:endParaRPr sz="3600">
              <a:latin typeface="PMingLiU" panose="02020500000000000000" charset="-120"/>
              <a:cs typeface="PMingLiU" panose="02020500000000000000" charset="-120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748273" y="1124711"/>
            <a:ext cx="5387975" cy="1529080"/>
          </a:xfrm>
          <a:custGeom>
            <a:avLst/>
            <a:gdLst/>
            <a:ahLst/>
            <a:cxnLst/>
            <a:rect l="l" t="t" r="r" b="b"/>
            <a:pathLst>
              <a:path w="5387975" h="1529080">
                <a:moveTo>
                  <a:pt x="5387594" y="0"/>
                </a:moveTo>
                <a:lnTo>
                  <a:pt x="779018" y="0"/>
                </a:lnTo>
                <a:lnTo>
                  <a:pt x="779018" y="891666"/>
                </a:lnTo>
                <a:lnTo>
                  <a:pt x="0" y="922909"/>
                </a:lnTo>
                <a:lnTo>
                  <a:pt x="779018" y="1273810"/>
                </a:lnTo>
                <a:lnTo>
                  <a:pt x="779018" y="1528572"/>
                </a:lnTo>
                <a:lnTo>
                  <a:pt x="5387594" y="1528572"/>
                </a:lnTo>
                <a:lnTo>
                  <a:pt x="5387594" y="0"/>
                </a:lnTo>
                <a:close/>
              </a:path>
            </a:pathLst>
          </a:custGeom>
          <a:solidFill>
            <a:srgbClr val="0066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6606285" y="1169873"/>
            <a:ext cx="4664075" cy="13061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2800" b="1" spc="15" dirty="0">
                <a:solidFill>
                  <a:srgbClr val="FFFFFF"/>
                </a:solidFill>
                <a:latin typeface="Microsoft JhengHei" panose="020B0604030504040204" charset="-120"/>
                <a:cs typeface="Microsoft JhengHei" panose="020B0604030504040204" charset="-120"/>
              </a:rPr>
              <a:t>它</a:t>
            </a:r>
            <a:r>
              <a:rPr sz="2800" b="1" dirty="0">
                <a:solidFill>
                  <a:srgbClr val="FFFFFF"/>
                </a:solidFill>
                <a:latin typeface="Microsoft JhengHei" panose="020B0604030504040204" charset="-120"/>
                <a:cs typeface="Microsoft JhengHei" panose="020B0604030504040204" charset="-120"/>
              </a:rPr>
              <a:t>表现为</a:t>
            </a:r>
            <a:r>
              <a:rPr sz="2800" b="1" spc="15" dirty="0">
                <a:solidFill>
                  <a:srgbClr val="FFFFFF"/>
                </a:solidFill>
                <a:latin typeface="Microsoft JhengHei" panose="020B0604030504040204" charset="-120"/>
                <a:cs typeface="Microsoft JhengHei" panose="020B0604030504040204" charset="-120"/>
              </a:rPr>
              <a:t>感</a:t>
            </a:r>
            <a:r>
              <a:rPr sz="2800" b="1" dirty="0">
                <a:solidFill>
                  <a:srgbClr val="FFFFFF"/>
                </a:solidFill>
                <a:latin typeface="Microsoft JhengHei" panose="020B0604030504040204" charset="-120"/>
                <a:cs typeface="Microsoft JhengHei" panose="020B0604030504040204" charset="-120"/>
              </a:rPr>
              <a:t>情、风</a:t>
            </a:r>
            <a:r>
              <a:rPr sz="2800" b="1" spc="15" dirty="0">
                <a:solidFill>
                  <a:srgbClr val="FFFFFF"/>
                </a:solidFill>
                <a:latin typeface="Microsoft JhengHei" panose="020B0604030504040204" charset="-120"/>
                <a:cs typeface="Microsoft JhengHei" panose="020B0604030504040204" charset="-120"/>
              </a:rPr>
              <a:t>俗</a:t>
            </a:r>
            <a:r>
              <a:rPr sz="2800" b="1" dirty="0">
                <a:solidFill>
                  <a:srgbClr val="FFFFFF"/>
                </a:solidFill>
                <a:latin typeface="Microsoft JhengHei" panose="020B0604030504040204" charset="-120"/>
                <a:cs typeface="Microsoft JhengHei" panose="020B0604030504040204" charset="-120"/>
              </a:rPr>
              <a:t>、时尚</a:t>
            </a:r>
            <a:r>
              <a:rPr sz="2800" b="1" spc="-5" dirty="0">
                <a:solidFill>
                  <a:srgbClr val="FFFFFF"/>
                </a:solidFill>
                <a:latin typeface="Microsoft JhengHei" panose="020B0604030504040204" charset="-120"/>
                <a:cs typeface="Microsoft JhengHei" panose="020B0604030504040204" charset="-120"/>
              </a:rPr>
              <a:t>、 </a:t>
            </a:r>
            <a:r>
              <a:rPr sz="2800" b="1" spc="15" dirty="0">
                <a:solidFill>
                  <a:srgbClr val="FFFFFF"/>
                </a:solidFill>
                <a:latin typeface="Microsoft JhengHei" panose="020B0604030504040204" charset="-120"/>
                <a:cs typeface="Microsoft JhengHei" panose="020B0604030504040204" charset="-120"/>
              </a:rPr>
              <a:t>习</a:t>
            </a:r>
            <a:r>
              <a:rPr sz="2800" b="1" spc="5" dirty="0">
                <a:solidFill>
                  <a:srgbClr val="FFFFFF"/>
                </a:solidFill>
                <a:latin typeface="Microsoft JhengHei" panose="020B0604030504040204" charset="-120"/>
                <a:cs typeface="Microsoft JhengHei" panose="020B0604030504040204" charset="-120"/>
              </a:rPr>
              <a:t>惯、成</a:t>
            </a:r>
            <a:r>
              <a:rPr sz="2800" b="1" spc="15" dirty="0">
                <a:solidFill>
                  <a:srgbClr val="FFFFFF"/>
                </a:solidFill>
                <a:latin typeface="Microsoft JhengHei" panose="020B0604030504040204" charset="-120"/>
                <a:cs typeface="Microsoft JhengHei" panose="020B0604030504040204" charset="-120"/>
              </a:rPr>
              <a:t>见</a:t>
            </a:r>
            <a:r>
              <a:rPr sz="2800" b="1" spc="5" dirty="0">
                <a:solidFill>
                  <a:srgbClr val="FFFFFF"/>
                </a:solidFill>
                <a:latin typeface="Microsoft JhengHei" panose="020B0604030504040204" charset="-120"/>
                <a:cs typeface="Microsoft JhengHei" panose="020B0604030504040204" charset="-120"/>
              </a:rPr>
              <a:t>、审美</a:t>
            </a:r>
            <a:r>
              <a:rPr sz="2800" b="1" spc="15" dirty="0">
                <a:solidFill>
                  <a:srgbClr val="FFFFFF"/>
                </a:solidFill>
                <a:latin typeface="Microsoft JhengHei" panose="020B0604030504040204" charset="-120"/>
                <a:cs typeface="Microsoft JhengHei" panose="020B0604030504040204" charset="-120"/>
              </a:rPr>
              <a:t>趣</a:t>
            </a:r>
            <a:r>
              <a:rPr sz="2800" b="1" spc="5" dirty="0">
                <a:solidFill>
                  <a:srgbClr val="FFFFFF"/>
                </a:solidFill>
                <a:latin typeface="Microsoft JhengHei" panose="020B0604030504040204" charset="-120"/>
                <a:cs typeface="Microsoft JhengHei" panose="020B0604030504040204" charset="-120"/>
              </a:rPr>
              <a:t>味、</a:t>
            </a:r>
            <a:r>
              <a:rPr sz="2800" b="1" spc="-5" dirty="0">
                <a:solidFill>
                  <a:srgbClr val="FFFFFF"/>
                </a:solidFill>
                <a:latin typeface="Microsoft JhengHei" panose="020B0604030504040204" charset="-120"/>
                <a:cs typeface="Microsoft JhengHei" panose="020B0604030504040204" charset="-120"/>
              </a:rPr>
              <a:t>自 </a:t>
            </a:r>
            <a:r>
              <a:rPr sz="2800" b="1" spc="15" dirty="0">
                <a:solidFill>
                  <a:srgbClr val="FFFFFF"/>
                </a:solidFill>
                <a:latin typeface="Microsoft JhengHei" panose="020B0604030504040204" charset="-120"/>
                <a:cs typeface="Microsoft JhengHei" panose="020B0604030504040204" charset="-120"/>
              </a:rPr>
              <a:t>发</a:t>
            </a:r>
            <a:r>
              <a:rPr sz="2800" b="1" spc="5" dirty="0">
                <a:solidFill>
                  <a:srgbClr val="FFFFFF"/>
                </a:solidFill>
                <a:latin typeface="Microsoft JhengHei" panose="020B0604030504040204" charset="-120"/>
                <a:cs typeface="Microsoft JhengHei" panose="020B0604030504040204" charset="-120"/>
              </a:rPr>
              <a:t>的信仰</a:t>
            </a:r>
            <a:r>
              <a:rPr sz="2800" b="1" spc="15" dirty="0">
                <a:solidFill>
                  <a:srgbClr val="FFFFFF"/>
                </a:solidFill>
                <a:latin typeface="Microsoft JhengHei" panose="020B0604030504040204" charset="-120"/>
                <a:cs typeface="Microsoft JhengHei" panose="020B0604030504040204" charset="-120"/>
              </a:rPr>
              <a:t>和</a:t>
            </a:r>
            <a:r>
              <a:rPr sz="2800" b="1" spc="5" dirty="0">
                <a:solidFill>
                  <a:srgbClr val="FFFFFF"/>
                </a:solidFill>
                <a:latin typeface="Microsoft JhengHei" panose="020B0604030504040204" charset="-120"/>
                <a:cs typeface="Microsoft JhengHei" panose="020B0604030504040204" charset="-120"/>
              </a:rPr>
              <a:t>信念</a:t>
            </a:r>
            <a:r>
              <a:rPr sz="2800" b="1" spc="-5" dirty="0">
                <a:solidFill>
                  <a:srgbClr val="FFFFFF"/>
                </a:solidFill>
                <a:latin typeface="Microsoft JhengHei" panose="020B0604030504040204" charset="-120"/>
                <a:cs typeface="Microsoft JhengHei" panose="020B0604030504040204" charset="-120"/>
              </a:rPr>
              <a:t>等</a:t>
            </a:r>
            <a:endParaRPr sz="2800">
              <a:latin typeface="Microsoft JhengHei" panose="020B0604030504040204" charset="-120"/>
              <a:cs typeface="Microsoft JhengHei" panose="020B0604030504040204" charset="-120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750433" y="3279647"/>
            <a:ext cx="5385435" cy="1877695"/>
          </a:xfrm>
          <a:custGeom>
            <a:avLst/>
            <a:gdLst/>
            <a:ahLst/>
            <a:cxnLst/>
            <a:rect l="l" t="t" r="r" b="b"/>
            <a:pathLst>
              <a:path w="5385434" h="1877695">
                <a:moveTo>
                  <a:pt x="5385435" y="0"/>
                </a:moveTo>
                <a:lnTo>
                  <a:pt x="776859" y="0"/>
                </a:lnTo>
                <a:lnTo>
                  <a:pt x="776859" y="312927"/>
                </a:lnTo>
                <a:lnTo>
                  <a:pt x="0" y="502919"/>
                </a:lnTo>
                <a:lnTo>
                  <a:pt x="776859" y="782319"/>
                </a:lnTo>
                <a:lnTo>
                  <a:pt x="776859" y="1877568"/>
                </a:lnTo>
                <a:lnTo>
                  <a:pt x="5385435" y="1877568"/>
                </a:lnTo>
                <a:lnTo>
                  <a:pt x="5385435" y="0"/>
                </a:lnTo>
                <a:close/>
              </a:path>
            </a:pathLst>
          </a:custGeom>
          <a:solidFill>
            <a:srgbClr val="0066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0" name="object 10"/>
          <p:cNvGraphicFramePr>
            <a:graphicFrameLocks noGrp="1"/>
          </p:cNvGraphicFramePr>
          <p:nvPr/>
        </p:nvGraphicFramePr>
        <p:xfrm>
          <a:off x="2287270" y="1592580"/>
          <a:ext cx="3825240" cy="274167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18770"/>
                <a:gridCol w="403860"/>
                <a:gridCol w="3102610"/>
              </a:tblGrid>
              <a:tr h="408432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R w="19050">
                      <a:solidFill>
                        <a:srgbClr val="FF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 marL="448310">
                        <a:lnSpc>
                          <a:spcPct val="100000"/>
                        </a:lnSpc>
                        <a:spcBef>
                          <a:spcPts val="1500"/>
                        </a:spcBef>
                      </a:pPr>
                      <a:r>
                        <a:rPr sz="3600" spc="-5" dirty="0">
                          <a:latin typeface="PMingLiU" panose="02020500000000000000" charset="-120"/>
                          <a:cs typeface="PMingLiU" panose="02020500000000000000" charset="-120"/>
                        </a:rPr>
                        <a:t>社会心理</a:t>
                      </a:r>
                      <a:endParaRPr sz="3600">
                        <a:latin typeface="PMingLiU" panose="02020500000000000000" charset="-120"/>
                        <a:cs typeface="PMingLiU" panose="02020500000000000000" charset="-120"/>
                      </a:endParaRPr>
                    </a:p>
                  </a:txBody>
                  <a:tcPr marL="0" marR="0" marT="190500" marB="0">
                    <a:lnL w="19050">
                      <a:solidFill>
                        <a:srgbClr val="FF0000"/>
                      </a:solidFill>
                      <a:prstDash val="solid"/>
                    </a:lnL>
                    <a:lnR w="19050">
                      <a:solidFill>
                        <a:srgbClr val="FF0000"/>
                      </a:solidFill>
                      <a:prstDash val="solid"/>
                    </a:lnR>
                    <a:lnT w="19050">
                      <a:solidFill>
                        <a:srgbClr val="FF0000"/>
                      </a:solidFill>
                      <a:prstDash val="solid"/>
                    </a:lnT>
                    <a:lnB w="19050">
                      <a:solidFill>
                        <a:srgbClr val="FF0000"/>
                      </a:solidFill>
                      <a:prstDash val="solid"/>
                    </a:lnB>
                  </a:tcPr>
                </a:tc>
              </a:tr>
              <a:tr h="653795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R w="19050">
                      <a:solidFill>
                        <a:srgbClr val="FF0000"/>
                      </a:solidFill>
                      <a:prstDash val="solid"/>
                    </a:lnR>
                    <a:lnB w="1905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19050">
                      <a:solidFill>
                        <a:srgbClr val="FF0000"/>
                      </a:solidFill>
                      <a:prstDash val="solid"/>
                    </a:lnL>
                    <a:lnR w="19050">
                      <a:solidFill>
                        <a:srgbClr val="FF0000"/>
                      </a:solidFill>
                      <a:prstDash val="solid"/>
                    </a:lnR>
                    <a:lnT w="19050">
                      <a:solidFill>
                        <a:srgbClr val="FF0000"/>
                      </a:solidFill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0" marR="0" marT="190500" marB="0">
                    <a:lnL w="19050">
                      <a:solidFill>
                        <a:srgbClr val="FF0000"/>
                      </a:solidFill>
                      <a:prstDash val="solid"/>
                    </a:lnL>
                    <a:lnR w="19050">
                      <a:solidFill>
                        <a:srgbClr val="FF0000"/>
                      </a:solidFill>
                      <a:prstDash val="solid"/>
                    </a:lnR>
                    <a:lnT w="19050">
                      <a:solidFill>
                        <a:srgbClr val="FF0000"/>
                      </a:solidFill>
                      <a:prstDash val="solid"/>
                    </a:lnT>
                    <a:lnB w="19050">
                      <a:solidFill>
                        <a:srgbClr val="FF0000"/>
                      </a:solidFill>
                      <a:prstDash val="solid"/>
                    </a:lnB>
                  </a:tcPr>
                </a:tc>
              </a:tr>
              <a:tr h="230124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0" marR="0" marT="0" marB="0">
                    <a:lnR w="19050">
                      <a:solidFill>
                        <a:srgbClr val="FF0000"/>
                      </a:solidFill>
                      <a:prstDash val="solid"/>
                    </a:lnR>
                    <a:lnB w="19050">
                      <a:solidFill>
                        <a:srgbClr val="FF0000"/>
                      </a:solidFill>
                      <a:prstDash val="solid"/>
                    </a:lnB>
                  </a:tcPr>
                </a:tc>
                <a:tc rowSpan="2"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19050">
                      <a:solidFill>
                        <a:srgbClr val="FF0000"/>
                      </a:solidFill>
                      <a:prstDash val="solid"/>
                    </a:lnL>
                  </a:tcPr>
                </a:tc>
                <a:tc rowSpan="2" hMerge="1">
                  <a:txBody>
                    <a:bodyPr/>
                    <a:lstStyle/>
                    <a:p>
                      <a:endParaRPr lang="zh-CN"/>
                    </a:p>
                  </a:txBody>
                  <a:tcPr marL="0" marR="0" marT="0" marB="0"/>
                </a:tc>
              </a:tr>
              <a:tr h="387096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R w="19050">
                      <a:solidFill>
                        <a:srgbClr val="FF0000"/>
                      </a:solidFill>
                      <a:prstDash val="solid"/>
                    </a:lnR>
                    <a:lnT w="19050">
                      <a:solidFill>
                        <a:srgbClr val="FF0000"/>
                      </a:solidFill>
                      <a:prstDash val="solid"/>
                    </a:lnT>
                  </a:tcPr>
                </a:tc>
                <a:tc gridSpan="2" vMerge="1">
                  <a:txBody>
                    <a:bodyPr/>
                    <a:lstStyle/>
                    <a:p>
                      <a:endParaRPr lang="zh-CN"/>
                    </a:p>
                  </a:txBody>
                  <a:tcPr marL="0" marR="0" marT="0" marB="0">
                    <a:lnL w="19050">
                      <a:solidFill>
                        <a:srgbClr val="FF0000"/>
                      </a:solidFill>
                      <a:prstDash val="solid"/>
                    </a:lnL>
                  </a:tcPr>
                </a:tc>
                <a:tc hMerge="1" vMerge="1">
                  <a:txBody>
                    <a:bodyPr/>
                    <a:lstStyle/>
                    <a:p>
                      <a:endParaRPr lang="zh-CN"/>
                    </a:p>
                  </a:txBody>
                  <a:tcPr marL="0" marR="0" marT="0" marB="0"/>
                </a:tc>
              </a:tr>
              <a:tr h="49530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0" marR="0" marT="0" marB="0">
                    <a:lnR w="19050">
                      <a:solidFill>
                        <a:srgbClr val="FF0000"/>
                      </a:solidFill>
                      <a:prstDash val="solid"/>
                    </a:lnR>
                    <a:lnT w="19050">
                      <a:solidFill>
                        <a:srgbClr val="FF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19050">
                      <a:solidFill>
                        <a:srgbClr val="FF0000"/>
                      </a:solidFill>
                      <a:prstDash val="solid"/>
                    </a:lnL>
                    <a:lnR w="19050">
                      <a:solidFill>
                        <a:srgbClr val="FF0000"/>
                      </a:solidFill>
                      <a:prstDash val="solid"/>
                    </a:lnR>
                    <a:lnB w="19050">
                      <a:solidFill>
                        <a:srgbClr val="FF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 marL="1128395" marR="212090" indent="-914400">
                        <a:lnSpc>
                          <a:spcPts val="3790"/>
                        </a:lnSpc>
                        <a:spcBef>
                          <a:spcPts val="120"/>
                        </a:spcBef>
                      </a:pPr>
                      <a:r>
                        <a:rPr sz="3600" spc="-5" dirty="0">
                          <a:latin typeface="PMingLiU" panose="02020500000000000000" charset="-120"/>
                          <a:cs typeface="PMingLiU" panose="02020500000000000000" charset="-120"/>
                        </a:rPr>
                        <a:t>社会意识形</a:t>
                      </a:r>
                      <a:r>
                        <a:rPr sz="3600" dirty="0">
                          <a:latin typeface="PMingLiU" panose="02020500000000000000" charset="-120"/>
                          <a:cs typeface="PMingLiU" panose="02020500000000000000" charset="-120"/>
                        </a:rPr>
                        <a:t>式</a:t>
                      </a:r>
                      <a:endParaRPr sz="3600">
                        <a:latin typeface="PMingLiU" panose="02020500000000000000" charset="-120"/>
                        <a:cs typeface="PMingLiU" panose="02020500000000000000" charset="-120"/>
                      </a:endParaRPr>
                    </a:p>
                  </a:txBody>
                  <a:tcPr marL="0" marR="0" marT="15240" marB="0">
                    <a:lnL w="19050">
                      <a:solidFill>
                        <a:srgbClr val="FF0000"/>
                      </a:solidFill>
                      <a:prstDash val="solid"/>
                    </a:lnL>
                    <a:lnR w="19050">
                      <a:solidFill>
                        <a:srgbClr val="FF0000"/>
                      </a:solidFill>
                      <a:prstDash val="solid"/>
                    </a:lnR>
                    <a:lnT w="19050">
                      <a:solidFill>
                        <a:srgbClr val="FF0000"/>
                      </a:solidFill>
                      <a:prstDash val="solid"/>
                    </a:lnT>
                    <a:lnB w="19050">
                      <a:solidFill>
                        <a:srgbClr val="FF0000"/>
                      </a:solidFill>
                      <a:prstDash val="solid"/>
                    </a:lnB>
                  </a:tcPr>
                </a:tc>
              </a:tr>
              <a:tr h="566927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R w="19050">
                      <a:solidFill>
                        <a:srgbClr val="FF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0" marR="0" marT="15240" marB="0">
                    <a:lnL w="19050">
                      <a:solidFill>
                        <a:srgbClr val="FF0000"/>
                      </a:solidFill>
                      <a:prstDash val="solid"/>
                    </a:lnL>
                    <a:lnR w="19050">
                      <a:solidFill>
                        <a:srgbClr val="FF0000"/>
                      </a:solidFill>
                      <a:prstDash val="solid"/>
                    </a:lnR>
                    <a:lnT w="19050">
                      <a:solidFill>
                        <a:srgbClr val="FF0000"/>
                      </a:solidFill>
                      <a:prstDash val="solid"/>
                    </a:lnT>
                    <a:lnB w="19050">
                      <a:solidFill>
                        <a:srgbClr val="FF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12" name="object 12"/>
          <p:cNvSpPr txBox="1"/>
          <p:nvPr/>
        </p:nvSpPr>
        <p:spPr>
          <a:xfrm>
            <a:off x="6591427" y="6366702"/>
            <a:ext cx="1090930" cy="476884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2800" spc="-5" dirty="0">
                <a:solidFill>
                  <a:srgbClr val="FFFFFF"/>
                </a:solidFill>
                <a:latin typeface="PMingLiU" panose="02020500000000000000" charset="-120"/>
                <a:cs typeface="PMingLiU" panose="02020500000000000000" charset="-120"/>
              </a:rPr>
              <a:t>第一节</a:t>
            </a:r>
            <a:endParaRPr sz="2800">
              <a:latin typeface="PMingLiU" panose="02020500000000000000" charset="-120"/>
              <a:cs typeface="PMingLiU" panose="02020500000000000000" charset="-120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867015" y="6366702"/>
            <a:ext cx="4286885" cy="476884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2800" spc="-5" dirty="0">
                <a:solidFill>
                  <a:srgbClr val="FFFFFF"/>
                </a:solidFill>
                <a:latin typeface="PMingLiU" panose="02020500000000000000" charset="-120"/>
                <a:cs typeface="PMingLiU" panose="02020500000000000000" charset="-120"/>
              </a:rPr>
              <a:t>社会基本矛盾及其运动规律</a:t>
            </a:r>
            <a:endParaRPr sz="2800">
              <a:latin typeface="PMingLiU" panose="02020500000000000000" charset="-120"/>
              <a:cs typeface="PMingLiU" panose="02020500000000000000" charset="-120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606285" y="3326129"/>
            <a:ext cx="4307840" cy="1732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95"/>
              </a:spcBef>
            </a:pPr>
            <a:r>
              <a:rPr sz="2800" b="1" spc="15" dirty="0">
                <a:solidFill>
                  <a:srgbClr val="FFFFFF"/>
                </a:solidFill>
                <a:latin typeface="Microsoft JhengHei" panose="020B0604030504040204" charset="-120"/>
                <a:cs typeface="Microsoft JhengHei" panose="020B0604030504040204" charset="-120"/>
              </a:rPr>
              <a:t>是</a:t>
            </a:r>
            <a:r>
              <a:rPr sz="2800" b="1" spc="5" dirty="0">
                <a:solidFill>
                  <a:srgbClr val="FFFFFF"/>
                </a:solidFill>
                <a:latin typeface="Microsoft JhengHei" panose="020B0604030504040204" charset="-120"/>
                <a:cs typeface="Microsoft JhengHei" panose="020B0604030504040204" charset="-120"/>
              </a:rPr>
              <a:t>思想家</a:t>
            </a:r>
            <a:r>
              <a:rPr sz="2800" b="1" spc="15" dirty="0">
                <a:solidFill>
                  <a:srgbClr val="FFFFFF"/>
                </a:solidFill>
                <a:latin typeface="Microsoft JhengHei" panose="020B0604030504040204" charset="-120"/>
                <a:cs typeface="Microsoft JhengHei" panose="020B0604030504040204" charset="-120"/>
              </a:rPr>
              <a:t>们</a:t>
            </a:r>
            <a:r>
              <a:rPr sz="2800" b="1" spc="5" dirty="0">
                <a:solidFill>
                  <a:srgbClr val="FFFFFF"/>
                </a:solidFill>
                <a:latin typeface="Microsoft JhengHei" panose="020B0604030504040204" charset="-120"/>
                <a:cs typeface="Microsoft JhengHei" panose="020B0604030504040204" charset="-120"/>
              </a:rPr>
              <a:t>从社会</a:t>
            </a:r>
            <a:r>
              <a:rPr sz="2800" b="1" spc="15" dirty="0">
                <a:solidFill>
                  <a:srgbClr val="FFFFFF"/>
                </a:solidFill>
                <a:latin typeface="Microsoft JhengHei" panose="020B0604030504040204" charset="-120"/>
                <a:cs typeface="Microsoft JhengHei" panose="020B0604030504040204" charset="-120"/>
              </a:rPr>
              <a:t>生</a:t>
            </a:r>
            <a:r>
              <a:rPr sz="2800" b="1" spc="5" dirty="0">
                <a:solidFill>
                  <a:srgbClr val="FFFFFF"/>
                </a:solidFill>
                <a:latin typeface="Microsoft JhengHei" panose="020B0604030504040204" charset="-120"/>
                <a:cs typeface="Microsoft JhengHei" panose="020B0604030504040204" charset="-120"/>
              </a:rPr>
              <a:t>活中</a:t>
            </a:r>
            <a:r>
              <a:rPr sz="2800" b="1" spc="-5" dirty="0">
                <a:solidFill>
                  <a:srgbClr val="FFFFFF"/>
                </a:solidFill>
                <a:latin typeface="Microsoft JhengHei" panose="020B0604030504040204" charset="-120"/>
                <a:cs typeface="Microsoft JhengHei" panose="020B0604030504040204" charset="-120"/>
              </a:rPr>
              <a:t>概 </a:t>
            </a:r>
            <a:r>
              <a:rPr sz="2800" b="1" spc="15" dirty="0">
                <a:solidFill>
                  <a:srgbClr val="FFFFFF"/>
                </a:solidFill>
                <a:latin typeface="Microsoft JhengHei" panose="020B0604030504040204" charset="-120"/>
                <a:cs typeface="Microsoft JhengHei" panose="020B0604030504040204" charset="-120"/>
              </a:rPr>
              <a:t>括</a:t>
            </a:r>
            <a:r>
              <a:rPr sz="2800" b="1" dirty="0">
                <a:solidFill>
                  <a:srgbClr val="FFFFFF"/>
                </a:solidFill>
                <a:latin typeface="Microsoft JhengHei" panose="020B0604030504040204" charset="-120"/>
                <a:cs typeface="Microsoft JhengHei" panose="020B0604030504040204" charset="-120"/>
              </a:rPr>
              <a:t>提炼出</a:t>
            </a:r>
            <a:r>
              <a:rPr sz="2800" b="1" spc="15" dirty="0">
                <a:solidFill>
                  <a:srgbClr val="FFFFFF"/>
                </a:solidFill>
                <a:latin typeface="Microsoft JhengHei" panose="020B0604030504040204" charset="-120"/>
                <a:cs typeface="Microsoft JhengHei" panose="020B0604030504040204" charset="-120"/>
              </a:rPr>
              <a:t>来</a:t>
            </a:r>
            <a:r>
              <a:rPr sz="2800" b="1" dirty="0">
                <a:solidFill>
                  <a:srgbClr val="FFFFFF"/>
                </a:solidFill>
                <a:latin typeface="Microsoft JhengHei" panose="020B0604030504040204" charset="-120"/>
                <a:cs typeface="Microsoft JhengHei" panose="020B0604030504040204" charset="-120"/>
              </a:rPr>
              <a:t>的比较</a:t>
            </a:r>
            <a:r>
              <a:rPr sz="2800" b="1" spc="15" dirty="0">
                <a:solidFill>
                  <a:srgbClr val="FFFFFF"/>
                </a:solidFill>
                <a:latin typeface="Microsoft JhengHei" panose="020B0604030504040204" charset="-120"/>
                <a:cs typeface="Microsoft JhengHei" panose="020B0604030504040204" charset="-120"/>
              </a:rPr>
              <a:t>自</a:t>
            </a:r>
            <a:r>
              <a:rPr sz="2800" b="1" dirty="0">
                <a:solidFill>
                  <a:srgbClr val="FFFFFF"/>
                </a:solidFill>
                <a:latin typeface="Microsoft JhengHei" panose="020B0604030504040204" charset="-120"/>
                <a:cs typeface="Microsoft JhengHei" panose="020B0604030504040204" charset="-120"/>
              </a:rPr>
              <a:t>觉的</a:t>
            </a:r>
            <a:r>
              <a:rPr sz="2800" b="1" spc="-5" dirty="0">
                <a:solidFill>
                  <a:srgbClr val="FFFFFF"/>
                </a:solidFill>
                <a:latin typeface="Microsoft JhengHei" panose="020B0604030504040204" charset="-120"/>
                <a:cs typeface="Microsoft JhengHei" panose="020B0604030504040204" charset="-120"/>
              </a:rPr>
              <a:t>抽 </a:t>
            </a:r>
            <a:r>
              <a:rPr sz="2800" b="1" spc="15" dirty="0">
                <a:solidFill>
                  <a:srgbClr val="FFFFFF"/>
                </a:solidFill>
                <a:latin typeface="Microsoft JhengHei" panose="020B0604030504040204" charset="-120"/>
                <a:cs typeface="Microsoft JhengHei" panose="020B0604030504040204" charset="-120"/>
              </a:rPr>
              <a:t>象</a:t>
            </a:r>
            <a:r>
              <a:rPr sz="2800" b="1" spc="5" dirty="0">
                <a:solidFill>
                  <a:srgbClr val="FFFFFF"/>
                </a:solidFill>
                <a:latin typeface="Microsoft JhengHei" panose="020B0604030504040204" charset="-120"/>
                <a:cs typeface="Microsoft JhengHei" panose="020B0604030504040204" charset="-120"/>
              </a:rPr>
              <a:t>化和形</a:t>
            </a:r>
            <a:r>
              <a:rPr sz="2800" b="1" spc="15" dirty="0">
                <a:solidFill>
                  <a:srgbClr val="FFFFFF"/>
                </a:solidFill>
                <a:latin typeface="Microsoft JhengHei" panose="020B0604030504040204" charset="-120"/>
                <a:cs typeface="Microsoft JhengHei" panose="020B0604030504040204" charset="-120"/>
              </a:rPr>
              <a:t>式</a:t>
            </a:r>
            <a:r>
              <a:rPr sz="2800" b="1" spc="5" dirty="0">
                <a:solidFill>
                  <a:srgbClr val="FFFFFF"/>
                </a:solidFill>
                <a:latin typeface="Microsoft JhengHei" panose="020B0604030504040204" charset="-120"/>
                <a:cs typeface="Microsoft JhengHei" panose="020B0604030504040204" charset="-120"/>
              </a:rPr>
              <a:t>化的思</a:t>
            </a:r>
            <a:r>
              <a:rPr sz="2800" b="1" spc="15" dirty="0">
                <a:solidFill>
                  <a:srgbClr val="FFFFFF"/>
                </a:solidFill>
                <a:latin typeface="Microsoft JhengHei" panose="020B0604030504040204" charset="-120"/>
                <a:cs typeface="Microsoft JhengHei" panose="020B0604030504040204" charset="-120"/>
              </a:rPr>
              <a:t>想</a:t>
            </a:r>
            <a:r>
              <a:rPr sz="2800" b="1" spc="5" dirty="0">
                <a:solidFill>
                  <a:srgbClr val="FFFFFF"/>
                </a:solidFill>
                <a:latin typeface="Microsoft JhengHei" panose="020B0604030504040204" charset="-120"/>
                <a:cs typeface="Microsoft JhengHei" panose="020B0604030504040204" charset="-120"/>
              </a:rPr>
              <a:t>观念</a:t>
            </a:r>
            <a:r>
              <a:rPr sz="2800" b="1" spc="-5" dirty="0">
                <a:solidFill>
                  <a:srgbClr val="FFFFFF"/>
                </a:solidFill>
                <a:latin typeface="Microsoft JhengHei" panose="020B0604030504040204" charset="-120"/>
                <a:cs typeface="Microsoft JhengHei" panose="020B0604030504040204" charset="-120"/>
              </a:rPr>
              <a:t>系 统</a:t>
            </a:r>
            <a:endParaRPr sz="2800">
              <a:latin typeface="Microsoft JhengHei" panose="020B0604030504040204" charset="-120"/>
              <a:cs typeface="Microsoft JhengHei" panose="020B0604030504040204" charset="-120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711707"/>
            <a:ext cx="12191999" cy="61462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6374891"/>
            <a:ext cx="12192000" cy="483234"/>
          </a:xfrm>
          <a:custGeom>
            <a:avLst/>
            <a:gdLst/>
            <a:ahLst/>
            <a:cxnLst/>
            <a:rect l="l" t="t" r="r" b="b"/>
            <a:pathLst>
              <a:path w="12192000" h="483234">
                <a:moveTo>
                  <a:pt x="12191999" y="0"/>
                </a:moveTo>
                <a:lnTo>
                  <a:pt x="0" y="0"/>
                </a:lnTo>
                <a:lnTo>
                  <a:pt x="0" y="483106"/>
                </a:lnTo>
                <a:lnTo>
                  <a:pt x="12191999" y="483106"/>
                </a:lnTo>
                <a:lnTo>
                  <a:pt x="12191999" y="0"/>
                </a:lnTo>
                <a:close/>
              </a:path>
            </a:pathLst>
          </a:custGeom>
          <a:solidFill>
            <a:srgbClr val="0F243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615492" y="58674"/>
            <a:ext cx="4501515" cy="513715"/>
          </a:xfrm>
          <a:prstGeom prst="rect">
            <a:avLst/>
          </a:prstGeom>
          <a:solidFill>
            <a:schemeClr val="accent2"/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dirty="0">
                <a:solidFill>
                  <a:srgbClr val="FFFFFF"/>
                </a:solidFill>
                <a:latin typeface="Microsoft JhengHei" panose="020B0604030504040204" charset="-120"/>
                <a:cs typeface="Microsoft JhengHei" panose="020B0604030504040204" charset="-120"/>
              </a:rPr>
              <a:t>一、社会存在与社会意识</a:t>
            </a:r>
            <a:endParaRPr sz="3200">
              <a:latin typeface="Microsoft JhengHei" panose="020B0604030504040204" charset="-120"/>
              <a:cs typeface="Microsoft JhengHei" panose="020B0604030504040204" charset="-120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200150" y="2402585"/>
            <a:ext cx="1178560" cy="1755775"/>
          </a:xfrm>
          <a:prstGeom prst="rect">
            <a:avLst/>
          </a:prstGeom>
          <a:ln w="16763">
            <a:solidFill>
              <a:srgbClr val="FF0000"/>
            </a:solidFill>
          </a:ln>
        </p:spPr>
        <p:txBody>
          <a:bodyPr vert="horz" wrap="square" lIns="0" tIns="5080" rIns="0" bIns="0" rtlCol="0">
            <a:spAutoFit/>
          </a:bodyPr>
          <a:lstStyle/>
          <a:p>
            <a:pPr marL="130810" marR="125730">
              <a:lnSpc>
                <a:spcPts val="4320"/>
              </a:lnSpc>
              <a:spcBef>
                <a:spcPts val="40"/>
              </a:spcBef>
            </a:pPr>
            <a:r>
              <a:rPr sz="3600" spc="-5" dirty="0">
                <a:latin typeface="PMingLiU" panose="02020500000000000000" charset="-120"/>
                <a:cs typeface="PMingLiU" panose="02020500000000000000" charset="-120"/>
              </a:rPr>
              <a:t>社会 </a:t>
            </a:r>
            <a:r>
              <a:rPr sz="3600" dirty="0">
                <a:latin typeface="PMingLiU" panose="02020500000000000000" charset="-120"/>
                <a:cs typeface="PMingLiU" panose="02020500000000000000" charset="-120"/>
              </a:rPr>
              <a:t>意识</a:t>
            </a:r>
            <a:endParaRPr sz="3600">
              <a:latin typeface="PMingLiU" panose="02020500000000000000" charset="-120"/>
              <a:cs typeface="PMingLiU" panose="02020500000000000000" charset="-120"/>
            </a:endParaRPr>
          </a:p>
          <a:p>
            <a:pPr marL="130810">
              <a:lnSpc>
                <a:spcPct val="100000"/>
              </a:lnSpc>
            </a:pPr>
            <a:r>
              <a:rPr sz="3600" dirty="0">
                <a:latin typeface="PMingLiU" panose="02020500000000000000" charset="-120"/>
                <a:cs typeface="PMingLiU" panose="02020500000000000000" charset="-120"/>
              </a:rPr>
              <a:t>形式</a:t>
            </a:r>
            <a:endParaRPr sz="3600">
              <a:latin typeface="PMingLiU" panose="02020500000000000000" charset="-120"/>
              <a:cs typeface="PMingLiU" panose="02020500000000000000" charset="-120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790691" y="1629155"/>
            <a:ext cx="5273675" cy="1407160"/>
          </a:xfrm>
          <a:custGeom>
            <a:avLst/>
            <a:gdLst/>
            <a:ahLst/>
            <a:cxnLst/>
            <a:rect l="l" t="t" r="r" b="b"/>
            <a:pathLst>
              <a:path w="5273675" h="1407160">
                <a:moveTo>
                  <a:pt x="5273548" y="0"/>
                </a:moveTo>
                <a:lnTo>
                  <a:pt x="762508" y="0"/>
                </a:lnTo>
                <a:lnTo>
                  <a:pt x="762508" y="820547"/>
                </a:lnTo>
                <a:lnTo>
                  <a:pt x="0" y="849249"/>
                </a:lnTo>
                <a:lnTo>
                  <a:pt x="762508" y="1172210"/>
                </a:lnTo>
                <a:lnTo>
                  <a:pt x="762508" y="1406652"/>
                </a:lnTo>
                <a:lnTo>
                  <a:pt x="5273548" y="1406652"/>
                </a:lnTo>
                <a:lnTo>
                  <a:pt x="5273548" y="0"/>
                </a:lnTo>
                <a:close/>
              </a:path>
            </a:pathLst>
          </a:custGeom>
          <a:solidFill>
            <a:srgbClr val="0066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6633209" y="1616151"/>
            <a:ext cx="4294505" cy="1319530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2700" marR="5080" algn="just">
              <a:lnSpc>
                <a:spcPct val="102000"/>
              </a:lnSpc>
              <a:spcBef>
                <a:spcPts val="45"/>
              </a:spcBef>
            </a:pPr>
            <a:r>
              <a:rPr sz="2800" b="1" dirty="0">
                <a:solidFill>
                  <a:srgbClr val="FFFFFF"/>
                </a:solidFill>
                <a:latin typeface="Microsoft JhengHei" panose="020B0604030504040204" charset="-120"/>
                <a:cs typeface="Microsoft JhengHei" panose="020B0604030504040204" charset="-120"/>
              </a:rPr>
              <a:t>包括政治法</a:t>
            </a:r>
            <a:r>
              <a:rPr sz="2800" b="1" spc="-5" dirty="0">
                <a:solidFill>
                  <a:srgbClr val="FFFFFF"/>
                </a:solidFill>
                <a:latin typeface="Microsoft JhengHei" panose="020B0604030504040204" charset="-120"/>
                <a:cs typeface="Microsoft JhengHei" panose="020B0604030504040204" charset="-120"/>
              </a:rPr>
              <a:t>律思想、政</a:t>
            </a:r>
            <a:r>
              <a:rPr sz="2800" b="1" dirty="0">
                <a:solidFill>
                  <a:srgbClr val="FFFFFF"/>
                </a:solidFill>
                <a:latin typeface="Microsoft JhengHei" panose="020B0604030504040204" charset="-120"/>
                <a:cs typeface="Microsoft JhengHei" panose="020B0604030504040204" charset="-120"/>
              </a:rPr>
              <a:t>治</a:t>
            </a:r>
            <a:r>
              <a:rPr sz="2800" b="1" spc="-5" dirty="0">
                <a:solidFill>
                  <a:srgbClr val="FFFFFF"/>
                </a:solidFill>
                <a:latin typeface="Microsoft JhengHei" panose="020B0604030504040204" charset="-120"/>
                <a:cs typeface="Microsoft JhengHei" panose="020B0604030504040204" charset="-120"/>
              </a:rPr>
              <a:t>经 </a:t>
            </a:r>
            <a:r>
              <a:rPr sz="2800" b="1" dirty="0">
                <a:solidFill>
                  <a:srgbClr val="FFFFFF"/>
                </a:solidFill>
                <a:latin typeface="Microsoft JhengHei" panose="020B0604030504040204" charset="-120"/>
                <a:cs typeface="Microsoft JhengHei" panose="020B0604030504040204" charset="-120"/>
              </a:rPr>
              <a:t>济学、道德</a:t>
            </a:r>
            <a:r>
              <a:rPr sz="2800" b="1" spc="-5" dirty="0">
                <a:solidFill>
                  <a:srgbClr val="FFFFFF"/>
                </a:solidFill>
                <a:latin typeface="Microsoft JhengHei" panose="020B0604030504040204" charset="-120"/>
                <a:cs typeface="Microsoft JhengHei" panose="020B0604030504040204" charset="-120"/>
              </a:rPr>
              <a:t>、艺</a:t>
            </a:r>
            <a:r>
              <a:rPr sz="2800" b="1" dirty="0">
                <a:solidFill>
                  <a:srgbClr val="FFFFFF"/>
                </a:solidFill>
                <a:latin typeface="Microsoft JhengHei" panose="020B0604030504040204" charset="-120"/>
                <a:cs typeface="Microsoft JhengHei" panose="020B0604030504040204" charset="-120"/>
              </a:rPr>
              <a:t>术</a:t>
            </a:r>
            <a:r>
              <a:rPr sz="2800" b="1" spc="-5" dirty="0">
                <a:solidFill>
                  <a:srgbClr val="FFFFFF"/>
                </a:solidFill>
                <a:latin typeface="Microsoft JhengHei" panose="020B0604030504040204" charset="-120"/>
                <a:cs typeface="Microsoft JhengHei" panose="020B0604030504040204" charset="-120"/>
              </a:rPr>
              <a:t>、宗</a:t>
            </a:r>
            <a:r>
              <a:rPr sz="2800" b="1" dirty="0">
                <a:solidFill>
                  <a:srgbClr val="FFFFFF"/>
                </a:solidFill>
                <a:latin typeface="Microsoft JhengHei" panose="020B0604030504040204" charset="-120"/>
                <a:cs typeface="Microsoft JhengHei" panose="020B0604030504040204" charset="-120"/>
              </a:rPr>
              <a:t>教</a:t>
            </a:r>
            <a:r>
              <a:rPr sz="2800" b="1" spc="-5" dirty="0">
                <a:solidFill>
                  <a:srgbClr val="FFFFFF"/>
                </a:solidFill>
                <a:latin typeface="Microsoft JhengHei" panose="020B0604030504040204" charset="-120"/>
                <a:cs typeface="Microsoft JhengHei" panose="020B0604030504040204" charset="-120"/>
              </a:rPr>
              <a:t>、 </a:t>
            </a:r>
            <a:r>
              <a:rPr sz="2800" b="1" dirty="0">
                <a:solidFill>
                  <a:srgbClr val="FFFFFF"/>
                </a:solidFill>
                <a:latin typeface="Microsoft JhengHei" panose="020B0604030504040204" charset="-120"/>
                <a:cs typeface="Microsoft JhengHei" panose="020B0604030504040204" charset="-120"/>
              </a:rPr>
              <a:t>哲学和大部</a:t>
            </a:r>
            <a:r>
              <a:rPr sz="2800" b="1" spc="-5" dirty="0">
                <a:solidFill>
                  <a:srgbClr val="FFFFFF"/>
                </a:solidFill>
                <a:latin typeface="Microsoft JhengHei" panose="020B0604030504040204" charset="-120"/>
                <a:cs typeface="Microsoft JhengHei" panose="020B0604030504040204" charset="-120"/>
              </a:rPr>
              <a:t>分社</a:t>
            </a:r>
            <a:r>
              <a:rPr sz="2800" b="1" dirty="0">
                <a:solidFill>
                  <a:srgbClr val="FFFFFF"/>
                </a:solidFill>
                <a:latin typeface="Microsoft JhengHei" panose="020B0604030504040204" charset="-120"/>
                <a:cs typeface="Microsoft JhengHei" panose="020B0604030504040204" charset="-120"/>
              </a:rPr>
              <a:t>会</a:t>
            </a:r>
            <a:r>
              <a:rPr sz="2800" b="1" spc="20" dirty="0">
                <a:solidFill>
                  <a:srgbClr val="FFFFFF"/>
                </a:solidFill>
                <a:latin typeface="Microsoft JhengHei" panose="020B0604030504040204" charset="-120"/>
                <a:cs typeface="Microsoft JhengHei" panose="020B0604030504040204" charset="-120"/>
              </a:rPr>
              <a:t>科</a:t>
            </a:r>
            <a:r>
              <a:rPr sz="2800" b="1" spc="-5" dirty="0">
                <a:solidFill>
                  <a:srgbClr val="FFFFFF"/>
                </a:solidFill>
                <a:latin typeface="Microsoft JhengHei" panose="020B0604030504040204" charset="-120"/>
                <a:cs typeface="Microsoft JhengHei" panose="020B0604030504040204" charset="-120"/>
              </a:rPr>
              <a:t>学</a:t>
            </a:r>
            <a:endParaRPr sz="2800">
              <a:latin typeface="Microsoft JhengHei" panose="020B0604030504040204" charset="-120"/>
              <a:cs typeface="Microsoft JhengHei" panose="020B0604030504040204" charset="-120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792851" y="3668267"/>
            <a:ext cx="5271770" cy="986155"/>
          </a:xfrm>
          <a:custGeom>
            <a:avLst/>
            <a:gdLst/>
            <a:ahLst/>
            <a:cxnLst/>
            <a:rect l="l" t="t" r="r" b="b"/>
            <a:pathLst>
              <a:path w="5271770" h="986154">
                <a:moveTo>
                  <a:pt x="5271389" y="0"/>
                </a:moveTo>
                <a:lnTo>
                  <a:pt x="760349" y="0"/>
                </a:lnTo>
                <a:lnTo>
                  <a:pt x="760349" y="164337"/>
                </a:lnTo>
                <a:lnTo>
                  <a:pt x="0" y="238886"/>
                </a:lnTo>
                <a:lnTo>
                  <a:pt x="760349" y="410844"/>
                </a:lnTo>
                <a:lnTo>
                  <a:pt x="760349" y="986027"/>
                </a:lnTo>
                <a:lnTo>
                  <a:pt x="5271389" y="986027"/>
                </a:lnTo>
                <a:lnTo>
                  <a:pt x="5271389" y="0"/>
                </a:lnTo>
                <a:close/>
              </a:path>
            </a:pathLst>
          </a:custGeom>
          <a:solidFill>
            <a:srgbClr val="0066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0" name="object 10"/>
          <p:cNvGraphicFramePr>
            <a:graphicFrameLocks noGrp="1"/>
          </p:cNvGraphicFramePr>
          <p:nvPr/>
        </p:nvGraphicFramePr>
        <p:xfrm>
          <a:off x="2404872" y="1961388"/>
          <a:ext cx="3331845" cy="25633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4005"/>
                <a:gridCol w="376555"/>
                <a:gridCol w="2661285"/>
              </a:tblGrid>
              <a:tr h="414527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R w="19050">
                      <a:solidFill>
                        <a:srgbClr val="FF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 marL="415290">
                        <a:lnSpc>
                          <a:spcPct val="100000"/>
                        </a:lnSpc>
                        <a:spcBef>
                          <a:spcPts val="1550"/>
                        </a:spcBef>
                      </a:pPr>
                      <a:r>
                        <a:rPr sz="3600" spc="-5" dirty="0">
                          <a:latin typeface="PMingLiU" panose="02020500000000000000" charset="-120"/>
                          <a:cs typeface="PMingLiU" panose="02020500000000000000" charset="-120"/>
                        </a:rPr>
                        <a:t>意识形态</a:t>
                      </a:r>
                      <a:endParaRPr sz="3600">
                        <a:latin typeface="PMingLiU" panose="02020500000000000000" charset="-120"/>
                        <a:cs typeface="PMingLiU" panose="02020500000000000000" charset="-120"/>
                      </a:endParaRPr>
                    </a:p>
                  </a:txBody>
                  <a:tcPr marL="0" marR="0" marT="196850" marB="0">
                    <a:lnL w="19050">
                      <a:solidFill>
                        <a:srgbClr val="FF0000"/>
                      </a:solidFill>
                      <a:prstDash val="solid"/>
                    </a:lnL>
                    <a:lnR w="19050">
                      <a:solidFill>
                        <a:srgbClr val="FF0000"/>
                      </a:solidFill>
                      <a:prstDash val="solid"/>
                    </a:lnR>
                    <a:lnT w="19050">
                      <a:solidFill>
                        <a:srgbClr val="FF0000"/>
                      </a:solidFill>
                      <a:prstDash val="solid"/>
                    </a:lnT>
                    <a:lnB w="19050">
                      <a:solidFill>
                        <a:srgbClr val="FF0000"/>
                      </a:solidFill>
                      <a:prstDash val="solid"/>
                    </a:lnB>
                  </a:tcPr>
                </a:tc>
              </a:tr>
              <a:tr h="659891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R w="19050">
                      <a:solidFill>
                        <a:srgbClr val="FF0000"/>
                      </a:solidFill>
                      <a:prstDash val="solid"/>
                    </a:lnR>
                    <a:lnB w="1905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19050">
                      <a:solidFill>
                        <a:srgbClr val="FF0000"/>
                      </a:solidFill>
                      <a:prstDash val="solid"/>
                    </a:lnL>
                    <a:lnR w="19050">
                      <a:solidFill>
                        <a:srgbClr val="FF0000"/>
                      </a:solidFill>
                      <a:prstDash val="solid"/>
                    </a:lnR>
                    <a:lnT w="19050">
                      <a:solidFill>
                        <a:srgbClr val="FF0000"/>
                      </a:solidFill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0" marR="0" marT="196850" marB="0">
                    <a:lnL w="19050">
                      <a:solidFill>
                        <a:srgbClr val="FF0000"/>
                      </a:solidFill>
                      <a:prstDash val="solid"/>
                    </a:lnL>
                    <a:lnR w="19050">
                      <a:solidFill>
                        <a:srgbClr val="FF0000"/>
                      </a:solidFill>
                      <a:prstDash val="solid"/>
                    </a:lnR>
                    <a:lnT w="19050">
                      <a:solidFill>
                        <a:srgbClr val="FF0000"/>
                      </a:solidFill>
                      <a:prstDash val="solid"/>
                    </a:lnT>
                    <a:lnB w="19050">
                      <a:solidFill>
                        <a:srgbClr val="FF0000"/>
                      </a:solidFill>
                      <a:prstDash val="solid"/>
                    </a:lnB>
                  </a:tcPr>
                </a:tc>
              </a:tr>
              <a:tr h="233172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0" marR="0" marT="0" marB="0">
                    <a:lnR w="19050">
                      <a:solidFill>
                        <a:srgbClr val="FF0000"/>
                      </a:solidFill>
                      <a:prstDash val="solid"/>
                    </a:lnR>
                    <a:lnB w="19050">
                      <a:solidFill>
                        <a:srgbClr val="FF0000"/>
                      </a:solidFill>
                      <a:prstDash val="solid"/>
                    </a:lnB>
                  </a:tcPr>
                </a:tc>
                <a:tc rowSpan="2"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19050">
                      <a:solidFill>
                        <a:srgbClr val="FF0000"/>
                      </a:solidFill>
                      <a:prstDash val="solid"/>
                    </a:lnL>
                  </a:tcPr>
                </a:tc>
                <a:tc rowSpan="2" hMerge="1">
                  <a:txBody>
                    <a:bodyPr/>
                    <a:lstStyle/>
                    <a:p>
                      <a:endParaRPr lang="zh-CN"/>
                    </a:p>
                  </a:txBody>
                  <a:tcPr marL="0" marR="0" marT="0" marB="0"/>
                </a:tc>
              </a:tr>
              <a:tr h="181356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R w="19050">
                      <a:solidFill>
                        <a:srgbClr val="FF0000"/>
                      </a:solidFill>
                      <a:prstDash val="solid"/>
                    </a:lnR>
                    <a:lnT w="19050">
                      <a:solidFill>
                        <a:srgbClr val="FF0000"/>
                      </a:solidFill>
                      <a:prstDash val="solid"/>
                    </a:lnT>
                  </a:tcPr>
                </a:tc>
                <a:tc gridSpan="2" vMerge="1">
                  <a:txBody>
                    <a:bodyPr/>
                    <a:lstStyle/>
                    <a:p>
                      <a:endParaRPr lang="zh-CN"/>
                    </a:p>
                  </a:txBody>
                  <a:tcPr marL="0" marR="0" marT="0" marB="0">
                    <a:lnL w="19050">
                      <a:solidFill>
                        <a:srgbClr val="FF0000"/>
                      </a:solidFill>
                      <a:prstDash val="solid"/>
                    </a:lnL>
                  </a:tcPr>
                </a:tc>
                <a:tc hMerge="1" vMerge="1">
                  <a:txBody>
                    <a:bodyPr/>
                    <a:lstStyle/>
                    <a:p>
                      <a:endParaRPr lang="zh-CN"/>
                    </a:p>
                  </a:txBody>
                  <a:tcPr marL="0" marR="0" marT="0" marB="0"/>
                </a:tc>
              </a:tr>
              <a:tr h="711707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0" marR="0" marT="0" marB="0">
                    <a:lnR w="19050">
                      <a:solidFill>
                        <a:srgbClr val="FF0000"/>
                      </a:solidFill>
                      <a:prstDash val="solid"/>
                    </a:lnR>
                    <a:lnT w="19050">
                      <a:solidFill>
                        <a:srgbClr val="FF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19050">
                      <a:solidFill>
                        <a:srgbClr val="FF0000"/>
                      </a:solidFill>
                      <a:prstDash val="solid"/>
                    </a:lnL>
                    <a:lnR w="19050">
                      <a:solidFill>
                        <a:srgbClr val="FF0000"/>
                      </a:solidFill>
                      <a:prstDash val="solid"/>
                    </a:lnR>
                    <a:lnB w="19050">
                      <a:solidFill>
                        <a:srgbClr val="FF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 marL="186690">
                        <a:lnSpc>
                          <a:spcPct val="100000"/>
                        </a:lnSpc>
                        <a:spcBef>
                          <a:spcPts val="1550"/>
                        </a:spcBef>
                      </a:pPr>
                      <a:r>
                        <a:rPr sz="3600" spc="-5" dirty="0">
                          <a:latin typeface="PMingLiU" panose="02020500000000000000" charset="-120"/>
                          <a:cs typeface="PMingLiU" panose="02020500000000000000" charset="-120"/>
                        </a:rPr>
                        <a:t>非意识形态</a:t>
                      </a:r>
                      <a:endParaRPr sz="3600">
                        <a:latin typeface="PMingLiU" panose="02020500000000000000" charset="-120"/>
                        <a:cs typeface="PMingLiU" panose="02020500000000000000" charset="-120"/>
                      </a:endParaRPr>
                    </a:p>
                  </a:txBody>
                  <a:tcPr marL="0" marR="0" marT="196850" marB="0">
                    <a:lnL w="19050">
                      <a:solidFill>
                        <a:srgbClr val="FF0000"/>
                      </a:solidFill>
                      <a:prstDash val="solid"/>
                    </a:lnL>
                    <a:lnR w="19050">
                      <a:solidFill>
                        <a:srgbClr val="FF0000"/>
                      </a:solidFill>
                      <a:prstDash val="solid"/>
                    </a:lnR>
                    <a:lnT w="19050">
                      <a:solidFill>
                        <a:srgbClr val="FF0000"/>
                      </a:solidFill>
                      <a:prstDash val="solid"/>
                    </a:lnT>
                    <a:lnB w="19050">
                      <a:solidFill>
                        <a:srgbClr val="FF0000"/>
                      </a:solidFill>
                      <a:prstDash val="solid"/>
                    </a:lnB>
                  </a:tcPr>
                </a:tc>
              </a:tr>
              <a:tr h="362712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R w="19050">
                      <a:solidFill>
                        <a:srgbClr val="FF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0" marR="0" marT="196850" marB="0">
                    <a:lnL w="19050">
                      <a:solidFill>
                        <a:srgbClr val="FF0000"/>
                      </a:solidFill>
                      <a:prstDash val="solid"/>
                    </a:lnL>
                    <a:lnR w="19050">
                      <a:solidFill>
                        <a:srgbClr val="FF0000"/>
                      </a:solidFill>
                      <a:prstDash val="solid"/>
                    </a:lnR>
                    <a:lnT w="19050">
                      <a:solidFill>
                        <a:srgbClr val="FF0000"/>
                      </a:solidFill>
                      <a:prstDash val="solid"/>
                    </a:lnT>
                    <a:lnB w="19050">
                      <a:solidFill>
                        <a:srgbClr val="FF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12" name="object 12"/>
          <p:cNvSpPr txBox="1"/>
          <p:nvPr/>
        </p:nvSpPr>
        <p:spPr>
          <a:xfrm>
            <a:off x="6591427" y="6366702"/>
            <a:ext cx="1090930" cy="476884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2800" spc="-5" dirty="0">
                <a:solidFill>
                  <a:srgbClr val="FFFFFF"/>
                </a:solidFill>
                <a:latin typeface="PMingLiU" panose="02020500000000000000" charset="-120"/>
                <a:cs typeface="PMingLiU" panose="02020500000000000000" charset="-120"/>
              </a:rPr>
              <a:t>第一节</a:t>
            </a:r>
            <a:endParaRPr sz="2800">
              <a:latin typeface="PMingLiU" panose="02020500000000000000" charset="-120"/>
              <a:cs typeface="PMingLiU" panose="02020500000000000000" charset="-120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867015" y="6366702"/>
            <a:ext cx="4286885" cy="476884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2800" spc="-5" dirty="0">
                <a:solidFill>
                  <a:srgbClr val="FFFFFF"/>
                </a:solidFill>
                <a:latin typeface="PMingLiU" panose="02020500000000000000" charset="-120"/>
                <a:cs typeface="PMingLiU" panose="02020500000000000000" charset="-120"/>
              </a:rPr>
              <a:t>社会基本矛盾及其运动规律</a:t>
            </a:r>
            <a:endParaRPr sz="2800">
              <a:latin typeface="PMingLiU" panose="02020500000000000000" charset="-120"/>
              <a:cs typeface="PMingLiU" panose="02020500000000000000" charset="-120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633209" y="3656838"/>
            <a:ext cx="4294505" cy="878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2800" b="1" dirty="0">
                <a:solidFill>
                  <a:srgbClr val="FFFFFF"/>
                </a:solidFill>
                <a:latin typeface="Microsoft JhengHei" panose="020B0604030504040204" charset="-120"/>
                <a:cs typeface="Microsoft JhengHei" panose="020B0604030504040204" charset="-120"/>
              </a:rPr>
              <a:t>主要指自然</a:t>
            </a:r>
            <a:r>
              <a:rPr sz="2800" b="1" spc="-5" dirty="0">
                <a:solidFill>
                  <a:srgbClr val="FFFFFF"/>
                </a:solidFill>
                <a:latin typeface="Microsoft JhengHei" panose="020B0604030504040204" charset="-120"/>
                <a:cs typeface="Microsoft JhengHei" panose="020B0604030504040204" charset="-120"/>
              </a:rPr>
              <a:t>科学</a:t>
            </a:r>
            <a:r>
              <a:rPr sz="2800" b="1" dirty="0">
                <a:solidFill>
                  <a:srgbClr val="FFFFFF"/>
                </a:solidFill>
                <a:latin typeface="Microsoft JhengHei" panose="020B0604030504040204" charset="-120"/>
                <a:cs typeface="Microsoft JhengHei" panose="020B0604030504040204" charset="-120"/>
              </a:rPr>
              <a:t>、</a:t>
            </a:r>
            <a:r>
              <a:rPr sz="2800" b="1" spc="-5" dirty="0">
                <a:solidFill>
                  <a:srgbClr val="FFFFFF"/>
                </a:solidFill>
                <a:latin typeface="Microsoft JhengHei" panose="020B0604030504040204" charset="-120"/>
                <a:cs typeface="Microsoft JhengHei" panose="020B0604030504040204" charset="-120"/>
              </a:rPr>
              <a:t>思维</a:t>
            </a:r>
            <a:r>
              <a:rPr sz="2800" b="1" dirty="0">
                <a:solidFill>
                  <a:srgbClr val="FFFFFF"/>
                </a:solidFill>
                <a:latin typeface="Microsoft JhengHei" panose="020B0604030504040204" charset="-120"/>
                <a:cs typeface="Microsoft JhengHei" panose="020B0604030504040204" charset="-120"/>
              </a:rPr>
              <a:t>科</a:t>
            </a:r>
            <a:r>
              <a:rPr sz="2800" b="1" spc="-5" dirty="0">
                <a:solidFill>
                  <a:srgbClr val="FFFFFF"/>
                </a:solidFill>
                <a:latin typeface="Microsoft JhengHei" panose="020B0604030504040204" charset="-120"/>
                <a:cs typeface="Microsoft JhengHei" panose="020B0604030504040204" charset="-120"/>
              </a:rPr>
              <a:t>学 </a:t>
            </a:r>
            <a:r>
              <a:rPr sz="2800" b="1" dirty="0">
                <a:solidFill>
                  <a:srgbClr val="FFFFFF"/>
                </a:solidFill>
                <a:latin typeface="Microsoft JhengHei" panose="020B0604030504040204" charset="-120"/>
                <a:cs typeface="Microsoft JhengHei" panose="020B0604030504040204" charset="-120"/>
              </a:rPr>
              <a:t>和社会科学</a:t>
            </a:r>
            <a:r>
              <a:rPr sz="2800" b="1" spc="-5" dirty="0">
                <a:solidFill>
                  <a:srgbClr val="FFFFFF"/>
                </a:solidFill>
                <a:latin typeface="Microsoft JhengHei" panose="020B0604030504040204" charset="-120"/>
                <a:cs typeface="Microsoft JhengHei" panose="020B0604030504040204" charset="-120"/>
              </a:rPr>
              <a:t>中的</a:t>
            </a:r>
            <a:r>
              <a:rPr sz="2800" b="1" dirty="0">
                <a:solidFill>
                  <a:srgbClr val="FFFFFF"/>
                </a:solidFill>
                <a:latin typeface="Microsoft JhengHei" panose="020B0604030504040204" charset="-120"/>
                <a:cs typeface="Microsoft JhengHei" panose="020B0604030504040204" charset="-120"/>
              </a:rPr>
              <a:t>知</a:t>
            </a:r>
            <a:r>
              <a:rPr sz="2800" b="1" spc="-5" dirty="0">
                <a:solidFill>
                  <a:srgbClr val="FFFFFF"/>
                </a:solidFill>
                <a:latin typeface="Microsoft JhengHei" panose="020B0604030504040204" charset="-120"/>
                <a:cs typeface="Microsoft JhengHei" panose="020B0604030504040204" charset="-120"/>
              </a:rPr>
              <a:t>识</a:t>
            </a:r>
            <a:r>
              <a:rPr sz="2800" b="1" spc="20" dirty="0">
                <a:solidFill>
                  <a:srgbClr val="FFFFFF"/>
                </a:solidFill>
                <a:latin typeface="Microsoft JhengHei" panose="020B0604030504040204" charset="-120"/>
                <a:cs typeface="Microsoft JhengHei" panose="020B0604030504040204" charset="-120"/>
              </a:rPr>
              <a:t>系</a:t>
            </a:r>
            <a:r>
              <a:rPr sz="2800" b="1" spc="-5" dirty="0">
                <a:solidFill>
                  <a:srgbClr val="FFFFFF"/>
                </a:solidFill>
                <a:latin typeface="Microsoft JhengHei" panose="020B0604030504040204" charset="-120"/>
                <a:cs typeface="Microsoft JhengHei" panose="020B0604030504040204" charset="-120"/>
              </a:rPr>
              <a:t>统</a:t>
            </a:r>
            <a:endParaRPr sz="2800">
              <a:latin typeface="Microsoft JhengHei" panose="020B0604030504040204" charset="-120"/>
              <a:cs typeface="Microsoft JhengHei" panose="020B0604030504040204" charset="-120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711707"/>
            <a:ext cx="12191999" cy="61462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6374891"/>
            <a:ext cx="12192000" cy="483234"/>
          </a:xfrm>
          <a:custGeom>
            <a:avLst/>
            <a:gdLst/>
            <a:ahLst/>
            <a:cxnLst/>
            <a:rect l="l" t="t" r="r" b="b"/>
            <a:pathLst>
              <a:path w="12192000" h="483234">
                <a:moveTo>
                  <a:pt x="12191999" y="0"/>
                </a:moveTo>
                <a:lnTo>
                  <a:pt x="0" y="0"/>
                </a:lnTo>
                <a:lnTo>
                  <a:pt x="0" y="483106"/>
                </a:lnTo>
                <a:lnTo>
                  <a:pt x="12191999" y="483106"/>
                </a:lnTo>
                <a:lnTo>
                  <a:pt x="12191999" y="0"/>
                </a:lnTo>
                <a:close/>
              </a:path>
            </a:pathLst>
          </a:custGeom>
          <a:solidFill>
            <a:srgbClr val="0F243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15492" y="58674"/>
            <a:ext cx="4501515" cy="513715"/>
          </a:xfrm>
          <a:prstGeom prst="rect">
            <a:avLst/>
          </a:prstGeom>
          <a:solidFill>
            <a:schemeClr val="accent2"/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solidFill>
                  <a:srgbClr val="FFFFFF"/>
                </a:solidFill>
              </a:rPr>
              <a:t>一、社会存在与社会意识</a:t>
            </a:r>
            <a:endParaRPr sz="3200"/>
          </a:p>
        </p:txBody>
      </p:sp>
      <p:sp>
        <p:nvSpPr>
          <p:cNvPr id="18" name="object 18"/>
          <p:cNvSpPr/>
          <p:nvPr/>
        </p:nvSpPr>
        <p:spPr>
          <a:xfrm>
            <a:off x="6648450" y="4107941"/>
            <a:ext cx="3313176" cy="719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blipFill>
                  <a:blip r:embed="rId4" cstate="print"/>
                  <a:stretch>
                    <a:fillRect/>
                  </a:stretch>
                </a:blipFill>
              </a14:hiddenFill>
            </a:ext>
          </a:extLst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1242695" y="987120"/>
            <a:ext cx="9835515" cy="287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dirty="0">
                <a:solidFill>
                  <a:srgbClr val="AD4745"/>
                </a:solidFill>
                <a:latin typeface="微软雅黑" panose="020B0503020204020204" charset="-122"/>
                <a:cs typeface="微软雅黑" panose="020B0503020204020204" charset="-122"/>
              </a:rPr>
              <a:t>（四）社会存在和社会</a:t>
            </a:r>
            <a:r>
              <a:rPr sz="3200" b="1" spc="-15" dirty="0">
                <a:solidFill>
                  <a:srgbClr val="AD4745"/>
                </a:solidFill>
                <a:latin typeface="微软雅黑" panose="020B0503020204020204" charset="-122"/>
                <a:cs typeface="微软雅黑" panose="020B0503020204020204" charset="-122"/>
              </a:rPr>
              <a:t>意</a:t>
            </a:r>
            <a:r>
              <a:rPr sz="3200" b="1" dirty="0">
                <a:solidFill>
                  <a:srgbClr val="AD4745"/>
                </a:solidFill>
                <a:latin typeface="微软雅黑" panose="020B0503020204020204" charset="-122"/>
                <a:cs typeface="微软雅黑" panose="020B0503020204020204" charset="-122"/>
              </a:rPr>
              <a:t>识的</a:t>
            </a:r>
            <a:r>
              <a:rPr sz="3200" b="1" spc="-15" dirty="0">
                <a:solidFill>
                  <a:srgbClr val="AD4745"/>
                </a:solidFill>
                <a:latin typeface="微软雅黑" panose="020B0503020204020204" charset="-122"/>
                <a:cs typeface="微软雅黑" panose="020B0503020204020204" charset="-122"/>
              </a:rPr>
              <a:t>辩</a:t>
            </a:r>
            <a:r>
              <a:rPr sz="3200" b="1" dirty="0">
                <a:solidFill>
                  <a:srgbClr val="AD4745"/>
                </a:solidFill>
                <a:latin typeface="微软雅黑" panose="020B0503020204020204" charset="-122"/>
                <a:cs typeface="微软雅黑" panose="020B0503020204020204" charset="-122"/>
              </a:rPr>
              <a:t>证关系</a:t>
            </a:r>
            <a:endParaRPr sz="3200">
              <a:latin typeface="微软雅黑" panose="020B0503020204020204" charset="-122"/>
              <a:cs typeface="微软雅黑" panose="020B0503020204020204" charset="-122"/>
            </a:endParaRPr>
          </a:p>
          <a:p>
            <a:pPr marL="227965" marR="5080" indent="713105">
              <a:lnSpc>
                <a:spcPct val="120000"/>
              </a:lnSpc>
              <a:spcBef>
                <a:spcPts val="2490"/>
              </a:spcBef>
            </a:pPr>
            <a:r>
              <a:rPr sz="2800" spc="-10" dirty="0">
                <a:latin typeface="宋体" panose="02010600030101010101" pitchFamily="2" charset="-122"/>
                <a:cs typeface="宋体" panose="02010600030101010101" pitchFamily="2" charset="-122"/>
              </a:rPr>
              <a:t>社会存在决定社会意识，社会意识</a:t>
            </a:r>
            <a:r>
              <a:rPr sz="2800" dirty="0">
                <a:latin typeface="宋体" panose="02010600030101010101" pitchFamily="2" charset="-122"/>
                <a:cs typeface="宋体" panose="02010600030101010101" pitchFamily="2" charset="-122"/>
              </a:rPr>
              <a:t>是</a:t>
            </a:r>
            <a:r>
              <a:rPr sz="2800" spc="-10" dirty="0">
                <a:latin typeface="宋体" panose="02010600030101010101" pitchFamily="2" charset="-122"/>
                <a:cs typeface="宋体" panose="02010600030101010101" pitchFamily="2" charset="-122"/>
              </a:rPr>
              <a:t>社会</a:t>
            </a:r>
            <a:r>
              <a:rPr sz="2800" dirty="0">
                <a:latin typeface="宋体" panose="02010600030101010101" pitchFamily="2" charset="-122"/>
                <a:cs typeface="宋体" panose="02010600030101010101" pitchFamily="2" charset="-122"/>
              </a:rPr>
              <a:t>存</a:t>
            </a:r>
            <a:r>
              <a:rPr sz="2800" spc="-10" dirty="0">
                <a:latin typeface="宋体" panose="02010600030101010101" pitchFamily="2" charset="-122"/>
                <a:cs typeface="宋体" panose="02010600030101010101" pitchFamily="2" charset="-122"/>
              </a:rPr>
              <a:t>在的</a:t>
            </a:r>
            <a:r>
              <a:rPr sz="2800" dirty="0">
                <a:latin typeface="宋体" panose="02010600030101010101" pitchFamily="2" charset="-122"/>
                <a:cs typeface="宋体" panose="02010600030101010101" pitchFamily="2" charset="-122"/>
              </a:rPr>
              <a:t>反</a:t>
            </a:r>
            <a:r>
              <a:rPr sz="2800" spc="-10" dirty="0">
                <a:latin typeface="宋体" panose="02010600030101010101" pitchFamily="2" charset="-122"/>
                <a:cs typeface="宋体" panose="02010600030101010101" pitchFamily="2" charset="-122"/>
              </a:rPr>
              <a:t>映，并 </a:t>
            </a:r>
            <a:r>
              <a:rPr sz="2800" spc="-5" dirty="0">
                <a:latin typeface="宋体" panose="02010600030101010101" pitchFamily="2" charset="-122"/>
                <a:cs typeface="宋体" panose="02010600030101010101" pitchFamily="2" charset="-122"/>
              </a:rPr>
              <a:t>反作用于社会存在。</a:t>
            </a:r>
            <a:endParaRPr sz="280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>
              <a:lnSpc>
                <a:spcPct val="100000"/>
              </a:lnSpc>
            </a:pPr>
            <a:endParaRPr sz="28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4137025">
              <a:lnSpc>
                <a:spcPct val="100000"/>
              </a:lnSpc>
              <a:spcBef>
                <a:spcPts val="1180"/>
              </a:spcBef>
            </a:pPr>
            <a:endParaRPr sz="2800">
              <a:latin typeface="Microsoft JhengHei" panose="020B0604030504040204" charset="-120"/>
              <a:cs typeface="Microsoft JhengHei" panose="020B0604030504040204" charset="-120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591427" y="6366702"/>
            <a:ext cx="1090930" cy="476884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2800" spc="-5" dirty="0">
                <a:solidFill>
                  <a:srgbClr val="FFFFFF"/>
                </a:solidFill>
                <a:latin typeface="PMingLiU" panose="02020500000000000000" charset="-120"/>
                <a:cs typeface="PMingLiU" panose="02020500000000000000" charset="-120"/>
              </a:rPr>
              <a:t>第一节</a:t>
            </a:r>
            <a:endParaRPr sz="2800">
              <a:latin typeface="PMingLiU" panose="02020500000000000000" charset="-120"/>
              <a:cs typeface="PMingLiU" panose="02020500000000000000" charset="-120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7867015" y="6366702"/>
            <a:ext cx="4286885" cy="476884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2800" spc="-5" dirty="0">
                <a:solidFill>
                  <a:srgbClr val="FFFFFF"/>
                </a:solidFill>
                <a:latin typeface="PMingLiU" panose="02020500000000000000" charset="-120"/>
                <a:cs typeface="PMingLiU" panose="02020500000000000000" charset="-120"/>
              </a:rPr>
              <a:t>社会基本矛盾及其运动规律</a:t>
            </a:r>
            <a:endParaRPr sz="2800">
              <a:latin typeface="PMingLiU" panose="02020500000000000000" charset="-120"/>
              <a:cs typeface="PMingLiU" panose="02020500000000000000" charset="-120"/>
            </a:endParaRPr>
          </a:p>
        </p:txBody>
      </p:sp>
      <p:pic>
        <p:nvPicPr>
          <p:cNvPr id="18442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0918" y="3858895"/>
            <a:ext cx="1517650" cy="215423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8443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35818" y="4627245"/>
            <a:ext cx="2403475" cy="159861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8444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37143" y="4333558"/>
            <a:ext cx="2098675" cy="184943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8445" name="Pictur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39293" y="4165283"/>
            <a:ext cx="2881312" cy="1938337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1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/>
          <p:cNvSpPr txBox="1">
            <a:spLocks noGrp="1"/>
          </p:cNvSpPr>
          <p:nvPr/>
        </p:nvSpPr>
        <p:spPr>
          <a:xfrm>
            <a:off x="6232778" y="5034789"/>
            <a:ext cx="5854192" cy="1503680"/>
          </a:xfrm>
          <a:prstGeom prst="rect">
            <a:avLst/>
          </a:prstGeom>
        </p:spPr>
        <p:txBody>
          <a:bodyPr vert="horz" wrap="square" lIns="0" tIns="13335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09675" marR="5080" indent="-1196975">
              <a:lnSpc>
                <a:spcPct val="120000"/>
              </a:lnSpc>
              <a:spcBef>
                <a:spcPts val="105"/>
              </a:spcBef>
              <a:tabLst>
                <a:tab pos="2407920" algn="l"/>
              </a:tabLst>
            </a:pPr>
            <a:r>
              <a:rPr spc="10" dirty="0"/>
              <a:t>第三</a:t>
            </a:r>
            <a:r>
              <a:rPr dirty="0"/>
              <a:t>章     人</a:t>
            </a:r>
            <a:r>
              <a:rPr spc="15" dirty="0"/>
              <a:t>类</a:t>
            </a:r>
            <a:r>
              <a:rPr dirty="0"/>
              <a:t>社会</a:t>
            </a:r>
          </a:p>
          <a:p>
            <a:pPr marL="1209675" marR="5080" indent="-1196975">
              <a:lnSpc>
                <a:spcPct val="120000"/>
              </a:lnSpc>
              <a:spcBef>
                <a:spcPts val="105"/>
              </a:spcBef>
              <a:tabLst>
                <a:tab pos="2407920" algn="l"/>
              </a:tabLst>
            </a:pPr>
            <a:r>
              <a:rPr dirty="0"/>
              <a:t>            及其</a:t>
            </a:r>
            <a:r>
              <a:rPr spc="15" dirty="0"/>
              <a:t>发</a:t>
            </a:r>
            <a:r>
              <a:rPr dirty="0"/>
              <a:t>展规律</a:t>
            </a:r>
          </a:p>
        </p:txBody>
      </p:sp>
    </p:spTree>
    <p:custDataLst>
      <p:tags r:id="rId1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711707"/>
            <a:ext cx="12191999" cy="61462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6374891"/>
            <a:ext cx="12192000" cy="483234"/>
          </a:xfrm>
          <a:custGeom>
            <a:avLst/>
            <a:gdLst/>
            <a:ahLst/>
            <a:cxnLst/>
            <a:rect l="l" t="t" r="r" b="b"/>
            <a:pathLst>
              <a:path w="12192000" h="483234">
                <a:moveTo>
                  <a:pt x="12191999" y="0"/>
                </a:moveTo>
                <a:lnTo>
                  <a:pt x="0" y="0"/>
                </a:lnTo>
                <a:lnTo>
                  <a:pt x="0" y="483106"/>
                </a:lnTo>
                <a:lnTo>
                  <a:pt x="12191999" y="483106"/>
                </a:lnTo>
                <a:lnTo>
                  <a:pt x="12191999" y="0"/>
                </a:lnTo>
                <a:close/>
              </a:path>
            </a:pathLst>
          </a:custGeom>
          <a:solidFill>
            <a:srgbClr val="0F243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15492" y="58674"/>
            <a:ext cx="4501515" cy="513715"/>
          </a:xfrm>
          <a:prstGeom prst="rect">
            <a:avLst/>
          </a:prstGeom>
          <a:solidFill>
            <a:schemeClr val="accent2"/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solidFill>
                  <a:srgbClr val="FFFFFF"/>
                </a:solidFill>
              </a:rPr>
              <a:t>一、社会存在与社会意识</a:t>
            </a:r>
            <a:endParaRPr sz="3200"/>
          </a:p>
        </p:txBody>
      </p:sp>
      <p:sp>
        <p:nvSpPr>
          <p:cNvPr id="7" name="object 7"/>
          <p:cNvSpPr txBox="1"/>
          <p:nvPr/>
        </p:nvSpPr>
        <p:spPr>
          <a:xfrm>
            <a:off x="6591427" y="6366702"/>
            <a:ext cx="1090930" cy="476884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2800" spc="-5" dirty="0">
                <a:solidFill>
                  <a:srgbClr val="FFFFFF"/>
                </a:solidFill>
                <a:latin typeface="PMingLiU" panose="02020500000000000000" charset="-120"/>
                <a:cs typeface="PMingLiU" panose="02020500000000000000" charset="-120"/>
              </a:rPr>
              <a:t>第一节</a:t>
            </a:r>
            <a:endParaRPr sz="2800">
              <a:latin typeface="PMingLiU" panose="02020500000000000000" charset="-120"/>
              <a:cs typeface="PMingLiU" panose="02020500000000000000" charset="-120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867015" y="6366702"/>
            <a:ext cx="4286885" cy="476884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2800" spc="-5" dirty="0">
                <a:solidFill>
                  <a:srgbClr val="FFFFFF"/>
                </a:solidFill>
                <a:latin typeface="PMingLiU" panose="02020500000000000000" charset="-120"/>
                <a:cs typeface="PMingLiU" panose="02020500000000000000" charset="-120"/>
              </a:rPr>
              <a:t>社会基本矛盾及其运动规律</a:t>
            </a:r>
            <a:endParaRPr sz="2800">
              <a:latin typeface="PMingLiU" panose="02020500000000000000" charset="-120"/>
              <a:cs typeface="PMingLiU" panose="02020500000000000000" charset="-120"/>
            </a:endParaRPr>
          </a:p>
        </p:txBody>
      </p:sp>
      <p:sp>
        <p:nvSpPr>
          <p:cNvPr id="22530" name="Text Box 2"/>
          <p:cNvSpPr txBox="1"/>
          <p:nvPr/>
        </p:nvSpPr>
        <p:spPr>
          <a:xfrm>
            <a:off x="5116830" y="1034415"/>
            <a:ext cx="6427470" cy="553085"/>
          </a:xfrm>
          <a:prstGeom prst="rect">
            <a:avLst/>
          </a:prstGeom>
          <a:gradFill rotWithShape="1">
            <a:gsLst>
              <a:gs pos="0">
                <a:srgbClr val="339933"/>
              </a:gs>
              <a:gs pos="100000">
                <a:srgbClr val="FFFFFF"/>
              </a:gs>
            </a:gsLst>
            <a:lin ang="0" scaled="1"/>
            <a:tileRect/>
          </a:gradFill>
          <a:ln w="9525">
            <a:noFill/>
          </a:ln>
          <a:effectLst>
            <a:outerShdw dist="35921" dir="2699999" algn="ctr" rotWithShape="0">
              <a:schemeClr val="tx2"/>
            </a:outerShdw>
          </a:effec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zh-CN" sz="3000" b="1" dirty="0">
                <a:solidFill>
                  <a:srgbClr val="003300"/>
                </a:solidFill>
                <a:latin typeface="Times New Roman" panose="02020603050405020304" pitchFamily="18" charset="0"/>
                <a:ea typeface="隶书" pitchFamily="49" charset="-122"/>
              </a:rPr>
              <a:t>社会意识是社会物质交往的产物</a:t>
            </a:r>
          </a:p>
        </p:txBody>
      </p:sp>
      <p:sp>
        <p:nvSpPr>
          <p:cNvPr id="22531" name="Text Box 3"/>
          <p:cNvSpPr txBox="1"/>
          <p:nvPr/>
        </p:nvSpPr>
        <p:spPr>
          <a:xfrm>
            <a:off x="5126355" y="1919605"/>
            <a:ext cx="6544310" cy="553085"/>
          </a:xfrm>
          <a:prstGeom prst="rect">
            <a:avLst/>
          </a:prstGeom>
          <a:gradFill rotWithShape="1">
            <a:gsLst>
              <a:gs pos="0">
                <a:srgbClr val="FFFF00"/>
              </a:gs>
              <a:gs pos="100000">
                <a:srgbClr val="FFFFFF"/>
              </a:gs>
            </a:gsLst>
            <a:lin ang="0" scaled="1"/>
            <a:tileRect/>
          </a:gradFill>
          <a:ln w="9525">
            <a:noFill/>
          </a:ln>
          <a:effectLst>
            <a:outerShdw dist="35921" dir="2699999" algn="ctr" rotWithShape="0">
              <a:schemeClr val="tx2"/>
            </a:outerShdw>
          </a:effec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zh-CN" sz="3000" b="1" dirty="0">
                <a:solidFill>
                  <a:schemeClr val="accent2"/>
                </a:solidFill>
                <a:latin typeface="Times New Roman" panose="02020603050405020304" pitchFamily="18" charset="0"/>
                <a:ea typeface="隶书" pitchFamily="49" charset="-122"/>
              </a:rPr>
              <a:t>社会意识的内容是对社会存在的反映</a:t>
            </a:r>
            <a:endParaRPr lang="zh-CN" altLang="zh-CN" sz="3000" b="1" dirty="0">
              <a:latin typeface="Times New Roman" panose="02020603050405020304" pitchFamily="18" charset="0"/>
              <a:ea typeface="隶书" pitchFamily="49" charset="-122"/>
            </a:endParaRPr>
          </a:p>
        </p:txBody>
      </p:sp>
      <p:sp>
        <p:nvSpPr>
          <p:cNvPr id="22532" name="Text Box 4"/>
          <p:cNvSpPr txBox="1"/>
          <p:nvPr/>
        </p:nvSpPr>
        <p:spPr>
          <a:xfrm>
            <a:off x="5126355" y="2865755"/>
            <a:ext cx="6681470" cy="491490"/>
          </a:xfrm>
          <a:prstGeom prst="rect">
            <a:avLst/>
          </a:prstGeom>
          <a:gradFill rotWithShape="1">
            <a:gsLst>
              <a:gs pos="0">
                <a:srgbClr val="FFCDFF"/>
              </a:gs>
              <a:gs pos="50000">
                <a:srgbClr val="FFFFFF"/>
              </a:gs>
              <a:gs pos="100000">
                <a:srgbClr val="FFCDFF"/>
              </a:gs>
            </a:gsLst>
            <a:lin ang="0" scaled="1"/>
            <a:tileRect/>
          </a:gradFill>
          <a:ln w="9525">
            <a:noFill/>
          </a:ln>
          <a:effectLst>
            <a:outerShdw dist="35921" dir="2699999" algn="ctr" rotWithShape="0">
              <a:schemeClr val="tx2"/>
            </a:outerShdw>
          </a:effec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zh-CN" sz="2600" b="1" dirty="0">
                <a:solidFill>
                  <a:srgbClr val="000066"/>
                </a:solidFill>
                <a:latin typeface="Times New Roman" panose="02020603050405020304" pitchFamily="18" charset="0"/>
                <a:ea typeface="隶书" pitchFamily="49" charset="-122"/>
              </a:rPr>
              <a:t>社会存在的发展推动社会意识的发展变化。</a:t>
            </a:r>
          </a:p>
        </p:txBody>
      </p:sp>
      <p:grpSp>
        <p:nvGrpSpPr>
          <p:cNvPr id="9" name="Group 5"/>
          <p:cNvGrpSpPr/>
          <p:nvPr/>
        </p:nvGrpSpPr>
        <p:grpSpPr>
          <a:xfrm>
            <a:off x="4348163" y="1587500"/>
            <a:ext cx="641350" cy="1608138"/>
            <a:chOff x="0" y="0"/>
            <a:chExt cx="288" cy="812"/>
          </a:xfrm>
        </p:grpSpPr>
        <p:sp>
          <p:nvSpPr>
            <p:cNvPr id="18446" name="Line 6"/>
            <p:cNvSpPr/>
            <p:nvPr/>
          </p:nvSpPr>
          <p:spPr>
            <a:xfrm>
              <a:off x="0" y="0"/>
              <a:ext cx="288" cy="0"/>
            </a:xfrm>
            <a:prstGeom prst="line">
              <a:avLst/>
            </a:prstGeom>
            <a:ln w="38100" cap="flat" cmpd="sng">
              <a:solidFill>
                <a:schemeClr val="accent2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18447" name="Line 7"/>
            <p:cNvSpPr/>
            <p:nvPr/>
          </p:nvSpPr>
          <p:spPr>
            <a:xfrm>
              <a:off x="0" y="369"/>
              <a:ext cx="288" cy="0"/>
            </a:xfrm>
            <a:prstGeom prst="line">
              <a:avLst/>
            </a:prstGeom>
            <a:ln w="50800" cap="flat" cmpd="sng">
              <a:solidFill>
                <a:schemeClr val="accent2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18448" name="Line 8"/>
            <p:cNvSpPr/>
            <p:nvPr/>
          </p:nvSpPr>
          <p:spPr>
            <a:xfrm>
              <a:off x="0" y="812"/>
              <a:ext cx="288" cy="0"/>
            </a:xfrm>
            <a:prstGeom prst="line">
              <a:avLst/>
            </a:prstGeom>
            <a:ln w="38100" cap="flat" cmpd="sng">
              <a:solidFill>
                <a:schemeClr val="accent2"/>
              </a:solidFill>
              <a:prstDash val="solid"/>
              <a:headEnd type="none" w="med" len="med"/>
              <a:tailEnd type="triangle" w="med" len="med"/>
            </a:ln>
          </p:spPr>
        </p:sp>
      </p:grpSp>
      <p:sp>
        <p:nvSpPr>
          <p:cNvPr id="22537" name="Line 9"/>
          <p:cNvSpPr/>
          <p:nvPr/>
        </p:nvSpPr>
        <p:spPr>
          <a:xfrm>
            <a:off x="4325938" y="1587500"/>
            <a:ext cx="0" cy="1633538"/>
          </a:xfrm>
          <a:prstGeom prst="line">
            <a:avLst/>
          </a:prstGeom>
          <a:ln w="38100" cap="flat" cmpd="sng">
            <a:solidFill>
              <a:schemeClr val="accent2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22538" name="Line 10"/>
          <p:cNvSpPr/>
          <p:nvPr/>
        </p:nvSpPr>
        <p:spPr>
          <a:xfrm flipH="1" flipV="1">
            <a:off x="3817938" y="2341563"/>
            <a:ext cx="311150" cy="0"/>
          </a:xfrm>
          <a:prstGeom prst="line">
            <a:avLst/>
          </a:prstGeom>
          <a:ln w="47625" cap="flat" cmpd="sng">
            <a:solidFill>
              <a:schemeClr val="accent2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22539" name="Oval 11"/>
          <p:cNvSpPr/>
          <p:nvPr/>
        </p:nvSpPr>
        <p:spPr>
          <a:xfrm>
            <a:off x="1093788" y="1919288"/>
            <a:ext cx="2481262" cy="876300"/>
          </a:xfrm>
          <a:prstGeom prst="ellipse">
            <a:avLst/>
          </a:prstGeom>
          <a:solidFill>
            <a:schemeClr val="tx2"/>
          </a:solidFill>
          <a:ln w="9525">
            <a:noFill/>
          </a:ln>
        </p:spPr>
        <p:txBody>
          <a:bodyPr wrap="none" anchor="ctr"/>
          <a:lstStyle/>
          <a:p>
            <a:pPr algn="ctr"/>
            <a:endParaRPr lang="zh-CN" altLang="zh-CN" sz="2800" b="1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algn="ctr"/>
            <a:r>
              <a:rPr lang="zh-CN" altLang="zh-CN" sz="2400" b="1" dirty="0">
                <a:solidFill>
                  <a:srgbClr val="C00000"/>
                </a:solidFill>
                <a:latin typeface="宋体" panose="02010600030101010101" pitchFamily="2" charset="-122"/>
              </a:rPr>
              <a:t>A.社会存在</a:t>
            </a:r>
          </a:p>
          <a:p>
            <a:pPr algn="ctr"/>
            <a:r>
              <a:rPr lang="zh-CN" altLang="zh-CN" sz="2400" b="1" dirty="0">
                <a:solidFill>
                  <a:srgbClr val="C00000"/>
                </a:solidFill>
                <a:latin typeface="宋体" panose="02010600030101010101" pitchFamily="2" charset="-122"/>
              </a:rPr>
              <a:t>决定社会意识</a:t>
            </a:r>
          </a:p>
          <a:p>
            <a:pPr algn="ctr"/>
            <a:endParaRPr lang="zh-CN" altLang="zh-CN" sz="2800" b="1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23561" name="Oval 9"/>
          <p:cNvSpPr/>
          <p:nvPr/>
        </p:nvSpPr>
        <p:spPr>
          <a:xfrm>
            <a:off x="999173" y="4629468"/>
            <a:ext cx="2305050" cy="1223962"/>
          </a:xfrm>
          <a:prstGeom prst="ellipse">
            <a:avLst/>
          </a:prstGeom>
          <a:solidFill>
            <a:schemeClr val="tx2"/>
          </a:solidFill>
          <a:ln w="9525">
            <a:noFill/>
          </a:ln>
        </p:spPr>
        <p:txBody>
          <a:bodyPr wrap="none" anchor="ctr"/>
          <a:lstStyle/>
          <a:p>
            <a:pPr algn="ctr"/>
            <a:endParaRPr lang="zh-CN" altLang="zh-CN" sz="2800" b="1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algn="ctr"/>
            <a:endParaRPr lang="zh-CN" altLang="zh-CN" sz="2800" b="1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algn="ctr"/>
            <a:r>
              <a:rPr lang="zh-CN" altLang="zh-CN" sz="2400" b="1" dirty="0">
                <a:solidFill>
                  <a:srgbClr val="C00000"/>
                </a:solidFill>
                <a:latin typeface="宋体" panose="02010600030101010101" pitchFamily="2" charset="-122"/>
              </a:rPr>
              <a:t>B.社会意识</a:t>
            </a:r>
          </a:p>
          <a:p>
            <a:pPr algn="ctr"/>
            <a:r>
              <a:rPr lang="zh-CN" altLang="zh-CN" sz="2400" b="1" dirty="0">
                <a:solidFill>
                  <a:srgbClr val="C00000"/>
                </a:solidFill>
                <a:latin typeface="宋体" panose="02010600030101010101" pitchFamily="2" charset="-122"/>
              </a:rPr>
              <a:t>又有其相对</a:t>
            </a:r>
          </a:p>
          <a:p>
            <a:pPr algn="ctr"/>
            <a:r>
              <a:rPr lang="zh-CN" altLang="zh-CN" sz="2400" b="1" dirty="0">
                <a:solidFill>
                  <a:srgbClr val="C00000"/>
                </a:solidFill>
                <a:latin typeface="宋体" panose="02010600030101010101" pitchFamily="2" charset="-122"/>
              </a:rPr>
              <a:t>独立性</a:t>
            </a:r>
          </a:p>
          <a:p>
            <a:pPr algn="ctr"/>
            <a:endParaRPr lang="zh-CN" altLang="zh-CN" sz="2400" b="1" dirty="0">
              <a:solidFill>
                <a:schemeClr val="bg1"/>
              </a:solidFill>
              <a:latin typeface="宋体" panose="02010600030101010101" pitchFamily="2" charset="-122"/>
            </a:endParaRPr>
          </a:p>
          <a:p>
            <a:pPr algn="ctr"/>
            <a:endParaRPr lang="zh-CN" altLang="zh-CN" sz="2400" b="1" dirty="0">
              <a:solidFill>
                <a:schemeClr val="bg1"/>
              </a:solidFill>
              <a:latin typeface="宋体" panose="02010600030101010101" pitchFamily="2" charset="-122"/>
            </a:endParaRPr>
          </a:p>
        </p:txBody>
      </p:sp>
      <p:sp>
        <p:nvSpPr>
          <p:cNvPr id="23554" name="Text Box 2"/>
          <p:cNvSpPr txBox="1"/>
          <p:nvPr/>
        </p:nvSpPr>
        <p:spPr>
          <a:xfrm>
            <a:off x="4989830" y="4046220"/>
            <a:ext cx="5610225" cy="583565"/>
          </a:xfrm>
          <a:prstGeom prst="rect">
            <a:avLst/>
          </a:prstGeom>
          <a:gradFill rotWithShape="1">
            <a:gsLst>
              <a:gs pos="0">
                <a:srgbClr val="FFFF00"/>
              </a:gs>
              <a:gs pos="100000">
                <a:srgbClr val="FFFFFF"/>
              </a:gs>
            </a:gsLst>
            <a:lin ang="0" scaled="1"/>
            <a:tileRect/>
          </a:gradFill>
          <a:ln w="9525">
            <a:noFill/>
          </a:ln>
          <a:effectLst>
            <a:outerShdw dist="35921" dir="2699999" algn="ctr" rotWithShape="0">
              <a:schemeClr val="tx2"/>
            </a:outerShdw>
          </a:effec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zh-CN" sz="3200" b="1" dirty="0">
                <a:solidFill>
                  <a:srgbClr val="003300"/>
                </a:solidFill>
                <a:latin typeface="Times New Roman" panose="02020603050405020304" pitchFamily="18" charset="0"/>
                <a:ea typeface="隶书" pitchFamily="49" charset="-122"/>
              </a:rPr>
              <a:t>发展的不平衡性</a:t>
            </a:r>
            <a:r>
              <a:rPr lang="zh-CN" altLang="en-US" sz="3200" b="1" dirty="0">
                <a:solidFill>
                  <a:srgbClr val="003300"/>
                </a:solidFill>
                <a:latin typeface="Times New Roman" panose="02020603050405020304" pitchFamily="18" charset="0"/>
                <a:ea typeface="隶书" pitchFamily="49" charset="-122"/>
              </a:rPr>
              <a:t>和不完全同步</a:t>
            </a:r>
            <a:endParaRPr lang="zh-CN" altLang="zh-CN" sz="3200" b="1" dirty="0">
              <a:solidFill>
                <a:srgbClr val="003300"/>
              </a:solidFill>
              <a:latin typeface="Times New Roman" panose="02020603050405020304" pitchFamily="18" charset="0"/>
              <a:ea typeface="隶书" pitchFamily="49" charset="-122"/>
            </a:endParaRPr>
          </a:p>
        </p:txBody>
      </p:sp>
      <p:sp>
        <p:nvSpPr>
          <p:cNvPr id="11" name="Text Box 3"/>
          <p:cNvSpPr txBox="1"/>
          <p:nvPr/>
        </p:nvSpPr>
        <p:spPr>
          <a:xfrm>
            <a:off x="4881563" y="4860290"/>
            <a:ext cx="4895850" cy="583565"/>
          </a:xfrm>
          <a:prstGeom prst="rect">
            <a:avLst/>
          </a:prstGeom>
          <a:gradFill rotWithShape="1">
            <a:gsLst>
              <a:gs pos="0">
                <a:srgbClr val="FFCDFF"/>
              </a:gs>
              <a:gs pos="50000">
                <a:srgbClr val="FFFFFF"/>
              </a:gs>
              <a:gs pos="100000">
                <a:srgbClr val="FFCDFF"/>
              </a:gs>
            </a:gsLst>
            <a:lin ang="0" scaled="1"/>
            <a:tileRect/>
          </a:gradFill>
          <a:ln w="9525">
            <a:noFill/>
          </a:ln>
          <a:effectLst>
            <a:outerShdw dist="35921" dir="2699999" algn="ctr" rotWithShape="0">
              <a:schemeClr val="tx2"/>
            </a:outerShdw>
          </a:effec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zh-CN" sz="3200" b="1" dirty="0">
                <a:solidFill>
                  <a:srgbClr val="003300"/>
                </a:solidFill>
                <a:latin typeface="Times New Roman" panose="02020603050405020304" pitchFamily="18" charset="0"/>
                <a:ea typeface="隶书" pitchFamily="49" charset="-122"/>
              </a:rPr>
              <a:t>具有各自的历史继承性</a:t>
            </a:r>
          </a:p>
        </p:txBody>
      </p:sp>
      <p:grpSp>
        <p:nvGrpSpPr>
          <p:cNvPr id="12" name="Group 4"/>
          <p:cNvGrpSpPr/>
          <p:nvPr/>
        </p:nvGrpSpPr>
        <p:grpSpPr>
          <a:xfrm>
            <a:off x="4065905" y="4105910"/>
            <a:ext cx="815975" cy="2117090"/>
            <a:chOff x="0" y="0"/>
            <a:chExt cx="288" cy="812"/>
          </a:xfrm>
        </p:grpSpPr>
        <p:sp>
          <p:nvSpPr>
            <p:cNvPr id="13" name="Line 5"/>
            <p:cNvSpPr/>
            <p:nvPr/>
          </p:nvSpPr>
          <p:spPr>
            <a:xfrm>
              <a:off x="0" y="0"/>
              <a:ext cx="288" cy="0"/>
            </a:xfrm>
            <a:prstGeom prst="line">
              <a:avLst/>
            </a:prstGeom>
            <a:ln w="38100" cap="flat" cmpd="sng">
              <a:solidFill>
                <a:schemeClr val="accent2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14" name="Line 6"/>
            <p:cNvSpPr/>
            <p:nvPr/>
          </p:nvSpPr>
          <p:spPr>
            <a:xfrm>
              <a:off x="0" y="369"/>
              <a:ext cx="288" cy="0"/>
            </a:xfrm>
            <a:prstGeom prst="line">
              <a:avLst/>
            </a:prstGeom>
            <a:ln w="50800" cap="flat" cmpd="sng">
              <a:solidFill>
                <a:schemeClr val="accent2"/>
              </a:solidFill>
              <a:prstDash val="solid"/>
              <a:headEnd type="none" w="med" len="med"/>
              <a:tailEnd type="triangle" w="med" len="med"/>
            </a:ln>
          </p:spPr>
        </p:sp>
        <p:sp>
          <p:nvSpPr>
            <p:cNvPr id="15" name="Line 7"/>
            <p:cNvSpPr/>
            <p:nvPr/>
          </p:nvSpPr>
          <p:spPr>
            <a:xfrm>
              <a:off x="0" y="812"/>
              <a:ext cx="288" cy="0"/>
            </a:xfrm>
            <a:prstGeom prst="line">
              <a:avLst/>
            </a:prstGeom>
            <a:ln w="38100" cap="flat" cmpd="sng">
              <a:solidFill>
                <a:schemeClr val="accent2"/>
              </a:solidFill>
              <a:prstDash val="solid"/>
              <a:headEnd type="none" w="med" len="med"/>
              <a:tailEnd type="triangle" w="med" len="med"/>
            </a:ln>
          </p:spPr>
        </p:sp>
      </p:grpSp>
      <p:sp>
        <p:nvSpPr>
          <p:cNvPr id="16" name="Line 8"/>
          <p:cNvSpPr/>
          <p:nvPr/>
        </p:nvSpPr>
        <p:spPr>
          <a:xfrm flipH="1">
            <a:off x="4065905" y="4081145"/>
            <a:ext cx="9525" cy="2141855"/>
          </a:xfrm>
          <a:prstGeom prst="line">
            <a:avLst/>
          </a:prstGeom>
          <a:ln w="38100" cap="flat" cmpd="sng">
            <a:solidFill>
              <a:schemeClr val="accent2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17" name="Text Box 10"/>
          <p:cNvSpPr txBox="1"/>
          <p:nvPr/>
        </p:nvSpPr>
        <p:spPr>
          <a:xfrm>
            <a:off x="5126355" y="5728970"/>
            <a:ext cx="4575810" cy="583565"/>
          </a:xfrm>
          <a:prstGeom prst="rect">
            <a:avLst/>
          </a:prstGeom>
          <a:gradFill rotWithShape="1">
            <a:gsLst>
              <a:gs pos="0">
                <a:srgbClr val="339933"/>
              </a:gs>
              <a:gs pos="100000">
                <a:srgbClr val="FFFFFF"/>
              </a:gs>
            </a:gsLst>
            <a:lin ang="0" scaled="1"/>
            <a:tileRect/>
          </a:gradFill>
          <a:ln w="9525">
            <a:noFill/>
          </a:ln>
          <a:effectLst>
            <a:outerShdw dist="35921" dir="2699999" algn="ctr" rotWithShape="0">
              <a:schemeClr val="tx2"/>
            </a:outerShdw>
          </a:effec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zh-CN" sz="3200" b="1" dirty="0">
                <a:solidFill>
                  <a:srgbClr val="003300"/>
                </a:solidFill>
                <a:latin typeface="Times New Roman" panose="02020603050405020304" pitchFamily="18" charset="0"/>
                <a:ea typeface="隶书" pitchFamily="49" charset="-122"/>
              </a:rPr>
              <a:t>具有能动的反作用</a:t>
            </a:r>
            <a:endParaRPr lang="zh-CN" altLang="zh-CN" sz="2400" b="1" dirty="0">
              <a:solidFill>
                <a:srgbClr val="003300"/>
              </a:solidFill>
              <a:latin typeface="Times New Roman" panose="02020603050405020304" pitchFamily="18" charset="0"/>
              <a:ea typeface="隶书" pitchFamily="49" charset="-122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" dur="500"/>
                                        <p:tgtEl>
                                          <p:spTgt spid="225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1" dur="500"/>
                                        <p:tgtEl>
                                          <p:spTgt spid="225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5" dur="500"/>
                                        <p:tgtEl>
                                          <p:spTgt spid="225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6" dur="500"/>
                                        <p:tgtEl>
                                          <p:spTgt spid="22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21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30" dur="500"/>
                                        <p:tgtEl>
                                          <p:spTgt spid="225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34" dur="500"/>
                                        <p:tgtEl>
                                          <p:spTgt spid="22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16" presetClass="entr" presetSubtype="2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38" dur="500"/>
                                        <p:tgtEl>
                                          <p:spTgt spid="235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500"/>
                            </p:stCondLst>
                            <p:childTnLst>
                              <p:par>
                                <p:cTn id="44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0"/>
                            </p:stCondLst>
                            <p:childTnLst>
                              <p:par>
                                <p:cTn id="51" presetID="21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53" dur="2000"/>
                                        <p:tgtEl>
                                          <p:spTgt spid="23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7000"/>
                            </p:stCondLst>
                            <p:childTnLst>
                              <p:par>
                                <p:cTn id="55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5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9000"/>
                            </p:stCondLst>
                            <p:childTnLst>
                              <p:par>
                                <p:cTn id="59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30" grpId="0" bldLvl="0" animBg="1"/>
      <p:bldP spid="22531" grpId="0" bldLvl="0" animBg="1"/>
      <p:bldP spid="22532" grpId="0" bldLvl="0" animBg="1"/>
      <p:bldP spid="22539" grpId="0" bldLvl="0" animBg="1"/>
      <p:bldP spid="23561" grpId="0" bldLvl="0" animBg="1"/>
      <p:bldP spid="23554" grpId="0" bldLvl="0" animBg="1"/>
      <p:bldP spid="11" grpId="0" bldLvl="0" animBg="1"/>
      <p:bldP spid="17" grpId="0" bldLvl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711707"/>
            <a:ext cx="12191999" cy="61462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6374891"/>
            <a:ext cx="12192000" cy="483234"/>
          </a:xfrm>
          <a:custGeom>
            <a:avLst/>
            <a:gdLst/>
            <a:ahLst/>
            <a:cxnLst/>
            <a:rect l="l" t="t" r="r" b="b"/>
            <a:pathLst>
              <a:path w="12192000" h="483234">
                <a:moveTo>
                  <a:pt x="12191999" y="0"/>
                </a:moveTo>
                <a:lnTo>
                  <a:pt x="0" y="0"/>
                </a:lnTo>
                <a:lnTo>
                  <a:pt x="0" y="483106"/>
                </a:lnTo>
                <a:lnTo>
                  <a:pt x="12191999" y="483106"/>
                </a:lnTo>
                <a:lnTo>
                  <a:pt x="12191999" y="0"/>
                </a:lnTo>
                <a:close/>
              </a:path>
            </a:pathLst>
          </a:custGeom>
          <a:solidFill>
            <a:srgbClr val="0F243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15492" y="58674"/>
            <a:ext cx="4501515" cy="513715"/>
          </a:xfrm>
          <a:prstGeom prst="rect">
            <a:avLst/>
          </a:prstGeom>
          <a:solidFill>
            <a:schemeClr val="accent2"/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solidFill>
                  <a:srgbClr val="FFFFFF"/>
                </a:solidFill>
              </a:rPr>
              <a:t>一、社会存在与社会意识</a:t>
            </a:r>
            <a:endParaRPr sz="3200"/>
          </a:p>
        </p:txBody>
      </p:sp>
      <p:sp>
        <p:nvSpPr>
          <p:cNvPr id="7" name="object 7"/>
          <p:cNvSpPr txBox="1"/>
          <p:nvPr/>
        </p:nvSpPr>
        <p:spPr>
          <a:xfrm>
            <a:off x="6591427" y="6366702"/>
            <a:ext cx="1090930" cy="476884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2800" spc="-5" dirty="0">
                <a:solidFill>
                  <a:srgbClr val="FFFFFF"/>
                </a:solidFill>
                <a:latin typeface="PMingLiU" panose="02020500000000000000" charset="-120"/>
                <a:cs typeface="PMingLiU" panose="02020500000000000000" charset="-120"/>
              </a:rPr>
              <a:t>第一节</a:t>
            </a:r>
            <a:endParaRPr sz="2800">
              <a:latin typeface="PMingLiU" panose="02020500000000000000" charset="-120"/>
              <a:cs typeface="PMingLiU" panose="02020500000000000000" charset="-120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867015" y="6366702"/>
            <a:ext cx="4286885" cy="476884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2800" spc="-5" dirty="0">
                <a:solidFill>
                  <a:srgbClr val="FFFFFF"/>
                </a:solidFill>
                <a:latin typeface="PMingLiU" panose="02020500000000000000" charset="-120"/>
                <a:cs typeface="PMingLiU" panose="02020500000000000000" charset="-120"/>
              </a:rPr>
              <a:t>社会基本矛盾及其运动规律</a:t>
            </a:r>
            <a:endParaRPr sz="2800">
              <a:latin typeface="PMingLiU" panose="02020500000000000000" charset="-120"/>
              <a:cs typeface="PMingLiU" panose="02020500000000000000" charset="-120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18159" y="1021558"/>
            <a:ext cx="10605135" cy="41694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20000"/>
              </a:lnSpc>
              <a:spcBef>
                <a:spcPts val="95"/>
              </a:spcBef>
            </a:pPr>
            <a:r>
              <a:rPr sz="3200" b="1" dirty="0">
                <a:solidFill>
                  <a:srgbClr val="AD4745"/>
                </a:solidFill>
                <a:latin typeface="微软雅黑" panose="020B0503020204020204" charset="-122"/>
                <a:cs typeface="微软雅黑" panose="020B0503020204020204" charset="-122"/>
              </a:rPr>
              <a:t>（五）社会存在和社会</a:t>
            </a:r>
            <a:r>
              <a:rPr sz="3200" b="1" spc="-15" dirty="0">
                <a:solidFill>
                  <a:srgbClr val="AD4745"/>
                </a:solidFill>
                <a:latin typeface="微软雅黑" panose="020B0503020204020204" charset="-122"/>
                <a:cs typeface="微软雅黑" panose="020B0503020204020204" charset="-122"/>
              </a:rPr>
              <a:t>意</a:t>
            </a:r>
            <a:r>
              <a:rPr sz="3200" b="1" dirty="0">
                <a:solidFill>
                  <a:srgbClr val="AD4745"/>
                </a:solidFill>
                <a:latin typeface="微软雅黑" panose="020B0503020204020204" charset="-122"/>
                <a:cs typeface="微软雅黑" panose="020B0503020204020204" charset="-122"/>
              </a:rPr>
              <a:t>识辩</a:t>
            </a:r>
            <a:r>
              <a:rPr sz="3200" b="1" spc="-15" dirty="0">
                <a:solidFill>
                  <a:srgbClr val="AD4745"/>
                </a:solidFill>
                <a:latin typeface="微软雅黑" panose="020B0503020204020204" charset="-122"/>
                <a:cs typeface="微软雅黑" panose="020B0503020204020204" charset="-122"/>
              </a:rPr>
              <a:t>证</a:t>
            </a:r>
            <a:r>
              <a:rPr sz="3200" b="1" dirty="0">
                <a:solidFill>
                  <a:srgbClr val="AD4745"/>
                </a:solidFill>
                <a:latin typeface="微软雅黑" panose="020B0503020204020204" charset="-122"/>
                <a:cs typeface="微软雅黑" panose="020B0503020204020204" charset="-122"/>
              </a:rPr>
              <a:t>关系</a:t>
            </a:r>
            <a:r>
              <a:rPr sz="3200" b="1" spc="-15" dirty="0">
                <a:solidFill>
                  <a:srgbClr val="AD4745"/>
                </a:solidFill>
                <a:latin typeface="微软雅黑" panose="020B0503020204020204" charset="-122"/>
                <a:cs typeface="微软雅黑" panose="020B0503020204020204" charset="-122"/>
              </a:rPr>
              <a:t>原</a:t>
            </a:r>
            <a:r>
              <a:rPr sz="3200" b="1" dirty="0">
                <a:solidFill>
                  <a:srgbClr val="AD4745"/>
                </a:solidFill>
                <a:latin typeface="微软雅黑" panose="020B0503020204020204" charset="-122"/>
                <a:cs typeface="微软雅黑" panose="020B0503020204020204" charset="-122"/>
              </a:rPr>
              <a:t>理对</a:t>
            </a:r>
            <a:r>
              <a:rPr sz="3200" b="1" spc="-15" dirty="0">
                <a:solidFill>
                  <a:srgbClr val="AD4745"/>
                </a:solidFill>
                <a:latin typeface="微软雅黑" panose="020B0503020204020204" charset="-122"/>
                <a:cs typeface="微软雅黑" panose="020B0503020204020204" charset="-122"/>
              </a:rPr>
              <a:t>于</a:t>
            </a:r>
            <a:r>
              <a:rPr sz="3200" b="1" dirty="0">
                <a:solidFill>
                  <a:srgbClr val="AD4745"/>
                </a:solidFill>
                <a:latin typeface="微软雅黑" panose="020B0503020204020204" charset="-122"/>
                <a:cs typeface="微软雅黑" panose="020B0503020204020204" charset="-122"/>
              </a:rPr>
              <a:t>树立</a:t>
            </a:r>
            <a:r>
              <a:rPr sz="3200" b="1" spc="-15" dirty="0">
                <a:solidFill>
                  <a:srgbClr val="AD4745"/>
                </a:solidFill>
                <a:latin typeface="微软雅黑" panose="020B0503020204020204" charset="-122"/>
                <a:cs typeface="微软雅黑" panose="020B0503020204020204" charset="-122"/>
              </a:rPr>
              <a:t>科</a:t>
            </a:r>
            <a:r>
              <a:rPr sz="3200" b="1" dirty="0">
                <a:solidFill>
                  <a:srgbClr val="AD4745"/>
                </a:solidFill>
                <a:latin typeface="微软雅黑" panose="020B0503020204020204" charset="-122"/>
                <a:cs typeface="微软雅黑" panose="020B0503020204020204" charset="-122"/>
              </a:rPr>
              <a:t>学历史 </a:t>
            </a:r>
            <a:r>
              <a:rPr sz="3200" b="1" spc="5" dirty="0">
                <a:solidFill>
                  <a:srgbClr val="AD4745"/>
                </a:solidFill>
                <a:latin typeface="微软雅黑" panose="020B0503020204020204" charset="-122"/>
                <a:cs typeface="微软雅黑" panose="020B0503020204020204" charset="-122"/>
              </a:rPr>
              <a:t>观和指导文化建设的重</a:t>
            </a:r>
            <a:r>
              <a:rPr sz="3200" b="1" spc="-10" dirty="0">
                <a:solidFill>
                  <a:srgbClr val="AD4745"/>
                </a:solidFill>
                <a:latin typeface="微软雅黑" panose="020B0503020204020204" charset="-122"/>
                <a:cs typeface="微软雅黑" panose="020B0503020204020204" charset="-122"/>
              </a:rPr>
              <a:t>要</a:t>
            </a:r>
            <a:r>
              <a:rPr sz="3200" b="1" spc="5" dirty="0">
                <a:solidFill>
                  <a:srgbClr val="AD4745"/>
                </a:solidFill>
                <a:latin typeface="微软雅黑" panose="020B0503020204020204" charset="-122"/>
                <a:cs typeface="微软雅黑" panose="020B0503020204020204" charset="-122"/>
              </a:rPr>
              <a:t>意义</a:t>
            </a:r>
            <a:endParaRPr sz="3200">
              <a:latin typeface="微软雅黑" panose="020B0503020204020204" charset="-122"/>
              <a:cs typeface="微软雅黑" panose="020B0503020204020204" charset="-122"/>
            </a:endParaRPr>
          </a:p>
          <a:p>
            <a:pPr marL="228600" marR="474345">
              <a:lnSpc>
                <a:spcPct val="150000"/>
              </a:lnSpc>
              <a:spcBef>
                <a:spcPts val="1370"/>
              </a:spcBef>
              <a:buSzPct val="96000"/>
              <a:buAutoNum type="arabicPeriod"/>
              <a:tabLst>
                <a:tab pos="523875" algn="l"/>
              </a:tabLst>
            </a:pPr>
            <a:r>
              <a:rPr sz="2800" spc="-5" dirty="0">
                <a:latin typeface="微软雅黑" panose="020B0503020204020204" charset="-122"/>
                <a:cs typeface="微软雅黑" panose="020B0503020204020204" charset="-122"/>
              </a:rPr>
              <a:t>社会存在和社会意识辩证关系的原理</a:t>
            </a:r>
            <a:r>
              <a:rPr sz="2800" spc="5" dirty="0">
                <a:latin typeface="微软雅黑" panose="020B0503020204020204" charset="-122"/>
                <a:cs typeface="微软雅黑" panose="020B0503020204020204" charset="-122"/>
              </a:rPr>
              <a:t>对</a:t>
            </a:r>
            <a:r>
              <a:rPr sz="2800" spc="-5" dirty="0">
                <a:latin typeface="微软雅黑" panose="020B0503020204020204" charset="-122"/>
                <a:cs typeface="微软雅黑" panose="020B0503020204020204" charset="-122"/>
              </a:rPr>
              <a:t>于我</a:t>
            </a:r>
            <a:r>
              <a:rPr sz="2800" spc="5" dirty="0">
                <a:latin typeface="微软雅黑" panose="020B0503020204020204" charset="-122"/>
                <a:cs typeface="微软雅黑" panose="020B0503020204020204" charset="-122"/>
              </a:rPr>
              <a:t>们</a:t>
            </a:r>
            <a:r>
              <a:rPr sz="2800" spc="-5" dirty="0">
                <a:latin typeface="微软雅黑" panose="020B0503020204020204" charset="-122"/>
                <a:cs typeface="微软雅黑" panose="020B0503020204020204" charset="-122"/>
              </a:rPr>
              <a:t>正确</a:t>
            </a:r>
            <a:r>
              <a:rPr sz="2800" spc="5" dirty="0">
                <a:latin typeface="微软雅黑" panose="020B0503020204020204" charset="-122"/>
                <a:cs typeface="微软雅黑" panose="020B0503020204020204" charset="-122"/>
              </a:rPr>
              <a:t>认</a:t>
            </a:r>
            <a:r>
              <a:rPr sz="2800" spc="-5" dirty="0">
                <a:latin typeface="微软雅黑" panose="020B0503020204020204" charset="-122"/>
                <a:cs typeface="微软雅黑" panose="020B0503020204020204" charset="-122"/>
              </a:rPr>
              <a:t>识社</a:t>
            </a:r>
            <a:r>
              <a:rPr sz="2800" spc="5" dirty="0">
                <a:latin typeface="微软雅黑" panose="020B0503020204020204" charset="-122"/>
                <a:cs typeface="微软雅黑" panose="020B0503020204020204" charset="-122"/>
              </a:rPr>
              <a:t>会</a:t>
            </a:r>
            <a:r>
              <a:rPr sz="2800" spc="-5" dirty="0">
                <a:latin typeface="微软雅黑" panose="020B0503020204020204" charset="-122"/>
                <a:cs typeface="微软雅黑" panose="020B0503020204020204" charset="-122"/>
              </a:rPr>
              <a:t>历</a:t>
            </a:r>
            <a:r>
              <a:rPr sz="2800" spc="-10" dirty="0">
                <a:latin typeface="微软雅黑" panose="020B0503020204020204" charset="-122"/>
                <a:cs typeface="微软雅黑" panose="020B0503020204020204" charset="-122"/>
              </a:rPr>
              <a:t>史、树立科学历史观具有重要的意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义</a:t>
            </a:r>
            <a:r>
              <a:rPr sz="2800" spc="-5" dirty="0">
                <a:latin typeface="微软雅黑" panose="020B0503020204020204" charset="-122"/>
                <a:cs typeface="微软雅黑" panose="020B0503020204020204" charset="-122"/>
              </a:rPr>
              <a:t>。</a:t>
            </a:r>
            <a:endParaRPr sz="2800">
              <a:latin typeface="微软雅黑" panose="020B0503020204020204" charset="-122"/>
              <a:cs typeface="微软雅黑" panose="020B0503020204020204" charset="-122"/>
            </a:endParaRPr>
          </a:p>
          <a:p>
            <a:pPr marL="228600" marR="474345">
              <a:lnSpc>
                <a:spcPct val="150000"/>
              </a:lnSpc>
              <a:spcBef>
                <a:spcPts val="1680"/>
              </a:spcBef>
              <a:buSzPct val="96000"/>
              <a:buAutoNum type="arabicPeriod"/>
              <a:tabLst>
                <a:tab pos="523875" algn="l"/>
              </a:tabLst>
            </a:pPr>
            <a:r>
              <a:rPr sz="2800" spc="-5" dirty="0">
                <a:latin typeface="微软雅黑" panose="020B0503020204020204" charset="-122"/>
                <a:cs typeface="微软雅黑" panose="020B0503020204020204" charset="-122"/>
              </a:rPr>
              <a:t>社会存在和社会意识辩证关系的原理</a:t>
            </a:r>
            <a:r>
              <a:rPr sz="2800" spc="5" dirty="0">
                <a:latin typeface="微软雅黑" panose="020B0503020204020204" charset="-122"/>
                <a:cs typeface="微软雅黑" panose="020B0503020204020204" charset="-122"/>
              </a:rPr>
              <a:t>对</a:t>
            </a:r>
            <a:r>
              <a:rPr sz="2800" spc="-5" dirty="0">
                <a:latin typeface="微软雅黑" panose="020B0503020204020204" charset="-122"/>
                <a:cs typeface="微软雅黑" panose="020B0503020204020204" charset="-122"/>
              </a:rPr>
              <a:t>于社</a:t>
            </a:r>
            <a:r>
              <a:rPr sz="2800" spc="5" dirty="0">
                <a:latin typeface="微软雅黑" panose="020B0503020204020204" charset="-122"/>
                <a:cs typeface="微软雅黑" panose="020B0503020204020204" charset="-122"/>
              </a:rPr>
              <a:t>会</a:t>
            </a:r>
            <a:r>
              <a:rPr sz="2800" spc="-5" dirty="0">
                <a:latin typeface="微软雅黑" panose="020B0503020204020204" charset="-122"/>
                <a:cs typeface="微软雅黑" panose="020B0503020204020204" charset="-122"/>
              </a:rPr>
              <a:t>发展</a:t>
            </a:r>
            <a:r>
              <a:rPr sz="2800" spc="5" dirty="0">
                <a:latin typeface="微软雅黑" panose="020B0503020204020204" charset="-122"/>
                <a:cs typeface="微软雅黑" panose="020B0503020204020204" charset="-122"/>
              </a:rPr>
              <a:t>包</a:t>
            </a:r>
            <a:r>
              <a:rPr sz="2800" spc="-5" dirty="0">
                <a:latin typeface="微软雅黑" panose="020B0503020204020204" charset="-122"/>
                <a:cs typeface="微软雅黑" panose="020B0503020204020204" charset="-122"/>
              </a:rPr>
              <a:t>括社</a:t>
            </a:r>
            <a:r>
              <a:rPr sz="2800" spc="5" dirty="0">
                <a:latin typeface="微软雅黑" panose="020B0503020204020204" charset="-122"/>
                <a:cs typeface="微软雅黑" panose="020B0503020204020204" charset="-122"/>
              </a:rPr>
              <a:t>会</a:t>
            </a:r>
            <a:r>
              <a:rPr sz="2800" spc="-5" dirty="0">
                <a:latin typeface="微软雅黑" panose="020B0503020204020204" charset="-122"/>
                <a:cs typeface="微软雅黑" panose="020B0503020204020204" charset="-122"/>
              </a:rPr>
              <a:t>文化建设具有重要指导意义。</a:t>
            </a:r>
            <a:endParaRPr sz="2800">
              <a:latin typeface="微软雅黑" panose="020B0503020204020204" charset="-122"/>
              <a:cs typeface="微软雅黑" panose="020B0503020204020204" charset="-122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711707"/>
            <a:ext cx="12191999" cy="61462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6374891"/>
            <a:ext cx="12192000" cy="483234"/>
          </a:xfrm>
          <a:custGeom>
            <a:avLst/>
            <a:gdLst/>
            <a:ahLst/>
            <a:cxnLst/>
            <a:rect l="l" t="t" r="r" b="b"/>
            <a:pathLst>
              <a:path w="12192000" h="483234">
                <a:moveTo>
                  <a:pt x="12191999" y="0"/>
                </a:moveTo>
                <a:lnTo>
                  <a:pt x="0" y="0"/>
                </a:lnTo>
                <a:lnTo>
                  <a:pt x="0" y="483106"/>
                </a:lnTo>
                <a:lnTo>
                  <a:pt x="12191999" y="483106"/>
                </a:lnTo>
                <a:lnTo>
                  <a:pt x="12191999" y="0"/>
                </a:lnTo>
                <a:close/>
              </a:path>
            </a:pathLst>
          </a:custGeom>
          <a:solidFill>
            <a:srgbClr val="0F243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15492" y="58674"/>
            <a:ext cx="4501515" cy="513715"/>
          </a:xfrm>
          <a:prstGeom prst="rect">
            <a:avLst/>
          </a:prstGeom>
          <a:solidFill>
            <a:schemeClr val="accent2"/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solidFill>
                  <a:srgbClr val="FFFFFF"/>
                </a:solidFill>
              </a:rPr>
              <a:t>一、社会存在与社会意识</a:t>
            </a:r>
            <a:endParaRPr sz="3200"/>
          </a:p>
        </p:txBody>
      </p:sp>
      <p:sp>
        <p:nvSpPr>
          <p:cNvPr id="7" name="object 7"/>
          <p:cNvSpPr txBox="1"/>
          <p:nvPr/>
        </p:nvSpPr>
        <p:spPr>
          <a:xfrm>
            <a:off x="6591427" y="6366702"/>
            <a:ext cx="1090930" cy="476884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2800" spc="-5" dirty="0">
                <a:solidFill>
                  <a:srgbClr val="FFFFFF"/>
                </a:solidFill>
                <a:latin typeface="PMingLiU" panose="02020500000000000000" charset="-120"/>
                <a:cs typeface="PMingLiU" panose="02020500000000000000" charset="-120"/>
              </a:rPr>
              <a:t>第一节</a:t>
            </a:r>
            <a:endParaRPr sz="2800">
              <a:latin typeface="PMingLiU" panose="02020500000000000000" charset="-120"/>
              <a:cs typeface="PMingLiU" panose="02020500000000000000" charset="-120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867015" y="6366702"/>
            <a:ext cx="4286885" cy="476884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2800" spc="-5" dirty="0">
                <a:solidFill>
                  <a:srgbClr val="FFFFFF"/>
                </a:solidFill>
                <a:latin typeface="PMingLiU" panose="02020500000000000000" charset="-120"/>
                <a:cs typeface="PMingLiU" panose="02020500000000000000" charset="-120"/>
              </a:rPr>
              <a:t>社会基本矛盾及其运动规律</a:t>
            </a:r>
            <a:endParaRPr sz="2800">
              <a:latin typeface="PMingLiU" panose="02020500000000000000" charset="-120"/>
              <a:cs typeface="PMingLiU" panose="02020500000000000000" charset="-120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08354" y="1143965"/>
            <a:ext cx="10649585" cy="38950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dirty="0">
                <a:solidFill>
                  <a:srgbClr val="AD4745"/>
                </a:solidFill>
                <a:latin typeface="微软雅黑" panose="020B0503020204020204" charset="-122"/>
                <a:cs typeface="微软雅黑" panose="020B0503020204020204" charset="-122"/>
              </a:rPr>
              <a:t>1.</a:t>
            </a:r>
            <a:r>
              <a:rPr sz="2800" b="1" spc="-10" dirty="0">
                <a:solidFill>
                  <a:srgbClr val="AD4745"/>
                </a:solidFill>
                <a:latin typeface="微软雅黑" panose="020B0503020204020204" charset="-122"/>
                <a:cs typeface="微软雅黑" panose="020B0503020204020204" charset="-122"/>
              </a:rPr>
              <a:t>社会存在和社会意识辩证关系原理对于</a:t>
            </a:r>
            <a:r>
              <a:rPr sz="2800" b="1" dirty="0">
                <a:solidFill>
                  <a:srgbClr val="AD4745"/>
                </a:solidFill>
                <a:latin typeface="微软雅黑" panose="020B0503020204020204" charset="-122"/>
                <a:cs typeface="微软雅黑" panose="020B0503020204020204" charset="-122"/>
              </a:rPr>
              <a:t>树</a:t>
            </a:r>
            <a:r>
              <a:rPr sz="2800" b="1" spc="-10" dirty="0">
                <a:solidFill>
                  <a:srgbClr val="AD4745"/>
                </a:solidFill>
                <a:latin typeface="微软雅黑" panose="020B0503020204020204" charset="-122"/>
                <a:cs typeface="微软雅黑" panose="020B0503020204020204" charset="-122"/>
              </a:rPr>
              <a:t>立科</a:t>
            </a:r>
            <a:r>
              <a:rPr sz="2800" b="1" dirty="0">
                <a:solidFill>
                  <a:srgbClr val="AD4745"/>
                </a:solidFill>
                <a:latin typeface="微软雅黑" panose="020B0503020204020204" charset="-122"/>
                <a:cs typeface="微软雅黑" panose="020B0503020204020204" charset="-122"/>
              </a:rPr>
              <a:t>学</a:t>
            </a:r>
            <a:r>
              <a:rPr sz="2800" b="1" spc="-10" dirty="0">
                <a:solidFill>
                  <a:srgbClr val="AD4745"/>
                </a:solidFill>
                <a:latin typeface="微软雅黑" panose="020B0503020204020204" charset="-122"/>
                <a:cs typeface="微软雅黑" panose="020B0503020204020204" charset="-122"/>
              </a:rPr>
              <a:t>历史</a:t>
            </a:r>
            <a:r>
              <a:rPr sz="2800" b="1" dirty="0">
                <a:solidFill>
                  <a:srgbClr val="AD4745"/>
                </a:solidFill>
                <a:latin typeface="微软雅黑" panose="020B0503020204020204" charset="-122"/>
                <a:cs typeface="微软雅黑" panose="020B0503020204020204" charset="-122"/>
              </a:rPr>
              <a:t>观</a:t>
            </a:r>
            <a:r>
              <a:rPr sz="2800" b="1" spc="-10" dirty="0">
                <a:solidFill>
                  <a:srgbClr val="AD4745"/>
                </a:solidFill>
                <a:latin typeface="微软雅黑" panose="020B0503020204020204" charset="-122"/>
                <a:cs typeface="微软雅黑" panose="020B0503020204020204" charset="-122"/>
              </a:rPr>
              <a:t>的重</a:t>
            </a:r>
            <a:r>
              <a:rPr sz="2800" b="1" dirty="0">
                <a:solidFill>
                  <a:srgbClr val="AD4745"/>
                </a:solidFill>
                <a:latin typeface="微软雅黑" panose="020B0503020204020204" charset="-122"/>
                <a:cs typeface="微软雅黑" panose="020B0503020204020204" charset="-122"/>
              </a:rPr>
              <a:t>要</a:t>
            </a:r>
            <a:r>
              <a:rPr sz="2800" b="1" spc="-10" dirty="0">
                <a:solidFill>
                  <a:srgbClr val="AD4745"/>
                </a:solidFill>
                <a:latin typeface="微软雅黑" panose="020B0503020204020204" charset="-122"/>
                <a:cs typeface="微软雅黑" panose="020B0503020204020204" charset="-122"/>
              </a:rPr>
              <a:t>意义</a:t>
            </a:r>
            <a:endParaRPr sz="2800">
              <a:latin typeface="微软雅黑" panose="020B0503020204020204" charset="-122"/>
              <a:cs typeface="微软雅黑" panose="020B0503020204020204" charset="-122"/>
            </a:endParaRPr>
          </a:p>
          <a:p>
            <a:pPr marL="182245" marR="906145" indent="713105">
              <a:lnSpc>
                <a:spcPct val="120000"/>
              </a:lnSpc>
              <a:spcBef>
                <a:spcPts val="1475"/>
              </a:spcBef>
            </a:pP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马克思主义关于社会存在与社会意识辩证关系的原理在人类思想史 </a:t>
            </a:r>
            <a:r>
              <a:rPr sz="2400" spc="-5" dirty="0">
                <a:latin typeface="微软雅黑" panose="020B0503020204020204" charset="-122"/>
                <a:cs typeface="微软雅黑" panose="020B0503020204020204" charset="-122"/>
              </a:rPr>
              <a:t>上第一次解决了社会历史观的基本问题，是社会历史观革命性变革的基 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础。其蕴涵的</a:t>
            </a:r>
            <a:r>
              <a:rPr sz="2400" b="1" dirty="0">
                <a:latin typeface="微软雅黑" panose="020B0503020204020204" charset="-122"/>
                <a:cs typeface="微软雅黑" panose="020B0503020204020204" charset="-122"/>
              </a:rPr>
              <a:t>两个“划分”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、</a:t>
            </a:r>
            <a:r>
              <a:rPr sz="2400" b="1" dirty="0">
                <a:latin typeface="微软雅黑" panose="020B0503020204020204" charset="-122"/>
                <a:cs typeface="微软雅黑" panose="020B0503020204020204" charset="-122"/>
              </a:rPr>
              <a:t>两个“归结”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的思想，对于认识社会历史 具有重要意义。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  <a:p>
            <a:pPr marL="182245" marR="905510" indent="713105">
              <a:lnSpc>
                <a:spcPct val="120000"/>
              </a:lnSpc>
              <a:spcBef>
                <a:spcPts val="1440"/>
              </a:spcBef>
            </a:pPr>
            <a:r>
              <a:rPr sz="2400" spc="-5" dirty="0">
                <a:latin typeface="微软雅黑" panose="020B0503020204020204" charset="-122"/>
                <a:cs typeface="微软雅黑" panose="020B0503020204020204" charset="-122"/>
              </a:rPr>
              <a:t>马克思从一切社会关系中划分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出</a:t>
            </a:r>
            <a:r>
              <a:rPr sz="2400" b="1" spc="-5" dirty="0">
                <a:latin typeface="微软雅黑" panose="020B0503020204020204" charset="-122"/>
                <a:cs typeface="微软雅黑" panose="020B0503020204020204" charset="-122"/>
              </a:rPr>
              <a:t>生产</a:t>
            </a:r>
            <a:r>
              <a:rPr sz="2400" spc="-5" dirty="0">
                <a:latin typeface="微软雅黑" panose="020B0503020204020204" charset="-122"/>
                <a:cs typeface="微软雅黑" panose="020B0503020204020204" charset="-122"/>
              </a:rPr>
              <a:t>，从社会生活的各种领域划分 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出</a:t>
            </a:r>
            <a:r>
              <a:rPr sz="2400" b="1" dirty="0">
                <a:latin typeface="微软雅黑" panose="020B0503020204020204" charset="-122"/>
                <a:cs typeface="微软雅黑" panose="020B0503020204020204" charset="-122"/>
              </a:rPr>
              <a:t>经济领域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；将一切社会关系归结于</a:t>
            </a:r>
            <a:r>
              <a:rPr sz="2400" b="1" dirty="0">
                <a:latin typeface="微软雅黑" panose="020B0503020204020204" charset="-122"/>
                <a:cs typeface="微软雅黑" panose="020B0503020204020204" charset="-122"/>
              </a:rPr>
              <a:t>生产关系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，将生产关系归结于</a:t>
            </a:r>
            <a:r>
              <a:rPr sz="2400" b="1" dirty="0">
                <a:latin typeface="微软雅黑" panose="020B0503020204020204" charset="-122"/>
                <a:cs typeface="微软雅黑" panose="020B0503020204020204" charset="-122"/>
              </a:rPr>
              <a:t>生产 力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发展的高度。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711707"/>
            <a:ext cx="12191999" cy="61462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6374891"/>
            <a:ext cx="12192000" cy="483234"/>
          </a:xfrm>
          <a:custGeom>
            <a:avLst/>
            <a:gdLst/>
            <a:ahLst/>
            <a:cxnLst/>
            <a:rect l="l" t="t" r="r" b="b"/>
            <a:pathLst>
              <a:path w="12192000" h="483234">
                <a:moveTo>
                  <a:pt x="12191999" y="0"/>
                </a:moveTo>
                <a:lnTo>
                  <a:pt x="0" y="0"/>
                </a:lnTo>
                <a:lnTo>
                  <a:pt x="0" y="483106"/>
                </a:lnTo>
                <a:lnTo>
                  <a:pt x="12191999" y="483106"/>
                </a:lnTo>
                <a:lnTo>
                  <a:pt x="12191999" y="0"/>
                </a:lnTo>
                <a:close/>
              </a:path>
            </a:pathLst>
          </a:custGeom>
          <a:solidFill>
            <a:srgbClr val="0F243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533888" y="86868"/>
            <a:ext cx="1539240" cy="51206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15492" y="58674"/>
            <a:ext cx="4501515" cy="513715"/>
          </a:xfrm>
          <a:prstGeom prst="rect">
            <a:avLst/>
          </a:prstGeom>
          <a:solidFill>
            <a:schemeClr val="accent2"/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solidFill>
                  <a:srgbClr val="FFFFFF"/>
                </a:solidFill>
              </a:rPr>
              <a:t>一、社会存在与社会意识</a:t>
            </a:r>
            <a:endParaRPr sz="3200"/>
          </a:p>
        </p:txBody>
      </p:sp>
      <p:sp>
        <p:nvSpPr>
          <p:cNvPr id="7" name="object 7"/>
          <p:cNvSpPr txBox="1"/>
          <p:nvPr/>
        </p:nvSpPr>
        <p:spPr>
          <a:xfrm>
            <a:off x="6591427" y="6366702"/>
            <a:ext cx="1090930" cy="476884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2800" spc="-5" dirty="0">
                <a:solidFill>
                  <a:srgbClr val="FFFFFF"/>
                </a:solidFill>
                <a:latin typeface="PMingLiU" panose="02020500000000000000" charset="-120"/>
                <a:cs typeface="PMingLiU" panose="02020500000000000000" charset="-120"/>
              </a:rPr>
              <a:t>第一节</a:t>
            </a:r>
            <a:endParaRPr sz="2800">
              <a:latin typeface="PMingLiU" panose="02020500000000000000" charset="-120"/>
              <a:cs typeface="PMingLiU" panose="02020500000000000000" charset="-120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867015" y="6366702"/>
            <a:ext cx="4286885" cy="476884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2800" spc="-5" dirty="0">
                <a:solidFill>
                  <a:srgbClr val="FFFFFF"/>
                </a:solidFill>
                <a:latin typeface="PMingLiU" panose="02020500000000000000" charset="-120"/>
                <a:cs typeface="PMingLiU" panose="02020500000000000000" charset="-120"/>
              </a:rPr>
              <a:t>社会基本矛盾及其运动规律</a:t>
            </a:r>
            <a:endParaRPr sz="2800">
              <a:latin typeface="PMingLiU" panose="02020500000000000000" charset="-120"/>
              <a:cs typeface="PMingLiU" panose="02020500000000000000" charset="-120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02360" y="1143965"/>
            <a:ext cx="10403840" cy="39668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5" dirty="0">
                <a:solidFill>
                  <a:srgbClr val="AD4745"/>
                </a:solidFill>
                <a:latin typeface="微软雅黑" panose="020B0503020204020204" charset="-122"/>
                <a:cs typeface="微软雅黑" panose="020B0503020204020204" charset="-122"/>
              </a:rPr>
              <a:t>2.</a:t>
            </a:r>
            <a:r>
              <a:rPr sz="2800" b="1" spc="-10" dirty="0">
                <a:solidFill>
                  <a:srgbClr val="AD4745"/>
                </a:solidFill>
                <a:latin typeface="微软雅黑" panose="020B0503020204020204" charset="-122"/>
                <a:cs typeface="微软雅黑" panose="020B0503020204020204" charset="-122"/>
              </a:rPr>
              <a:t>社会存在和社会意识辩证关系原理对于</a:t>
            </a:r>
            <a:r>
              <a:rPr sz="2800" b="1" dirty="0">
                <a:solidFill>
                  <a:srgbClr val="AD4745"/>
                </a:solidFill>
                <a:latin typeface="微软雅黑" panose="020B0503020204020204" charset="-122"/>
                <a:cs typeface="微软雅黑" panose="020B0503020204020204" charset="-122"/>
              </a:rPr>
              <a:t>指</a:t>
            </a:r>
            <a:r>
              <a:rPr sz="2800" b="1" spc="-10" dirty="0">
                <a:solidFill>
                  <a:srgbClr val="AD4745"/>
                </a:solidFill>
                <a:latin typeface="微软雅黑" panose="020B0503020204020204" charset="-122"/>
                <a:cs typeface="微软雅黑" panose="020B0503020204020204" charset="-122"/>
              </a:rPr>
              <a:t>导文</a:t>
            </a:r>
            <a:r>
              <a:rPr sz="2800" b="1" dirty="0">
                <a:solidFill>
                  <a:srgbClr val="AD4745"/>
                </a:solidFill>
                <a:latin typeface="微软雅黑" panose="020B0503020204020204" charset="-122"/>
                <a:cs typeface="微软雅黑" panose="020B0503020204020204" charset="-122"/>
              </a:rPr>
              <a:t>化</a:t>
            </a:r>
            <a:r>
              <a:rPr sz="2800" b="1" spc="-10" dirty="0">
                <a:solidFill>
                  <a:srgbClr val="AD4745"/>
                </a:solidFill>
                <a:latin typeface="微软雅黑" panose="020B0503020204020204" charset="-122"/>
                <a:cs typeface="微软雅黑" panose="020B0503020204020204" charset="-122"/>
              </a:rPr>
              <a:t>建设</a:t>
            </a:r>
            <a:r>
              <a:rPr sz="2800" b="1" dirty="0">
                <a:solidFill>
                  <a:srgbClr val="AD4745"/>
                </a:solidFill>
                <a:latin typeface="微软雅黑" panose="020B0503020204020204" charset="-122"/>
                <a:cs typeface="微软雅黑" panose="020B0503020204020204" charset="-122"/>
              </a:rPr>
              <a:t>的</a:t>
            </a:r>
            <a:r>
              <a:rPr sz="2800" b="1" spc="-10" dirty="0">
                <a:solidFill>
                  <a:srgbClr val="AD4745"/>
                </a:solidFill>
                <a:latin typeface="微软雅黑" panose="020B0503020204020204" charset="-122"/>
                <a:cs typeface="微软雅黑" panose="020B0503020204020204" charset="-122"/>
              </a:rPr>
              <a:t>重要</a:t>
            </a:r>
            <a:r>
              <a:rPr sz="2800" b="1" dirty="0">
                <a:solidFill>
                  <a:srgbClr val="AD4745"/>
                </a:solidFill>
                <a:latin typeface="微软雅黑" panose="020B0503020204020204" charset="-122"/>
                <a:cs typeface="微软雅黑" panose="020B0503020204020204" charset="-122"/>
              </a:rPr>
              <a:t>意</a:t>
            </a:r>
            <a:r>
              <a:rPr sz="2800" b="1" spc="-5" dirty="0">
                <a:solidFill>
                  <a:srgbClr val="AD4745"/>
                </a:solidFill>
                <a:latin typeface="微软雅黑" panose="020B0503020204020204" charset="-122"/>
                <a:cs typeface="微软雅黑" panose="020B0503020204020204" charset="-122"/>
              </a:rPr>
              <a:t>义</a:t>
            </a:r>
            <a:endParaRPr sz="2800">
              <a:latin typeface="微软雅黑" panose="020B0503020204020204" charset="-122"/>
              <a:cs typeface="微软雅黑" panose="020B0503020204020204" charset="-122"/>
            </a:endParaRPr>
          </a:p>
          <a:p>
            <a:pPr marL="227965" marR="309880" indent="713105">
              <a:lnSpc>
                <a:spcPct val="120000"/>
              </a:lnSpc>
              <a:spcBef>
                <a:spcPts val="2040"/>
              </a:spcBef>
            </a:pP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文化即“人化”，是指人类实践创造的一切财富。从广义讲，文化包 括物质文化、精神文化、制度文化等；从狭义讲，文化仅指精神文化。文 化是社会意识的重要载体。文化是一个国家、一个民族的灵魂。文化软实 力是综合国力的重要组成部分。习近平指出：“文化兴则国运兴，文化强 则民族强。”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  <a:p>
            <a:pPr marL="227965" marR="5080" indent="713105">
              <a:lnSpc>
                <a:spcPct val="120000"/>
              </a:lnSpc>
              <a:spcBef>
                <a:spcPts val="1440"/>
              </a:spcBef>
            </a:pP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文化对社会发展的重要作用：一是提供思想保证；二是提供精神动力； 三是提供凝聚力量；四是提供智力支持。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711707"/>
            <a:ext cx="12191999" cy="61462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6374891"/>
            <a:ext cx="12192000" cy="483234"/>
          </a:xfrm>
          <a:custGeom>
            <a:avLst/>
            <a:gdLst/>
            <a:ahLst/>
            <a:cxnLst/>
            <a:rect l="l" t="t" r="r" b="b"/>
            <a:pathLst>
              <a:path w="12192000" h="483234">
                <a:moveTo>
                  <a:pt x="12191999" y="0"/>
                </a:moveTo>
                <a:lnTo>
                  <a:pt x="0" y="0"/>
                </a:lnTo>
                <a:lnTo>
                  <a:pt x="0" y="483106"/>
                </a:lnTo>
                <a:lnTo>
                  <a:pt x="12191999" y="483106"/>
                </a:lnTo>
                <a:lnTo>
                  <a:pt x="12191999" y="0"/>
                </a:lnTo>
                <a:close/>
              </a:path>
            </a:pathLst>
          </a:custGeom>
          <a:solidFill>
            <a:srgbClr val="0F243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15492" y="58674"/>
            <a:ext cx="7752715" cy="513715"/>
          </a:xfrm>
          <a:prstGeom prst="rect">
            <a:avLst/>
          </a:prstGeom>
          <a:solidFill>
            <a:schemeClr val="accent2"/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二、生产力与生产关系</a:t>
            </a:r>
            <a:r>
              <a:rPr sz="3200" spc="-15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的</a:t>
            </a:r>
            <a:r>
              <a:rPr sz="3200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矛盾</a:t>
            </a:r>
            <a:r>
              <a:rPr sz="3200" spc="-15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运</a:t>
            </a:r>
            <a:r>
              <a:rPr sz="3200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动及</a:t>
            </a:r>
            <a:r>
              <a:rPr sz="3200" spc="-15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其</a:t>
            </a:r>
            <a:r>
              <a:rPr sz="3200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规律</a:t>
            </a:r>
            <a:endParaRPr sz="32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591427" y="6366702"/>
            <a:ext cx="1090930" cy="476884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2800" spc="-5" dirty="0">
                <a:solidFill>
                  <a:srgbClr val="FFFFFF"/>
                </a:solidFill>
                <a:latin typeface="PMingLiU" panose="02020500000000000000" charset="-120"/>
                <a:cs typeface="PMingLiU" panose="02020500000000000000" charset="-120"/>
              </a:rPr>
              <a:t>第一节</a:t>
            </a:r>
            <a:endParaRPr sz="2800">
              <a:latin typeface="PMingLiU" panose="02020500000000000000" charset="-120"/>
              <a:cs typeface="PMingLiU" panose="02020500000000000000" charset="-120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867015" y="6366702"/>
            <a:ext cx="4286885" cy="476884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2800" spc="-5" dirty="0">
                <a:solidFill>
                  <a:srgbClr val="FFFFFF"/>
                </a:solidFill>
                <a:latin typeface="PMingLiU" panose="02020500000000000000" charset="-120"/>
                <a:cs typeface="PMingLiU" panose="02020500000000000000" charset="-120"/>
              </a:rPr>
              <a:t>社会基本矛盾及其运动规律</a:t>
            </a:r>
            <a:endParaRPr sz="2800">
              <a:latin typeface="PMingLiU" panose="02020500000000000000" charset="-120"/>
              <a:cs typeface="PMingLiU" panose="02020500000000000000" charset="-120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15492" y="1068070"/>
            <a:ext cx="10210165" cy="41548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dirty="0">
                <a:solidFill>
                  <a:srgbClr val="AD4745"/>
                </a:solidFill>
                <a:latin typeface="微软雅黑" panose="020B0503020204020204" charset="-122"/>
                <a:cs typeface="微软雅黑" panose="020B0503020204020204" charset="-122"/>
              </a:rPr>
              <a:t>（一）生产力和生产关系</a:t>
            </a:r>
            <a:r>
              <a:rPr lang="zh-CN" sz="3200" b="1" dirty="0">
                <a:solidFill>
                  <a:srgbClr val="AD4745"/>
                </a:solidFill>
                <a:latin typeface="微软雅黑" panose="020B0503020204020204" charset="-122"/>
                <a:cs typeface="微软雅黑" panose="020B0503020204020204" charset="-122"/>
              </a:rPr>
              <a:t>：</a:t>
            </a:r>
            <a:r>
              <a:rPr lang="zh-CN" altLang="zh-CN" sz="3200" b="1" dirty="0">
                <a:solidFill>
                  <a:srgbClr val="FF0000"/>
                </a:solidFill>
                <a:latin typeface="华文新魏" pitchFamily="2" charset="-122"/>
                <a:ea typeface="华文新魏" pitchFamily="2" charset="-122"/>
                <a:sym typeface="+mn-ea"/>
              </a:rPr>
              <a:t>解剖历史的第二把手术刀</a:t>
            </a:r>
            <a:endParaRPr sz="3200">
              <a:latin typeface="微软雅黑" panose="020B0503020204020204" charset="-122"/>
              <a:cs typeface="微软雅黑" panose="020B0503020204020204" charset="-122"/>
            </a:endParaRPr>
          </a:p>
          <a:p>
            <a:pPr marL="171450">
              <a:lnSpc>
                <a:spcPct val="100000"/>
              </a:lnSpc>
              <a:spcBef>
                <a:spcPts val="2185"/>
              </a:spcBef>
            </a:pPr>
            <a:r>
              <a:rPr sz="2800" b="1" spc="-5" dirty="0">
                <a:solidFill>
                  <a:srgbClr val="AD4745"/>
                </a:solidFill>
                <a:latin typeface="微软雅黑" panose="020B0503020204020204" charset="-122"/>
                <a:cs typeface="微软雅黑" panose="020B0503020204020204" charset="-122"/>
              </a:rPr>
              <a:t>1.</a:t>
            </a:r>
            <a:r>
              <a:rPr sz="2800" b="1" spc="-10" dirty="0">
                <a:solidFill>
                  <a:srgbClr val="AD4745"/>
                </a:solidFill>
                <a:latin typeface="微软雅黑" panose="020B0503020204020204" charset="-122"/>
                <a:cs typeface="微软雅黑" panose="020B0503020204020204" charset="-122"/>
              </a:rPr>
              <a:t>生产力</a:t>
            </a:r>
            <a:endParaRPr sz="2800">
              <a:latin typeface="微软雅黑" panose="020B0503020204020204" charset="-122"/>
              <a:cs typeface="微软雅黑" panose="020B0503020204020204" charset="-122"/>
            </a:endParaRPr>
          </a:p>
          <a:p>
            <a:pPr marL="603250" marR="5080" indent="713105" algn="just">
              <a:lnSpc>
                <a:spcPct val="120000"/>
              </a:lnSpc>
              <a:spcBef>
                <a:spcPts val="1080"/>
              </a:spcBef>
            </a:pPr>
            <a:r>
              <a:rPr sz="2800" spc="-5" dirty="0">
                <a:latin typeface="微软雅黑" panose="020B0503020204020204" charset="-122"/>
                <a:cs typeface="微软雅黑" panose="020B0503020204020204" charset="-122"/>
              </a:rPr>
              <a:t>生产力是人类在生产实践中形成的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改</a:t>
            </a:r>
            <a:r>
              <a:rPr sz="2800" spc="-5" dirty="0">
                <a:latin typeface="微软雅黑" panose="020B0503020204020204" charset="-122"/>
                <a:cs typeface="微软雅黑" panose="020B0503020204020204" charset="-122"/>
              </a:rPr>
              <a:t>造和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影</a:t>
            </a:r>
            <a:r>
              <a:rPr sz="2800" spc="-5" dirty="0">
                <a:latin typeface="微软雅黑" panose="020B0503020204020204" charset="-122"/>
                <a:cs typeface="微软雅黑" panose="020B0503020204020204" charset="-122"/>
              </a:rPr>
              <a:t>响自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然</a:t>
            </a:r>
            <a:r>
              <a:rPr sz="2800" spc="-5" dirty="0">
                <a:latin typeface="微软雅黑" panose="020B0503020204020204" charset="-122"/>
                <a:cs typeface="微软雅黑" panose="020B0503020204020204" charset="-122"/>
              </a:rPr>
              <a:t>以使其 适合社会需要的物质力量，解决的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是</a:t>
            </a:r>
            <a:r>
              <a:rPr sz="2800" spc="-5" dirty="0">
                <a:latin typeface="微软雅黑" panose="020B0503020204020204" charset="-122"/>
                <a:cs typeface="微软雅黑" panose="020B0503020204020204" charset="-122"/>
              </a:rPr>
              <a:t>人与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自</a:t>
            </a:r>
            <a:r>
              <a:rPr sz="2800" spc="-5" dirty="0">
                <a:latin typeface="微软雅黑" panose="020B0503020204020204" charset="-122"/>
                <a:cs typeface="微软雅黑" panose="020B0503020204020204" charset="-122"/>
              </a:rPr>
              <a:t>然的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矛</a:t>
            </a:r>
            <a:r>
              <a:rPr sz="2800" spc="-5" dirty="0">
                <a:latin typeface="微软雅黑" panose="020B0503020204020204" charset="-122"/>
                <a:cs typeface="微软雅黑" panose="020B0503020204020204" charset="-122"/>
              </a:rPr>
              <a:t>盾，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表</a:t>
            </a:r>
            <a:r>
              <a:rPr sz="2800" spc="-5" dirty="0">
                <a:latin typeface="微软雅黑" panose="020B0503020204020204" charset="-122"/>
                <a:cs typeface="微软雅黑" panose="020B0503020204020204" charset="-122"/>
              </a:rPr>
              <a:t>示人 </a:t>
            </a:r>
            <a:r>
              <a:rPr sz="2800" spc="-10" dirty="0">
                <a:latin typeface="微软雅黑" panose="020B0503020204020204" charset="-122"/>
                <a:cs typeface="微软雅黑" panose="020B0503020204020204" charset="-122"/>
              </a:rPr>
              <a:t>与自然的关系</a:t>
            </a:r>
            <a:r>
              <a:rPr sz="2800" spc="-5" dirty="0">
                <a:latin typeface="微软雅黑" panose="020B0503020204020204" charset="-122"/>
                <a:cs typeface="微软雅黑" panose="020B0503020204020204" charset="-122"/>
              </a:rPr>
              <a:t>。</a:t>
            </a:r>
            <a:endParaRPr sz="2800">
              <a:latin typeface="微软雅黑" panose="020B0503020204020204" charset="-122"/>
              <a:cs typeface="微软雅黑" panose="020B0503020204020204" charset="-122"/>
            </a:endParaRPr>
          </a:p>
          <a:p>
            <a:pPr marL="603250" marR="5080" indent="713105">
              <a:lnSpc>
                <a:spcPct val="120000"/>
              </a:lnSpc>
              <a:spcBef>
                <a:spcPts val="1680"/>
              </a:spcBef>
            </a:pPr>
            <a:r>
              <a:rPr sz="2800" spc="-5" dirty="0">
                <a:latin typeface="微软雅黑" panose="020B0503020204020204" charset="-122"/>
                <a:cs typeface="微软雅黑" panose="020B0503020204020204" charset="-122"/>
              </a:rPr>
              <a:t>生产力具有复杂的系统结构，其实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体</a:t>
            </a:r>
            <a:r>
              <a:rPr sz="2800" spc="-5" dirty="0">
                <a:latin typeface="微软雅黑" panose="020B0503020204020204" charset="-122"/>
                <a:cs typeface="微软雅黑" panose="020B0503020204020204" charset="-122"/>
              </a:rPr>
              <a:t>性要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素</a:t>
            </a:r>
            <a:r>
              <a:rPr sz="2800" spc="-5" dirty="0">
                <a:latin typeface="微软雅黑" panose="020B0503020204020204" charset="-122"/>
                <a:cs typeface="微软雅黑" panose="020B0503020204020204" charset="-122"/>
              </a:rPr>
              <a:t>包括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劳</a:t>
            </a:r>
            <a:r>
              <a:rPr sz="2800" spc="-5" dirty="0">
                <a:latin typeface="微软雅黑" panose="020B0503020204020204" charset="-122"/>
                <a:cs typeface="微软雅黑" panose="020B0503020204020204" charset="-122"/>
              </a:rPr>
              <a:t>动者、 </a:t>
            </a:r>
            <a:r>
              <a:rPr sz="2800" spc="-10" dirty="0">
                <a:latin typeface="微软雅黑" panose="020B0503020204020204" charset="-122"/>
                <a:cs typeface="微软雅黑" panose="020B0503020204020204" charset="-122"/>
              </a:rPr>
              <a:t>劳动资料、劳动对象，其渗透性要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素</a:t>
            </a:r>
            <a:r>
              <a:rPr sz="2800" spc="-10" dirty="0">
                <a:latin typeface="微软雅黑" panose="020B0503020204020204" charset="-122"/>
                <a:cs typeface="微软雅黑" panose="020B0503020204020204" charset="-122"/>
              </a:rPr>
              <a:t>包括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科</a:t>
            </a:r>
            <a:r>
              <a:rPr sz="2800" spc="-10" dirty="0">
                <a:latin typeface="微软雅黑" panose="020B0503020204020204" charset="-122"/>
                <a:cs typeface="微软雅黑" panose="020B0503020204020204" charset="-122"/>
              </a:rPr>
              <a:t>学技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术</a:t>
            </a:r>
            <a:r>
              <a:rPr sz="2800" spc="-10" dirty="0">
                <a:latin typeface="微软雅黑" panose="020B0503020204020204" charset="-122"/>
                <a:cs typeface="微软雅黑" panose="020B0503020204020204" charset="-122"/>
              </a:rPr>
              <a:t>和管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理</a:t>
            </a:r>
            <a:r>
              <a:rPr sz="2800" spc="-5" dirty="0">
                <a:latin typeface="微软雅黑" panose="020B0503020204020204" charset="-122"/>
                <a:cs typeface="微软雅黑" panose="020B0503020204020204" charset="-122"/>
              </a:rPr>
              <a:t>。</a:t>
            </a:r>
            <a:endParaRPr sz="2800">
              <a:latin typeface="微软雅黑" panose="020B0503020204020204" charset="-122"/>
              <a:cs typeface="微软雅黑" panose="020B0503020204020204" charset="-122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711707"/>
            <a:ext cx="12191999" cy="61462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6374891"/>
            <a:ext cx="12192000" cy="483234"/>
          </a:xfrm>
          <a:custGeom>
            <a:avLst/>
            <a:gdLst/>
            <a:ahLst/>
            <a:cxnLst/>
            <a:rect l="l" t="t" r="r" b="b"/>
            <a:pathLst>
              <a:path w="12192000" h="483234">
                <a:moveTo>
                  <a:pt x="12191999" y="0"/>
                </a:moveTo>
                <a:lnTo>
                  <a:pt x="0" y="0"/>
                </a:lnTo>
                <a:lnTo>
                  <a:pt x="0" y="483106"/>
                </a:lnTo>
                <a:lnTo>
                  <a:pt x="12191999" y="483106"/>
                </a:lnTo>
                <a:lnTo>
                  <a:pt x="12191999" y="0"/>
                </a:lnTo>
                <a:close/>
              </a:path>
            </a:pathLst>
          </a:custGeom>
          <a:solidFill>
            <a:srgbClr val="0F243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15492" y="58674"/>
            <a:ext cx="7752715" cy="513715"/>
          </a:xfrm>
          <a:prstGeom prst="rect">
            <a:avLst/>
          </a:prstGeom>
          <a:solidFill>
            <a:schemeClr val="accent2"/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二、生产力与生产关系</a:t>
            </a:r>
            <a:r>
              <a:rPr sz="3200" spc="-15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的</a:t>
            </a:r>
            <a:r>
              <a:rPr sz="3200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矛盾</a:t>
            </a:r>
            <a:r>
              <a:rPr sz="3200" spc="-15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运</a:t>
            </a:r>
            <a:r>
              <a:rPr sz="3200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动及</a:t>
            </a:r>
            <a:r>
              <a:rPr sz="3200" spc="-15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其</a:t>
            </a:r>
            <a:r>
              <a:rPr sz="3200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规律</a:t>
            </a:r>
            <a:endParaRPr sz="32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591427" y="6366702"/>
            <a:ext cx="1090930" cy="476884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2800" spc="-5" dirty="0">
                <a:solidFill>
                  <a:srgbClr val="FFFFFF"/>
                </a:solidFill>
                <a:latin typeface="PMingLiU" panose="02020500000000000000" charset="-120"/>
                <a:cs typeface="PMingLiU" panose="02020500000000000000" charset="-120"/>
              </a:rPr>
              <a:t>第一节</a:t>
            </a:r>
            <a:endParaRPr sz="2800">
              <a:latin typeface="PMingLiU" panose="02020500000000000000" charset="-120"/>
              <a:cs typeface="PMingLiU" panose="02020500000000000000" charset="-120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867015" y="6366702"/>
            <a:ext cx="4286885" cy="476884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2800" spc="-5" dirty="0">
                <a:solidFill>
                  <a:srgbClr val="FFFFFF"/>
                </a:solidFill>
                <a:latin typeface="PMingLiU" panose="02020500000000000000" charset="-120"/>
                <a:cs typeface="PMingLiU" panose="02020500000000000000" charset="-120"/>
              </a:rPr>
              <a:t>社会基本矛盾及其运动规律</a:t>
            </a:r>
            <a:endParaRPr sz="2800">
              <a:latin typeface="PMingLiU" panose="02020500000000000000" charset="-120"/>
              <a:cs typeface="PMingLiU" panose="02020500000000000000" charset="-120"/>
            </a:endParaRPr>
          </a:p>
        </p:txBody>
      </p:sp>
      <p:pic>
        <p:nvPicPr>
          <p:cNvPr id="22535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7810" y="862965"/>
            <a:ext cx="9307830" cy="386842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2532" name="Picture 5" descr="u=3575218368,4207242039&amp;fm=23&amp;gp=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53043" y="4731385"/>
            <a:ext cx="3241675" cy="20605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2533" name="Picture 6" descr="20110803113512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65850" y="4731385"/>
            <a:ext cx="3662045" cy="16351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2531" name="Picture 4" descr="T0800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4791075"/>
            <a:ext cx="2857500" cy="2066925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1"/>
    </p:custData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711707"/>
            <a:ext cx="12191999" cy="61462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6374891"/>
            <a:ext cx="12192000" cy="483234"/>
          </a:xfrm>
          <a:custGeom>
            <a:avLst/>
            <a:gdLst/>
            <a:ahLst/>
            <a:cxnLst/>
            <a:rect l="l" t="t" r="r" b="b"/>
            <a:pathLst>
              <a:path w="12192000" h="483234">
                <a:moveTo>
                  <a:pt x="12191999" y="0"/>
                </a:moveTo>
                <a:lnTo>
                  <a:pt x="0" y="0"/>
                </a:lnTo>
                <a:lnTo>
                  <a:pt x="0" y="483106"/>
                </a:lnTo>
                <a:lnTo>
                  <a:pt x="12191999" y="483106"/>
                </a:lnTo>
                <a:lnTo>
                  <a:pt x="12191999" y="0"/>
                </a:lnTo>
                <a:close/>
              </a:path>
            </a:pathLst>
          </a:custGeom>
          <a:solidFill>
            <a:srgbClr val="0F243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15492" y="58674"/>
            <a:ext cx="7752715" cy="513715"/>
          </a:xfrm>
          <a:prstGeom prst="rect">
            <a:avLst/>
          </a:prstGeom>
          <a:solidFill>
            <a:schemeClr val="accent2"/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二、生产力与生产关系</a:t>
            </a:r>
            <a:r>
              <a:rPr sz="3200" spc="-15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的</a:t>
            </a:r>
            <a:r>
              <a:rPr sz="3200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矛盾</a:t>
            </a:r>
            <a:r>
              <a:rPr sz="3200" spc="-15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运</a:t>
            </a:r>
            <a:r>
              <a:rPr sz="3200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动及</a:t>
            </a:r>
            <a:r>
              <a:rPr sz="3200" spc="-15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其</a:t>
            </a:r>
            <a:r>
              <a:rPr sz="3200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规律</a:t>
            </a:r>
            <a:endParaRPr sz="32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591427" y="6366702"/>
            <a:ext cx="1090930" cy="476884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2800" spc="-5" dirty="0">
                <a:solidFill>
                  <a:srgbClr val="FFFFFF"/>
                </a:solidFill>
                <a:latin typeface="PMingLiU" panose="02020500000000000000" charset="-120"/>
                <a:cs typeface="PMingLiU" panose="02020500000000000000" charset="-120"/>
              </a:rPr>
              <a:t>第一节</a:t>
            </a:r>
            <a:endParaRPr sz="2800">
              <a:latin typeface="PMingLiU" panose="02020500000000000000" charset="-120"/>
              <a:cs typeface="PMingLiU" panose="02020500000000000000" charset="-120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867015" y="6366702"/>
            <a:ext cx="4286885" cy="476884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2800" spc="-5" dirty="0">
                <a:solidFill>
                  <a:srgbClr val="FFFFFF"/>
                </a:solidFill>
                <a:latin typeface="PMingLiU" panose="02020500000000000000" charset="-120"/>
                <a:cs typeface="PMingLiU" panose="02020500000000000000" charset="-120"/>
              </a:rPr>
              <a:t>社会基本矛盾及其运动规律</a:t>
            </a:r>
            <a:endParaRPr sz="2800">
              <a:latin typeface="PMingLiU" panose="02020500000000000000" charset="-120"/>
              <a:cs typeface="PMingLiU" panose="02020500000000000000" charset="-120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34262" y="1281429"/>
            <a:ext cx="9761855" cy="32042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dirty="0">
                <a:solidFill>
                  <a:srgbClr val="AD4745"/>
                </a:solidFill>
                <a:latin typeface="微软雅黑" panose="020B0503020204020204" charset="-122"/>
                <a:cs typeface="微软雅黑" panose="020B0503020204020204" charset="-122"/>
              </a:rPr>
              <a:t>2.</a:t>
            </a:r>
            <a:r>
              <a:rPr sz="2800" b="1" spc="-5" dirty="0">
                <a:solidFill>
                  <a:srgbClr val="AD4745"/>
                </a:solidFill>
                <a:latin typeface="微软雅黑" panose="020B0503020204020204" charset="-122"/>
                <a:cs typeface="微软雅黑" panose="020B0503020204020204" charset="-122"/>
              </a:rPr>
              <a:t>生产关系</a:t>
            </a:r>
            <a:endParaRPr sz="2800">
              <a:latin typeface="微软雅黑" panose="020B0503020204020204" charset="-122"/>
              <a:cs typeface="微软雅黑" panose="020B0503020204020204" charset="-122"/>
            </a:endParaRPr>
          </a:p>
          <a:p>
            <a:pPr marL="156210" marR="83185" indent="630555">
              <a:lnSpc>
                <a:spcPct val="130000"/>
              </a:lnSpc>
              <a:spcBef>
                <a:spcPts val="2510"/>
              </a:spcBef>
            </a:pPr>
            <a:r>
              <a:rPr sz="2800" spc="-5" dirty="0">
                <a:latin typeface="微软雅黑" panose="020B0503020204020204" charset="-122"/>
                <a:cs typeface="微软雅黑" panose="020B0503020204020204" charset="-122"/>
              </a:rPr>
              <a:t>生产关系是人们</a:t>
            </a:r>
            <a:r>
              <a:rPr sz="2800" spc="-15" dirty="0">
                <a:latin typeface="微软雅黑" panose="020B0503020204020204" charset="-122"/>
                <a:cs typeface="微软雅黑" panose="020B0503020204020204" charset="-122"/>
              </a:rPr>
              <a:t>在</a:t>
            </a:r>
            <a:r>
              <a:rPr sz="2800" b="1" spc="-5" dirty="0">
                <a:latin typeface="微软雅黑" panose="020B0503020204020204" charset="-122"/>
                <a:cs typeface="微软雅黑" panose="020B0503020204020204" charset="-122"/>
              </a:rPr>
              <a:t>物质生</a:t>
            </a:r>
            <a:r>
              <a:rPr sz="2800" b="1" spc="-15" dirty="0">
                <a:latin typeface="微软雅黑" panose="020B0503020204020204" charset="-122"/>
                <a:cs typeface="微软雅黑" panose="020B0503020204020204" charset="-122"/>
              </a:rPr>
              <a:t>产</a:t>
            </a:r>
            <a:r>
              <a:rPr sz="2800" spc="-5" dirty="0">
                <a:latin typeface="微软雅黑" panose="020B0503020204020204" charset="-122"/>
                <a:cs typeface="微软雅黑" panose="020B0503020204020204" charset="-122"/>
              </a:rPr>
              <a:t>过程中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形</a:t>
            </a:r>
            <a:r>
              <a:rPr sz="2800" spc="-5" dirty="0">
                <a:latin typeface="微软雅黑" panose="020B0503020204020204" charset="-122"/>
                <a:cs typeface="微软雅黑" panose="020B0503020204020204" charset="-122"/>
              </a:rPr>
              <a:t>成的</a:t>
            </a:r>
            <a:r>
              <a:rPr sz="2800" spc="10" dirty="0">
                <a:latin typeface="微软雅黑" panose="020B0503020204020204" charset="-122"/>
                <a:cs typeface="微软雅黑" panose="020B0503020204020204" charset="-122"/>
              </a:rPr>
              <a:t>不</a:t>
            </a:r>
            <a:r>
              <a:rPr sz="2800" spc="-5" dirty="0">
                <a:latin typeface="微软雅黑" panose="020B0503020204020204" charset="-122"/>
                <a:cs typeface="微软雅黑" panose="020B0503020204020204" charset="-122"/>
              </a:rPr>
              <a:t>以人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的</a:t>
            </a:r>
            <a:r>
              <a:rPr sz="2800" spc="-5" dirty="0">
                <a:latin typeface="微软雅黑" panose="020B0503020204020204" charset="-122"/>
                <a:cs typeface="微软雅黑" panose="020B0503020204020204" charset="-122"/>
              </a:rPr>
              <a:t>意志为 转移的经济关系（即物质利益关系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）</a:t>
            </a:r>
            <a:r>
              <a:rPr sz="2800" spc="-5" dirty="0">
                <a:latin typeface="微软雅黑" panose="020B0503020204020204" charset="-122"/>
                <a:cs typeface="微软雅黑" panose="020B0503020204020204" charset="-122"/>
              </a:rPr>
              <a:t>。</a:t>
            </a:r>
            <a:endParaRPr sz="2800">
              <a:latin typeface="微软雅黑" panose="020B0503020204020204" charset="-122"/>
              <a:cs typeface="微软雅黑" panose="020B0503020204020204" charset="-122"/>
            </a:endParaRPr>
          </a:p>
          <a:p>
            <a:pPr marL="156210" marR="5080" indent="630555">
              <a:lnSpc>
                <a:spcPct val="130000"/>
              </a:lnSpc>
              <a:spcBef>
                <a:spcPts val="1675"/>
              </a:spcBef>
            </a:pPr>
            <a:r>
              <a:rPr sz="2800" spc="-5" dirty="0">
                <a:latin typeface="微软雅黑" panose="020B0503020204020204" charset="-122"/>
                <a:cs typeface="微软雅黑" panose="020B0503020204020204" charset="-122"/>
              </a:rPr>
              <a:t>生产关系是社会关系中最基本的关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系</a:t>
            </a:r>
            <a:r>
              <a:rPr sz="2800" spc="-5" dirty="0">
                <a:latin typeface="微软雅黑" panose="020B0503020204020204" charset="-122"/>
                <a:cs typeface="微软雅黑" panose="020B0503020204020204" charset="-122"/>
              </a:rPr>
              <a:t>，政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治</a:t>
            </a:r>
            <a:r>
              <a:rPr sz="2800" spc="-5" dirty="0">
                <a:latin typeface="微软雅黑" panose="020B0503020204020204" charset="-122"/>
                <a:cs typeface="微软雅黑" panose="020B0503020204020204" charset="-122"/>
              </a:rPr>
              <a:t>关系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、</a:t>
            </a:r>
            <a:r>
              <a:rPr sz="2800" spc="-5" dirty="0">
                <a:latin typeface="微软雅黑" panose="020B0503020204020204" charset="-122"/>
                <a:cs typeface="微软雅黑" panose="020B0503020204020204" charset="-122"/>
              </a:rPr>
              <a:t>家庭关 系、宗教关系等其他社会关系，都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受</a:t>
            </a:r>
            <a:r>
              <a:rPr sz="2800" spc="-5" dirty="0">
                <a:latin typeface="微软雅黑" panose="020B0503020204020204" charset="-122"/>
                <a:cs typeface="微软雅黑" panose="020B0503020204020204" charset="-122"/>
              </a:rPr>
              <a:t>生产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关</a:t>
            </a:r>
            <a:r>
              <a:rPr sz="2800" spc="-5" dirty="0">
                <a:latin typeface="微软雅黑" panose="020B0503020204020204" charset="-122"/>
                <a:cs typeface="微软雅黑" panose="020B0503020204020204" charset="-122"/>
              </a:rPr>
              <a:t>系的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支</a:t>
            </a:r>
            <a:r>
              <a:rPr sz="2800" spc="-5" dirty="0">
                <a:latin typeface="微软雅黑" panose="020B0503020204020204" charset="-122"/>
                <a:cs typeface="微软雅黑" panose="020B0503020204020204" charset="-122"/>
              </a:rPr>
              <a:t>配和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制</a:t>
            </a:r>
            <a:r>
              <a:rPr sz="2800" spc="-5" dirty="0">
                <a:latin typeface="微软雅黑" panose="020B0503020204020204" charset="-122"/>
                <a:cs typeface="微软雅黑" panose="020B0503020204020204" charset="-122"/>
              </a:rPr>
              <a:t>约。</a:t>
            </a:r>
            <a:endParaRPr sz="2800">
              <a:latin typeface="微软雅黑" panose="020B0503020204020204" charset="-122"/>
              <a:cs typeface="微软雅黑" panose="020B0503020204020204" charset="-122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0" y="6374891"/>
            <a:ext cx="12192000" cy="483234"/>
          </a:xfrm>
          <a:custGeom>
            <a:avLst/>
            <a:gdLst/>
            <a:ahLst/>
            <a:cxnLst/>
            <a:rect l="l" t="t" r="r" b="b"/>
            <a:pathLst>
              <a:path w="12192000" h="483234">
                <a:moveTo>
                  <a:pt x="12191999" y="0"/>
                </a:moveTo>
                <a:lnTo>
                  <a:pt x="0" y="0"/>
                </a:lnTo>
                <a:lnTo>
                  <a:pt x="0" y="483106"/>
                </a:lnTo>
                <a:lnTo>
                  <a:pt x="12191999" y="483106"/>
                </a:lnTo>
                <a:lnTo>
                  <a:pt x="12191999" y="0"/>
                </a:lnTo>
                <a:close/>
              </a:path>
            </a:pathLst>
          </a:custGeom>
          <a:solidFill>
            <a:srgbClr val="0F243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15492" y="58674"/>
            <a:ext cx="7752715" cy="513715"/>
          </a:xfrm>
          <a:prstGeom prst="rect">
            <a:avLst/>
          </a:prstGeom>
          <a:solidFill>
            <a:schemeClr val="accent2"/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二、生产力与生产关系</a:t>
            </a:r>
            <a:r>
              <a:rPr sz="3200" spc="-15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的</a:t>
            </a:r>
            <a:r>
              <a:rPr sz="3200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矛盾</a:t>
            </a:r>
            <a:r>
              <a:rPr sz="3200" spc="-15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运</a:t>
            </a:r>
            <a:r>
              <a:rPr sz="3200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动及</a:t>
            </a:r>
            <a:r>
              <a:rPr sz="3200" spc="-15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其</a:t>
            </a:r>
            <a:r>
              <a:rPr sz="3200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规律</a:t>
            </a:r>
            <a:endParaRPr sz="32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591427" y="6366702"/>
            <a:ext cx="1090930" cy="476884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2800" spc="-5" dirty="0">
                <a:solidFill>
                  <a:srgbClr val="FFFFFF"/>
                </a:solidFill>
                <a:latin typeface="PMingLiU" panose="02020500000000000000" charset="-120"/>
                <a:cs typeface="PMingLiU" panose="02020500000000000000" charset="-120"/>
              </a:rPr>
              <a:t>第一节</a:t>
            </a:r>
            <a:endParaRPr sz="2800">
              <a:latin typeface="PMingLiU" panose="02020500000000000000" charset="-120"/>
              <a:cs typeface="PMingLiU" panose="02020500000000000000" charset="-120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867015" y="6366702"/>
            <a:ext cx="4286885" cy="476884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2800" spc="-5" dirty="0">
                <a:solidFill>
                  <a:srgbClr val="FFFFFF"/>
                </a:solidFill>
                <a:latin typeface="PMingLiU" panose="02020500000000000000" charset="-120"/>
                <a:cs typeface="PMingLiU" panose="02020500000000000000" charset="-120"/>
              </a:rPr>
              <a:t>社会基本矛盾及其运动规律</a:t>
            </a:r>
            <a:endParaRPr sz="2800">
              <a:latin typeface="PMingLiU" panose="02020500000000000000" charset="-120"/>
              <a:cs typeface="PMingLiU" panose="02020500000000000000" charset="-120"/>
            </a:endParaRPr>
          </a:p>
        </p:txBody>
      </p:sp>
      <p:sp>
        <p:nvSpPr>
          <p:cNvPr id="24579" name="TextBox 1"/>
          <p:cNvSpPr txBox="1"/>
          <p:nvPr/>
        </p:nvSpPr>
        <p:spPr>
          <a:xfrm>
            <a:off x="1277938" y="1169988"/>
            <a:ext cx="7921625" cy="46196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  <a:latin typeface="Arial" panose="020B0604020202020204" pitchFamily="34" charset="0"/>
              </a:rPr>
              <a:t>生产关系的核心是生产资料所有制关系</a:t>
            </a:r>
            <a:r>
              <a:rPr lang="zh-CN" altLang="en-US" dirty="0">
                <a:latin typeface="Arial" panose="020B0604020202020204" pitchFamily="34" charset="0"/>
              </a:rPr>
              <a:t>：私有制还是公有制</a:t>
            </a:r>
          </a:p>
        </p:txBody>
      </p:sp>
      <p:pic>
        <p:nvPicPr>
          <p:cNvPr id="24578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225" y="1989455"/>
            <a:ext cx="9902825" cy="4047490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1"/>
    </p:custData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711707"/>
            <a:ext cx="12191999" cy="61462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6374891"/>
            <a:ext cx="12192000" cy="483234"/>
          </a:xfrm>
          <a:custGeom>
            <a:avLst/>
            <a:gdLst/>
            <a:ahLst/>
            <a:cxnLst/>
            <a:rect l="l" t="t" r="r" b="b"/>
            <a:pathLst>
              <a:path w="12192000" h="483234">
                <a:moveTo>
                  <a:pt x="12191999" y="0"/>
                </a:moveTo>
                <a:lnTo>
                  <a:pt x="0" y="0"/>
                </a:lnTo>
                <a:lnTo>
                  <a:pt x="0" y="483106"/>
                </a:lnTo>
                <a:lnTo>
                  <a:pt x="12191999" y="483106"/>
                </a:lnTo>
                <a:lnTo>
                  <a:pt x="12191999" y="0"/>
                </a:lnTo>
                <a:close/>
              </a:path>
            </a:pathLst>
          </a:custGeom>
          <a:solidFill>
            <a:srgbClr val="0F243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15492" y="58674"/>
            <a:ext cx="7752715" cy="513715"/>
          </a:xfrm>
          <a:prstGeom prst="rect">
            <a:avLst/>
          </a:prstGeom>
          <a:solidFill>
            <a:schemeClr val="accent2"/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二、生产力与生产关系</a:t>
            </a:r>
            <a:r>
              <a:rPr sz="3200" spc="-15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的</a:t>
            </a:r>
            <a:r>
              <a:rPr sz="3200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矛盾</a:t>
            </a:r>
            <a:r>
              <a:rPr sz="3200" spc="-15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运</a:t>
            </a:r>
            <a:r>
              <a:rPr sz="3200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动及</a:t>
            </a:r>
            <a:r>
              <a:rPr sz="3200" spc="-15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其</a:t>
            </a:r>
            <a:r>
              <a:rPr sz="3200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规律</a:t>
            </a:r>
            <a:endParaRPr sz="32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976107" y="3261194"/>
            <a:ext cx="2511425" cy="10509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0000"/>
              </a:lnSpc>
              <a:spcBef>
                <a:spcPts val="100"/>
              </a:spcBef>
            </a:pPr>
            <a:r>
              <a:rPr sz="2800" spc="-10" dirty="0">
                <a:latin typeface="宋体" panose="02010600030101010101" pitchFamily="2" charset="-122"/>
                <a:cs typeface="宋体" panose="02010600030101010101" pitchFamily="2" charset="-122"/>
              </a:rPr>
              <a:t>生产力是社会发 </a:t>
            </a:r>
            <a:r>
              <a:rPr sz="2800" spc="-5" dirty="0">
                <a:latin typeface="宋体" panose="02010600030101010101" pitchFamily="2" charset="-122"/>
                <a:cs typeface="宋体" panose="02010600030101010101" pitchFamily="2" charset="-122"/>
              </a:rPr>
              <a:t>展的决定力量</a:t>
            </a:r>
            <a:endParaRPr sz="28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608569" y="3286505"/>
            <a:ext cx="215265" cy="1143000"/>
          </a:xfrm>
          <a:custGeom>
            <a:avLst/>
            <a:gdLst/>
            <a:ahLst/>
            <a:cxnLst/>
            <a:rect l="l" t="t" r="r" b="b"/>
            <a:pathLst>
              <a:path w="215265" h="1143000">
                <a:moveTo>
                  <a:pt x="0" y="1143000"/>
                </a:moveTo>
                <a:lnTo>
                  <a:pt x="41808" y="1132968"/>
                </a:lnTo>
                <a:lnTo>
                  <a:pt x="75961" y="1105614"/>
                </a:lnTo>
                <a:lnTo>
                  <a:pt x="98994" y="1065043"/>
                </a:lnTo>
                <a:lnTo>
                  <a:pt x="107441" y="1015365"/>
                </a:lnTo>
                <a:lnTo>
                  <a:pt x="107441" y="699135"/>
                </a:lnTo>
                <a:lnTo>
                  <a:pt x="115889" y="649456"/>
                </a:lnTo>
                <a:lnTo>
                  <a:pt x="138922" y="608885"/>
                </a:lnTo>
                <a:lnTo>
                  <a:pt x="173075" y="581531"/>
                </a:lnTo>
                <a:lnTo>
                  <a:pt x="214883" y="571500"/>
                </a:lnTo>
                <a:lnTo>
                  <a:pt x="173075" y="561468"/>
                </a:lnTo>
                <a:lnTo>
                  <a:pt x="138922" y="534114"/>
                </a:lnTo>
                <a:lnTo>
                  <a:pt x="115889" y="493543"/>
                </a:lnTo>
                <a:lnTo>
                  <a:pt x="107441" y="443865"/>
                </a:lnTo>
                <a:lnTo>
                  <a:pt x="107441" y="127635"/>
                </a:lnTo>
                <a:lnTo>
                  <a:pt x="98994" y="77956"/>
                </a:lnTo>
                <a:lnTo>
                  <a:pt x="75961" y="37385"/>
                </a:lnTo>
                <a:lnTo>
                  <a:pt x="41808" y="10031"/>
                </a:lnTo>
                <a:lnTo>
                  <a:pt x="0" y="0"/>
                </a:lnTo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485900" y="3174530"/>
            <a:ext cx="705446" cy="67801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663700" y="3203829"/>
            <a:ext cx="5807710" cy="11722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8620" indent="-376555">
              <a:lnSpc>
                <a:spcPct val="100000"/>
              </a:lnSpc>
              <a:spcBef>
                <a:spcPts val="95"/>
              </a:spcBef>
              <a:buClr>
                <a:srgbClr val="336600"/>
              </a:buClr>
              <a:buSzPct val="86000"/>
              <a:buFont typeface="Wingdings" panose="05000000000000000000"/>
              <a:buChar char=""/>
              <a:tabLst>
                <a:tab pos="389255" algn="l"/>
              </a:tabLst>
            </a:pPr>
            <a:r>
              <a:rPr sz="2800" spc="-5" dirty="0">
                <a:latin typeface="微软雅黑" panose="020B0503020204020204" charset="-122"/>
                <a:cs typeface="微软雅黑" panose="020B0503020204020204" charset="-122"/>
              </a:rPr>
              <a:t>生产力的水平决定生产关系的性质</a:t>
            </a:r>
            <a:endParaRPr sz="2800">
              <a:latin typeface="微软雅黑" panose="020B0503020204020204" charset="-122"/>
              <a:cs typeface="微软雅黑" panose="020B0503020204020204" charset="-122"/>
            </a:endParaRPr>
          </a:p>
          <a:p>
            <a:pPr marL="467995" indent="-455930">
              <a:lnSpc>
                <a:spcPct val="100000"/>
              </a:lnSpc>
              <a:spcBef>
                <a:spcPts val="2310"/>
              </a:spcBef>
              <a:buFont typeface="Wingdings" panose="05000000000000000000"/>
              <a:buChar char=""/>
              <a:tabLst>
                <a:tab pos="468630" algn="l"/>
              </a:tabLst>
            </a:pPr>
            <a:r>
              <a:rPr sz="2800" spc="-5" dirty="0">
                <a:latin typeface="微软雅黑" panose="020B0503020204020204" charset="-122"/>
                <a:cs typeface="微软雅黑" panose="020B0503020204020204" charset="-122"/>
              </a:rPr>
              <a:t>生产力的发展决定生产关系的变革</a:t>
            </a:r>
            <a:endParaRPr sz="28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591427" y="6366702"/>
            <a:ext cx="1090930" cy="476884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2800" spc="-5" dirty="0">
                <a:solidFill>
                  <a:srgbClr val="FFFFFF"/>
                </a:solidFill>
                <a:latin typeface="PMingLiU" panose="02020500000000000000" charset="-120"/>
                <a:cs typeface="PMingLiU" panose="02020500000000000000" charset="-120"/>
              </a:rPr>
              <a:t>第一节</a:t>
            </a:r>
            <a:endParaRPr sz="2800">
              <a:latin typeface="PMingLiU" panose="02020500000000000000" charset="-120"/>
              <a:cs typeface="PMingLiU" panose="02020500000000000000" charset="-120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867015" y="6366702"/>
            <a:ext cx="4286885" cy="476884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2800" spc="-5" dirty="0">
                <a:solidFill>
                  <a:srgbClr val="FFFFFF"/>
                </a:solidFill>
                <a:latin typeface="PMingLiU" panose="02020500000000000000" charset="-120"/>
                <a:cs typeface="PMingLiU" panose="02020500000000000000" charset="-120"/>
              </a:rPr>
              <a:t>社会基本矛盾及其运动规律</a:t>
            </a:r>
            <a:endParaRPr sz="2800">
              <a:latin typeface="PMingLiU" panose="02020500000000000000" charset="-120"/>
              <a:cs typeface="PMingLiU" panose="02020500000000000000" charset="-120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18159" y="1287018"/>
            <a:ext cx="8164830" cy="138938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dirty="0">
                <a:solidFill>
                  <a:srgbClr val="AD4745"/>
                </a:solidFill>
                <a:latin typeface="微软雅黑" panose="020B0503020204020204" charset="-122"/>
                <a:cs typeface="微软雅黑" panose="020B0503020204020204" charset="-122"/>
              </a:rPr>
              <a:t>（二）生产关系一定要</a:t>
            </a:r>
            <a:r>
              <a:rPr sz="3200" b="1" spc="-15" dirty="0">
                <a:solidFill>
                  <a:srgbClr val="AD4745"/>
                </a:solidFill>
                <a:latin typeface="微软雅黑" panose="020B0503020204020204" charset="-122"/>
                <a:cs typeface="微软雅黑" panose="020B0503020204020204" charset="-122"/>
              </a:rPr>
              <a:t>适</a:t>
            </a:r>
            <a:r>
              <a:rPr sz="3200" b="1" dirty="0">
                <a:solidFill>
                  <a:srgbClr val="AD4745"/>
                </a:solidFill>
                <a:latin typeface="微软雅黑" panose="020B0503020204020204" charset="-122"/>
                <a:cs typeface="微软雅黑" panose="020B0503020204020204" charset="-122"/>
              </a:rPr>
              <a:t>合生</a:t>
            </a:r>
            <a:r>
              <a:rPr sz="3200" b="1" spc="-15" dirty="0">
                <a:solidFill>
                  <a:srgbClr val="AD4745"/>
                </a:solidFill>
                <a:latin typeface="微软雅黑" panose="020B0503020204020204" charset="-122"/>
                <a:cs typeface="微软雅黑" panose="020B0503020204020204" charset="-122"/>
              </a:rPr>
              <a:t>产</a:t>
            </a:r>
            <a:r>
              <a:rPr sz="3200" b="1" dirty="0">
                <a:solidFill>
                  <a:srgbClr val="AD4745"/>
                </a:solidFill>
                <a:latin typeface="微软雅黑" panose="020B0503020204020204" charset="-122"/>
                <a:cs typeface="微软雅黑" panose="020B0503020204020204" charset="-122"/>
              </a:rPr>
              <a:t>力状</a:t>
            </a:r>
            <a:r>
              <a:rPr sz="3200" b="1" spc="-15" dirty="0">
                <a:solidFill>
                  <a:srgbClr val="AD4745"/>
                </a:solidFill>
                <a:latin typeface="微软雅黑" panose="020B0503020204020204" charset="-122"/>
                <a:cs typeface="微软雅黑" panose="020B0503020204020204" charset="-122"/>
              </a:rPr>
              <a:t>况</a:t>
            </a:r>
            <a:r>
              <a:rPr sz="3200" b="1" dirty="0">
                <a:solidFill>
                  <a:srgbClr val="AD4745"/>
                </a:solidFill>
                <a:latin typeface="微软雅黑" panose="020B0503020204020204" charset="-122"/>
                <a:cs typeface="微软雅黑" panose="020B0503020204020204" charset="-122"/>
              </a:rPr>
              <a:t>的规律</a:t>
            </a:r>
            <a:endParaRPr sz="3200">
              <a:latin typeface="微软雅黑" panose="020B0503020204020204" charset="-122"/>
              <a:cs typeface="微软雅黑" panose="020B0503020204020204" charset="-122"/>
            </a:endParaRPr>
          </a:p>
          <a:p>
            <a:pPr marL="372745">
              <a:lnSpc>
                <a:spcPct val="100000"/>
              </a:lnSpc>
              <a:spcBef>
                <a:spcPts val="3535"/>
              </a:spcBef>
            </a:pPr>
            <a:r>
              <a:rPr sz="2800" b="1" dirty="0">
                <a:solidFill>
                  <a:srgbClr val="AD4745"/>
                </a:solidFill>
                <a:latin typeface="微软雅黑" panose="020B0503020204020204" charset="-122"/>
                <a:cs typeface="微软雅黑" panose="020B0503020204020204" charset="-122"/>
              </a:rPr>
              <a:t>1.</a:t>
            </a:r>
            <a:r>
              <a:rPr sz="2800" b="1" spc="-5" dirty="0">
                <a:solidFill>
                  <a:srgbClr val="AD4745"/>
                </a:solidFill>
                <a:latin typeface="微软雅黑" panose="020B0503020204020204" charset="-122"/>
                <a:cs typeface="微软雅黑" panose="020B0503020204020204" charset="-122"/>
              </a:rPr>
              <a:t>生产力决定生产关系</a:t>
            </a:r>
            <a:endParaRPr sz="2800">
              <a:latin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26628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148" y="4516120"/>
            <a:ext cx="2027237" cy="15208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6629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31465" y="4646930"/>
            <a:ext cx="2089150" cy="15779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6630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42033" y="4646613"/>
            <a:ext cx="1982787" cy="143986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6631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12435" y="4743768"/>
            <a:ext cx="2311400" cy="1481137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1"/>
    </p:custData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711707"/>
            <a:ext cx="12191999" cy="61462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6374891"/>
            <a:ext cx="12192000" cy="483234"/>
          </a:xfrm>
          <a:custGeom>
            <a:avLst/>
            <a:gdLst/>
            <a:ahLst/>
            <a:cxnLst/>
            <a:rect l="l" t="t" r="r" b="b"/>
            <a:pathLst>
              <a:path w="12192000" h="483234">
                <a:moveTo>
                  <a:pt x="12191999" y="0"/>
                </a:moveTo>
                <a:lnTo>
                  <a:pt x="0" y="0"/>
                </a:lnTo>
                <a:lnTo>
                  <a:pt x="0" y="483106"/>
                </a:lnTo>
                <a:lnTo>
                  <a:pt x="12191999" y="483106"/>
                </a:lnTo>
                <a:lnTo>
                  <a:pt x="12191999" y="0"/>
                </a:lnTo>
                <a:close/>
              </a:path>
            </a:pathLst>
          </a:custGeom>
          <a:solidFill>
            <a:srgbClr val="0F243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15492" y="58674"/>
            <a:ext cx="7752715" cy="513715"/>
          </a:xfrm>
          <a:prstGeom prst="rect">
            <a:avLst/>
          </a:prstGeom>
          <a:solidFill>
            <a:schemeClr val="accent2"/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二、生产力与生产关系</a:t>
            </a:r>
            <a:r>
              <a:rPr sz="3200" spc="-15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的</a:t>
            </a:r>
            <a:r>
              <a:rPr sz="3200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矛盾</a:t>
            </a:r>
            <a:r>
              <a:rPr sz="3200" spc="-15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运</a:t>
            </a:r>
            <a:r>
              <a:rPr sz="3200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动及</a:t>
            </a:r>
            <a:r>
              <a:rPr sz="3200" spc="-15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其</a:t>
            </a:r>
            <a:r>
              <a:rPr sz="3200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规律</a:t>
            </a:r>
            <a:endParaRPr sz="32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206500" y="1259205"/>
            <a:ext cx="9653270" cy="3048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34010" indent="-321945">
              <a:lnSpc>
                <a:spcPct val="100000"/>
              </a:lnSpc>
              <a:spcBef>
                <a:spcPts val="95"/>
              </a:spcBef>
              <a:buSzPct val="96000"/>
              <a:buAutoNum type="arabicPeriod" startAt="2"/>
              <a:tabLst>
                <a:tab pos="334645" algn="l"/>
              </a:tabLst>
            </a:pPr>
            <a:r>
              <a:rPr sz="2800" b="1" spc="-5" dirty="0">
                <a:solidFill>
                  <a:srgbClr val="AD4745"/>
                </a:solidFill>
                <a:latin typeface="微软雅黑" panose="020B0503020204020204" charset="-122"/>
                <a:cs typeface="微软雅黑" panose="020B0503020204020204" charset="-122"/>
              </a:rPr>
              <a:t>生产关系反作用于生产力</a:t>
            </a:r>
            <a:endParaRPr sz="2800">
              <a:latin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AD4745"/>
              </a:buClr>
              <a:buFont typeface="΢"/>
              <a:buAutoNum type="arabicPeriod" startAt="2"/>
            </a:pPr>
            <a:endParaRPr sz="3200">
              <a:latin typeface="Times New Roman" panose="02020603050405020304"/>
              <a:cs typeface="Times New Roman" panose="02020603050405020304"/>
            </a:endParaRPr>
          </a:p>
          <a:p>
            <a:pPr marL="1045845" lvl="1" indent="-457835">
              <a:lnSpc>
                <a:spcPct val="100000"/>
              </a:lnSpc>
              <a:buFont typeface="Wingdings" panose="05000000000000000000"/>
              <a:buChar char=""/>
              <a:tabLst>
                <a:tab pos="1045210" algn="l"/>
                <a:tab pos="1046480" algn="l"/>
              </a:tabLst>
            </a:pPr>
            <a:r>
              <a:rPr sz="2800" spc="-5" dirty="0">
                <a:latin typeface="微软雅黑" panose="020B0503020204020204" charset="-122"/>
                <a:cs typeface="微软雅黑" panose="020B0503020204020204" charset="-122"/>
              </a:rPr>
              <a:t>适合生产力的生产关系促进生产力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的</a:t>
            </a:r>
            <a:r>
              <a:rPr sz="2800" spc="-5" dirty="0">
                <a:latin typeface="微软雅黑" panose="020B0503020204020204" charset="-122"/>
                <a:cs typeface="微软雅黑" panose="020B0503020204020204" charset="-122"/>
              </a:rPr>
              <a:t>发展；</a:t>
            </a:r>
            <a:endParaRPr sz="2800">
              <a:latin typeface="微软雅黑" panose="020B0503020204020204" charset="-122"/>
              <a:cs typeface="微软雅黑" panose="020B0503020204020204" charset="-122"/>
            </a:endParaRPr>
          </a:p>
          <a:p>
            <a:pPr marL="1045845" lvl="1" indent="-457835">
              <a:lnSpc>
                <a:spcPct val="100000"/>
              </a:lnSpc>
              <a:spcBef>
                <a:spcPts val="1010"/>
              </a:spcBef>
              <a:buFont typeface="Wingdings" panose="05000000000000000000"/>
              <a:buChar char=""/>
              <a:tabLst>
                <a:tab pos="1045210" algn="l"/>
                <a:tab pos="1046480" algn="l"/>
              </a:tabLst>
            </a:pPr>
            <a:r>
              <a:rPr sz="2800" spc="-5" dirty="0">
                <a:latin typeface="微软雅黑" panose="020B0503020204020204" charset="-122"/>
                <a:cs typeface="微软雅黑" panose="020B0503020204020204" charset="-122"/>
              </a:rPr>
              <a:t>不适合生产力的生产关系阻碍生产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力</a:t>
            </a:r>
            <a:r>
              <a:rPr sz="2800" spc="-5" dirty="0">
                <a:latin typeface="微软雅黑" panose="020B0503020204020204" charset="-122"/>
                <a:cs typeface="微软雅黑" panose="020B0503020204020204" charset="-122"/>
              </a:rPr>
              <a:t>的</a:t>
            </a:r>
            <a:r>
              <a:rPr sz="2800" spc="5" dirty="0">
                <a:latin typeface="微软雅黑" panose="020B0503020204020204" charset="-122"/>
                <a:cs typeface="微软雅黑" panose="020B0503020204020204" charset="-122"/>
              </a:rPr>
              <a:t>发展；</a:t>
            </a:r>
            <a:endParaRPr sz="2800">
              <a:latin typeface="微软雅黑" panose="020B0503020204020204" charset="-122"/>
              <a:cs typeface="微软雅黑" panose="020B0503020204020204" charset="-122"/>
            </a:endParaRPr>
          </a:p>
          <a:p>
            <a:pPr marL="588645" marR="5080" lvl="1">
              <a:lnSpc>
                <a:spcPct val="130000"/>
              </a:lnSpc>
              <a:buFont typeface="Wingdings" panose="05000000000000000000"/>
              <a:buChar char=""/>
              <a:tabLst>
                <a:tab pos="1045210" algn="l"/>
                <a:tab pos="1046480" algn="l"/>
              </a:tabLst>
            </a:pPr>
            <a:r>
              <a:rPr sz="2800" spc="-5" dirty="0">
                <a:latin typeface="微软雅黑" panose="020B0503020204020204" charset="-122"/>
                <a:cs typeface="微软雅黑" panose="020B0503020204020204" charset="-122"/>
              </a:rPr>
              <a:t>生产关系对生产力反作用的实际过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程</a:t>
            </a:r>
            <a:r>
              <a:rPr sz="2800" spc="-5" dirty="0">
                <a:latin typeface="微软雅黑" panose="020B0503020204020204" charset="-122"/>
                <a:cs typeface="微软雅黑" panose="020B0503020204020204" charset="-122"/>
              </a:rPr>
              <a:t>和情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形</a:t>
            </a:r>
            <a:r>
              <a:rPr sz="2800" spc="-5" dirty="0">
                <a:latin typeface="微软雅黑" panose="020B0503020204020204" charset="-122"/>
                <a:cs typeface="微软雅黑" panose="020B0503020204020204" charset="-122"/>
              </a:rPr>
              <a:t>是十</a:t>
            </a:r>
            <a:r>
              <a:rPr sz="2800" spc="-10" dirty="0">
                <a:latin typeface="微软雅黑" panose="020B0503020204020204" charset="-122"/>
                <a:cs typeface="微软雅黑" panose="020B0503020204020204" charset="-122"/>
              </a:rPr>
              <a:t>分复杂的，应辩证看待。</a:t>
            </a:r>
            <a:endParaRPr sz="28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591427" y="6366702"/>
            <a:ext cx="1090930" cy="476884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2800" spc="-5" dirty="0">
                <a:solidFill>
                  <a:srgbClr val="FFFFFF"/>
                </a:solidFill>
                <a:latin typeface="PMingLiU" panose="02020500000000000000" charset="-120"/>
                <a:cs typeface="PMingLiU" panose="02020500000000000000" charset="-120"/>
              </a:rPr>
              <a:t>第一节</a:t>
            </a:r>
            <a:endParaRPr sz="2800">
              <a:latin typeface="PMingLiU" panose="02020500000000000000" charset="-120"/>
              <a:cs typeface="PMingLiU" panose="02020500000000000000" charset="-120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867015" y="6366702"/>
            <a:ext cx="4286885" cy="476884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2800" spc="-5" dirty="0">
                <a:solidFill>
                  <a:srgbClr val="FFFFFF"/>
                </a:solidFill>
                <a:latin typeface="PMingLiU" panose="02020500000000000000" charset="-120"/>
                <a:cs typeface="PMingLiU" panose="02020500000000000000" charset="-120"/>
              </a:rPr>
              <a:t>社会基本矛盾及其运动规律</a:t>
            </a:r>
            <a:endParaRPr sz="2800">
              <a:latin typeface="PMingLiU" panose="02020500000000000000" charset="-120"/>
              <a:cs typeface="PMingLiU" panose="02020500000000000000" charset="-120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128259" y="3433571"/>
            <a:ext cx="141731" cy="14173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090159" y="2139695"/>
            <a:ext cx="143255" cy="14325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097779" y="844296"/>
            <a:ext cx="143256" cy="14325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800735" y="3816095"/>
            <a:ext cx="337947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b="1" spc="-5" dirty="0">
                <a:solidFill>
                  <a:srgbClr val="446C70"/>
                </a:solidFill>
                <a:latin typeface="Arial" panose="020B0604020202020204"/>
                <a:cs typeface="Arial" panose="020B0604020202020204"/>
              </a:rPr>
              <a:t>CONTE</a:t>
            </a:r>
            <a:r>
              <a:rPr sz="4800" b="1" dirty="0">
                <a:solidFill>
                  <a:srgbClr val="446C70"/>
                </a:solidFill>
                <a:latin typeface="Arial" panose="020B0604020202020204"/>
                <a:cs typeface="Arial" panose="020B0604020202020204"/>
              </a:rPr>
              <a:t>NTS</a:t>
            </a:r>
            <a:endParaRPr sz="4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40613" y="275081"/>
            <a:ext cx="1828800" cy="1695450"/>
          </a:xfrm>
          <a:custGeom>
            <a:avLst/>
            <a:gdLst/>
            <a:ahLst/>
            <a:cxnLst/>
            <a:rect l="l" t="t" r="r" b="b"/>
            <a:pathLst>
              <a:path w="1828800" h="1695450">
                <a:moveTo>
                  <a:pt x="0" y="0"/>
                </a:moveTo>
                <a:lnTo>
                  <a:pt x="1828800" y="1695450"/>
                </a:lnTo>
              </a:path>
            </a:pathLst>
          </a:custGeom>
          <a:ln w="38100">
            <a:solidFill>
              <a:srgbClr val="446C7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391405" y="4181094"/>
            <a:ext cx="2863850" cy="2678430"/>
          </a:xfrm>
          <a:custGeom>
            <a:avLst/>
            <a:gdLst/>
            <a:ahLst/>
            <a:cxnLst/>
            <a:rect l="l" t="t" r="r" b="b"/>
            <a:pathLst>
              <a:path w="2863850" h="2678429">
                <a:moveTo>
                  <a:pt x="0" y="0"/>
                </a:moveTo>
                <a:lnTo>
                  <a:pt x="2863850" y="2678112"/>
                </a:lnTo>
              </a:path>
            </a:pathLst>
          </a:custGeom>
          <a:ln w="38099">
            <a:solidFill>
              <a:srgbClr val="446C7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129778" y="3018282"/>
            <a:ext cx="4025900" cy="3841750"/>
          </a:xfrm>
          <a:custGeom>
            <a:avLst/>
            <a:gdLst/>
            <a:ahLst/>
            <a:cxnLst/>
            <a:rect l="l" t="t" r="r" b="b"/>
            <a:pathLst>
              <a:path w="4025900" h="3841750">
                <a:moveTo>
                  <a:pt x="4025900" y="0"/>
                </a:moveTo>
                <a:lnTo>
                  <a:pt x="0" y="3841749"/>
                </a:lnTo>
              </a:path>
            </a:pathLst>
          </a:custGeom>
          <a:ln w="19812">
            <a:solidFill>
              <a:srgbClr val="446C7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312843" y="0"/>
            <a:ext cx="2843530" cy="2660650"/>
          </a:xfrm>
          <a:custGeom>
            <a:avLst/>
            <a:gdLst/>
            <a:ahLst/>
            <a:cxnLst/>
            <a:rect l="l" t="t" r="r" b="b"/>
            <a:pathLst>
              <a:path w="2843529" h="2660650">
                <a:moveTo>
                  <a:pt x="0" y="0"/>
                </a:moveTo>
                <a:lnTo>
                  <a:pt x="2843468" y="2660650"/>
                </a:lnTo>
              </a:path>
            </a:pathLst>
          </a:custGeom>
          <a:ln w="38100">
            <a:solidFill>
              <a:srgbClr val="446C7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233415" y="1091234"/>
            <a:ext cx="4725797" cy="78468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5441950" y="540918"/>
            <a:ext cx="4286885" cy="1076325"/>
          </a:xfrm>
          <a:prstGeom prst="rect">
            <a:avLst/>
          </a:prstGeom>
        </p:spPr>
        <p:txBody>
          <a:bodyPr vert="horz" wrap="square" lIns="0" tIns="111125" rIns="0" bIns="0" rtlCol="0">
            <a:spAutoFit/>
          </a:bodyPr>
          <a:lstStyle/>
          <a:p>
            <a:pPr marL="43180">
              <a:lnSpc>
                <a:spcPct val="100000"/>
              </a:lnSpc>
              <a:spcBef>
                <a:spcPts val="875"/>
              </a:spcBef>
            </a:pPr>
            <a:r>
              <a:rPr sz="2800" spc="-5" dirty="0">
                <a:solidFill>
                  <a:srgbClr val="446C70"/>
                </a:solidFill>
                <a:latin typeface="PMingLiU" panose="02020500000000000000" charset="-120"/>
                <a:cs typeface="PMingLiU" panose="02020500000000000000" charset="-120"/>
              </a:rPr>
              <a:t>第一节</a:t>
            </a:r>
            <a:endParaRPr sz="2800">
              <a:latin typeface="PMingLiU" panose="02020500000000000000" charset="-120"/>
              <a:cs typeface="PMingLiU" panose="02020500000000000000" charset="-120"/>
            </a:endParaRPr>
          </a:p>
          <a:p>
            <a:pPr marL="12700">
              <a:lnSpc>
                <a:spcPct val="100000"/>
              </a:lnSpc>
              <a:spcBef>
                <a:spcPts val="780"/>
              </a:spcBef>
            </a:pPr>
            <a:r>
              <a:rPr sz="2800" spc="-5" dirty="0">
                <a:solidFill>
                  <a:srgbClr val="C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社会基本矛盾及其运动规律</a:t>
            </a:r>
            <a:endParaRPr sz="28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5233415" y="2452166"/>
            <a:ext cx="3660520" cy="78468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233415" y="3816146"/>
            <a:ext cx="5080762" cy="78468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5441950" y="1768875"/>
            <a:ext cx="4641850" cy="2574925"/>
          </a:xfrm>
          <a:prstGeom prst="rect">
            <a:avLst/>
          </a:prstGeom>
        </p:spPr>
        <p:txBody>
          <a:bodyPr vert="horz" wrap="square" lIns="0" tIns="178435" rIns="0" bIns="0" rtlCol="0">
            <a:spAutoFit/>
          </a:bodyPr>
          <a:lstStyle/>
          <a:p>
            <a:pPr marL="35560">
              <a:lnSpc>
                <a:spcPct val="100000"/>
              </a:lnSpc>
              <a:spcBef>
                <a:spcPts val="1405"/>
              </a:spcBef>
            </a:pPr>
            <a:r>
              <a:rPr sz="2800" spc="-5" dirty="0">
                <a:solidFill>
                  <a:srgbClr val="446C70"/>
                </a:solidFill>
                <a:latin typeface="PMingLiU" panose="02020500000000000000" charset="-120"/>
                <a:cs typeface="PMingLiU" panose="02020500000000000000" charset="-120"/>
              </a:rPr>
              <a:t>第二节</a:t>
            </a:r>
            <a:endParaRPr sz="2800">
              <a:latin typeface="PMingLiU" panose="02020500000000000000" charset="-120"/>
              <a:cs typeface="PMingLiU" panose="02020500000000000000" charset="-120"/>
            </a:endParaRPr>
          </a:p>
          <a:p>
            <a:pPr marL="12700">
              <a:lnSpc>
                <a:spcPct val="100000"/>
              </a:lnSpc>
              <a:spcBef>
                <a:spcPts val="1305"/>
              </a:spcBef>
            </a:pPr>
            <a:r>
              <a:rPr sz="2800" spc="-5" dirty="0">
                <a:solidFill>
                  <a:schemeClr val="tx1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社会历史发展的动力</a:t>
            </a:r>
            <a:endParaRPr sz="2800">
              <a:solidFill>
                <a:schemeClr val="tx1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73025">
              <a:lnSpc>
                <a:spcPct val="100000"/>
              </a:lnSpc>
              <a:spcBef>
                <a:spcPts val="2165"/>
              </a:spcBef>
            </a:pPr>
            <a:r>
              <a:rPr sz="2800" spc="-5" dirty="0">
                <a:solidFill>
                  <a:srgbClr val="446C70"/>
                </a:solidFill>
                <a:latin typeface="PMingLiU" panose="02020500000000000000" charset="-120"/>
                <a:cs typeface="PMingLiU" panose="02020500000000000000" charset="-120"/>
              </a:rPr>
              <a:t>第三节</a:t>
            </a:r>
            <a:endParaRPr sz="2800">
              <a:latin typeface="PMingLiU" panose="02020500000000000000" charset="-120"/>
              <a:cs typeface="PMingLiU" panose="02020500000000000000" charset="-120"/>
            </a:endParaRPr>
          </a:p>
          <a:p>
            <a:pPr marL="12700">
              <a:lnSpc>
                <a:spcPct val="100000"/>
              </a:lnSpc>
              <a:spcBef>
                <a:spcPts val="1855"/>
              </a:spcBef>
            </a:pPr>
            <a:r>
              <a:rPr sz="2800" spc="-5" dirty="0">
                <a:solidFill>
                  <a:srgbClr val="C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人民群众在历史发展中的作用</a:t>
            </a:r>
            <a:endParaRPr sz="28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0617" y="1854443"/>
            <a:ext cx="2663825" cy="198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custDataLst>
      <p:tags r:id="rId1"/>
    </p:custData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711707"/>
            <a:ext cx="12191999" cy="61462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6374891"/>
            <a:ext cx="12192000" cy="483234"/>
          </a:xfrm>
          <a:custGeom>
            <a:avLst/>
            <a:gdLst/>
            <a:ahLst/>
            <a:cxnLst/>
            <a:rect l="l" t="t" r="r" b="b"/>
            <a:pathLst>
              <a:path w="12192000" h="483234">
                <a:moveTo>
                  <a:pt x="12191999" y="0"/>
                </a:moveTo>
                <a:lnTo>
                  <a:pt x="0" y="0"/>
                </a:lnTo>
                <a:lnTo>
                  <a:pt x="0" y="483106"/>
                </a:lnTo>
                <a:lnTo>
                  <a:pt x="12191999" y="483106"/>
                </a:lnTo>
                <a:lnTo>
                  <a:pt x="12191999" y="0"/>
                </a:lnTo>
                <a:close/>
              </a:path>
            </a:pathLst>
          </a:custGeom>
          <a:solidFill>
            <a:srgbClr val="0F243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623747" y="933069"/>
            <a:ext cx="7752715" cy="4432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1450">
              <a:lnSpc>
                <a:spcPct val="100000"/>
              </a:lnSpc>
            </a:pPr>
            <a:r>
              <a:rPr sz="2800" b="1" dirty="0">
                <a:solidFill>
                  <a:srgbClr val="AD4745"/>
                </a:solidFill>
                <a:latin typeface="微软雅黑" panose="020B0503020204020204" charset="-122"/>
                <a:cs typeface="微软雅黑" panose="020B0503020204020204" charset="-122"/>
              </a:rPr>
              <a:t>3.</a:t>
            </a:r>
            <a:r>
              <a:rPr sz="2800" b="1" spc="-5" dirty="0">
                <a:solidFill>
                  <a:srgbClr val="AD4745"/>
                </a:solidFill>
                <a:latin typeface="微软雅黑" panose="020B0503020204020204" charset="-122"/>
                <a:cs typeface="微软雅黑" panose="020B0503020204020204" charset="-122"/>
              </a:rPr>
              <a:t>生产力与生产关系的辩证运动</a:t>
            </a:r>
            <a:endParaRPr sz="28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428994" y="3644646"/>
            <a:ext cx="5168265" cy="954405"/>
          </a:xfrm>
          <a:prstGeom prst="rect">
            <a:avLst/>
          </a:prstGeom>
          <a:ln w="16763">
            <a:solidFill>
              <a:srgbClr val="FF0000"/>
            </a:solidFill>
          </a:ln>
        </p:spPr>
        <p:txBody>
          <a:bodyPr vert="horz" wrap="square" lIns="0" tIns="17145" rIns="0" bIns="0" rtlCol="0">
            <a:spAutoFit/>
          </a:bodyPr>
          <a:lstStyle/>
          <a:p>
            <a:pPr marL="90805" marR="97790" indent="76200">
              <a:lnSpc>
                <a:spcPct val="100000"/>
              </a:lnSpc>
              <a:spcBef>
                <a:spcPts val="135"/>
              </a:spcBef>
            </a:pPr>
            <a:r>
              <a:rPr sz="2800" spc="-5" dirty="0">
                <a:latin typeface="宋体" panose="02010600030101010101" pitchFamily="2" charset="-122"/>
                <a:cs typeface="宋体" panose="02010600030101010101" pitchFamily="2" charset="-122"/>
              </a:rPr>
              <a:t>当生产关系不适合生产力状况 时，对生产力发展起阻碍作用。</a:t>
            </a:r>
            <a:endParaRPr sz="28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352794" y="2145029"/>
            <a:ext cx="5256530" cy="954405"/>
          </a:xfrm>
          <a:prstGeom prst="rect">
            <a:avLst/>
          </a:prstGeom>
          <a:ln w="16763">
            <a:solidFill>
              <a:srgbClr val="FF0000"/>
            </a:solidFill>
          </a:ln>
        </p:spPr>
        <p:txBody>
          <a:bodyPr vert="horz" wrap="square" lIns="0" tIns="17780" rIns="0" bIns="0" rtlCol="0">
            <a:spAutoFit/>
          </a:bodyPr>
          <a:lstStyle/>
          <a:p>
            <a:pPr marL="90805" marR="109855" indent="76200">
              <a:lnSpc>
                <a:spcPct val="100000"/>
              </a:lnSpc>
              <a:spcBef>
                <a:spcPts val="140"/>
              </a:spcBef>
            </a:pPr>
            <a:r>
              <a:rPr sz="2800" spc="-10" dirty="0">
                <a:latin typeface="宋体" panose="02010600030101010101" pitchFamily="2" charset="-122"/>
                <a:cs typeface="宋体" panose="02010600030101010101" pitchFamily="2" charset="-122"/>
              </a:rPr>
              <a:t>当生产关系适应生产力状况时， </a:t>
            </a:r>
            <a:r>
              <a:rPr sz="2800" spc="-5" dirty="0">
                <a:latin typeface="宋体" panose="02010600030101010101" pitchFamily="2" charset="-122"/>
                <a:cs typeface="宋体" panose="02010600030101010101" pitchFamily="2" charset="-122"/>
              </a:rPr>
              <a:t>对生产力的发展起促进作用。</a:t>
            </a:r>
            <a:endParaRPr sz="28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543300" y="2144267"/>
            <a:ext cx="1117600" cy="2588260"/>
          </a:xfrm>
          <a:prstGeom prst="rect">
            <a:avLst/>
          </a:prstGeom>
          <a:solidFill>
            <a:srgbClr val="CCFFCC"/>
          </a:solidFill>
        </p:spPr>
        <p:txBody>
          <a:bodyPr vert="horz" wrap="square" lIns="0" tIns="71755" rIns="0" bIns="0" rtlCol="0">
            <a:spAutoFit/>
          </a:bodyPr>
          <a:lstStyle/>
          <a:p>
            <a:pPr marL="303530" marR="297180" algn="just">
              <a:lnSpc>
                <a:spcPct val="99000"/>
              </a:lnSpc>
              <a:spcBef>
                <a:spcPts val="565"/>
              </a:spcBef>
            </a:pPr>
            <a:r>
              <a:rPr sz="4000" b="1" spc="-5" dirty="0">
                <a:solidFill>
                  <a:srgbClr val="003300"/>
                </a:solidFill>
                <a:latin typeface="Microsoft JhengHei" panose="020B0604030504040204" charset="-120"/>
                <a:cs typeface="Microsoft JhengHei" panose="020B0604030504040204" charset="-120"/>
              </a:rPr>
              <a:t>生 产 关 系</a:t>
            </a:r>
            <a:endParaRPr sz="4000">
              <a:latin typeface="Microsoft JhengHei" panose="020B0604030504040204" charset="-120"/>
              <a:cs typeface="Microsoft JhengHei" panose="020B0604030504040204" charset="-120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23316" y="2133600"/>
            <a:ext cx="1016635" cy="2586355"/>
          </a:xfrm>
          <a:prstGeom prst="rect">
            <a:avLst/>
          </a:prstGeom>
          <a:solidFill>
            <a:srgbClr val="CCFFCC"/>
          </a:solidFill>
        </p:spPr>
        <p:txBody>
          <a:bodyPr vert="horz" wrap="square" lIns="0" tIns="34290" rIns="0" bIns="0" rtlCol="0">
            <a:spAutoFit/>
          </a:bodyPr>
          <a:lstStyle/>
          <a:p>
            <a:pPr marL="252095">
              <a:lnSpc>
                <a:spcPct val="100000"/>
              </a:lnSpc>
              <a:spcBef>
                <a:spcPts val="270"/>
              </a:spcBef>
            </a:pPr>
            <a:r>
              <a:rPr sz="4000" b="1" spc="-5" dirty="0">
                <a:solidFill>
                  <a:srgbClr val="003300"/>
                </a:solidFill>
                <a:latin typeface="Microsoft JhengHei" panose="020B0604030504040204" charset="-120"/>
                <a:cs typeface="Microsoft JhengHei" panose="020B0604030504040204" charset="-120"/>
              </a:rPr>
              <a:t>生</a:t>
            </a:r>
            <a:endParaRPr sz="400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253365" marR="247015" indent="-1905">
              <a:lnSpc>
                <a:spcPct val="150000"/>
              </a:lnSpc>
            </a:pPr>
            <a:r>
              <a:rPr sz="4000" b="1" spc="-5" dirty="0">
                <a:solidFill>
                  <a:srgbClr val="003300"/>
                </a:solidFill>
                <a:latin typeface="Microsoft JhengHei" panose="020B0604030504040204" charset="-120"/>
                <a:cs typeface="Microsoft JhengHei" panose="020B0604030504040204" charset="-120"/>
              </a:rPr>
              <a:t>产 力</a:t>
            </a:r>
            <a:endParaRPr sz="4000">
              <a:latin typeface="Microsoft JhengHei" panose="020B0604030504040204" charset="-120"/>
              <a:cs typeface="Microsoft JhengHei" panose="020B0604030504040204" charset="-120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741170" y="2896361"/>
            <a:ext cx="1731645" cy="304800"/>
          </a:xfrm>
          <a:custGeom>
            <a:avLst/>
            <a:gdLst/>
            <a:ahLst/>
            <a:cxnLst/>
            <a:rect l="l" t="t" r="r" b="b"/>
            <a:pathLst>
              <a:path w="1731645" h="304800">
                <a:moveTo>
                  <a:pt x="1388364" y="0"/>
                </a:moveTo>
                <a:lnTo>
                  <a:pt x="1388364" y="76200"/>
                </a:lnTo>
                <a:lnTo>
                  <a:pt x="0" y="76200"/>
                </a:lnTo>
                <a:lnTo>
                  <a:pt x="171450" y="152400"/>
                </a:lnTo>
                <a:lnTo>
                  <a:pt x="0" y="228600"/>
                </a:lnTo>
                <a:lnTo>
                  <a:pt x="1388364" y="228600"/>
                </a:lnTo>
                <a:lnTo>
                  <a:pt x="1388364" y="304800"/>
                </a:lnTo>
                <a:lnTo>
                  <a:pt x="1731264" y="152400"/>
                </a:lnTo>
                <a:lnTo>
                  <a:pt x="1388364" y="0"/>
                </a:lnTo>
                <a:close/>
              </a:path>
            </a:pathLst>
          </a:custGeom>
          <a:solidFill>
            <a:srgbClr val="FF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741170" y="2896361"/>
            <a:ext cx="1731645" cy="304800"/>
          </a:xfrm>
          <a:custGeom>
            <a:avLst/>
            <a:gdLst/>
            <a:ahLst/>
            <a:cxnLst/>
            <a:rect l="l" t="t" r="r" b="b"/>
            <a:pathLst>
              <a:path w="1731645" h="304800">
                <a:moveTo>
                  <a:pt x="0" y="76200"/>
                </a:moveTo>
                <a:lnTo>
                  <a:pt x="1388364" y="76200"/>
                </a:lnTo>
                <a:lnTo>
                  <a:pt x="1388364" y="0"/>
                </a:lnTo>
                <a:lnTo>
                  <a:pt x="1731264" y="152400"/>
                </a:lnTo>
                <a:lnTo>
                  <a:pt x="1388364" y="304800"/>
                </a:lnTo>
                <a:lnTo>
                  <a:pt x="1388364" y="228600"/>
                </a:lnTo>
                <a:lnTo>
                  <a:pt x="0" y="228600"/>
                </a:lnTo>
                <a:lnTo>
                  <a:pt x="171450" y="152400"/>
                </a:lnTo>
                <a:lnTo>
                  <a:pt x="0" y="76200"/>
                </a:lnTo>
                <a:close/>
              </a:path>
            </a:pathLst>
          </a:custGeom>
          <a:ln w="1676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640585" y="3734561"/>
            <a:ext cx="1828800" cy="304800"/>
          </a:xfrm>
          <a:custGeom>
            <a:avLst/>
            <a:gdLst/>
            <a:ahLst/>
            <a:cxnLst/>
            <a:rect l="l" t="t" r="r" b="b"/>
            <a:pathLst>
              <a:path w="1828800" h="304800">
                <a:moveTo>
                  <a:pt x="342900" y="0"/>
                </a:moveTo>
                <a:lnTo>
                  <a:pt x="0" y="152400"/>
                </a:lnTo>
                <a:lnTo>
                  <a:pt x="342900" y="304800"/>
                </a:lnTo>
                <a:lnTo>
                  <a:pt x="342900" y="228600"/>
                </a:lnTo>
                <a:lnTo>
                  <a:pt x="1828800" y="228600"/>
                </a:lnTo>
                <a:lnTo>
                  <a:pt x="1828800" y="76200"/>
                </a:lnTo>
                <a:lnTo>
                  <a:pt x="342900" y="76200"/>
                </a:lnTo>
                <a:lnTo>
                  <a:pt x="342900" y="0"/>
                </a:lnTo>
                <a:close/>
              </a:path>
            </a:pathLst>
          </a:custGeom>
          <a:solidFill>
            <a:srgbClr val="FF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640585" y="3734561"/>
            <a:ext cx="1828800" cy="304800"/>
          </a:xfrm>
          <a:custGeom>
            <a:avLst/>
            <a:gdLst/>
            <a:ahLst/>
            <a:cxnLst/>
            <a:rect l="l" t="t" r="r" b="b"/>
            <a:pathLst>
              <a:path w="1828800" h="304800">
                <a:moveTo>
                  <a:pt x="0" y="152400"/>
                </a:moveTo>
                <a:lnTo>
                  <a:pt x="342900" y="0"/>
                </a:lnTo>
                <a:lnTo>
                  <a:pt x="342900" y="76200"/>
                </a:lnTo>
                <a:lnTo>
                  <a:pt x="1828800" y="76200"/>
                </a:lnTo>
                <a:lnTo>
                  <a:pt x="1828800" y="228600"/>
                </a:lnTo>
                <a:lnTo>
                  <a:pt x="342900" y="228600"/>
                </a:lnTo>
                <a:lnTo>
                  <a:pt x="342900" y="304800"/>
                </a:lnTo>
                <a:lnTo>
                  <a:pt x="0" y="152400"/>
                </a:lnTo>
                <a:close/>
              </a:path>
            </a:pathLst>
          </a:custGeom>
          <a:ln w="1676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2124836" y="2541523"/>
            <a:ext cx="6381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10" dirty="0">
                <a:solidFill>
                  <a:srgbClr val="A40020"/>
                </a:solidFill>
                <a:latin typeface="Microsoft JhengHei" panose="020B0604030504040204" charset="-120"/>
                <a:cs typeface="Microsoft JhengHei" panose="020B0604030504040204" charset="-120"/>
              </a:rPr>
              <a:t>决定</a:t>
            </a:r>
            <a:endParaRPr sz="2400">
              <a:latin typeface="Microsoft JhengHei" panose="020B0604030504040204" charset="-120"/>
              <a:cs typeface="Microsoft JhengHei" panose="020B0604030504040204" charset="-120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124836" y="3989578"/>
            <a:ext cx="9448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10" dirty="0">
                <a:solidFill>
                  <a:srgbClr val="A40020"/>
                </a:solidFill>
                <a:latin typeface="Microsoft JhengHei" panose="020B0604030504040204" charset="-120"/>
                <a:cs typeface="Microsoft JhengHei" panose="020B0604030504040204" charset="-120"/>
              </a:rPr>
              <a:t>反作用</a:t>
            </a:r>
            <a:endParaRPr sz="2400">
              <a:latin typeface="Microsoft JhengHei" panose="020B0604030504040204" charset="-120"/>
              <a:cs typeface="Microsoft JhengHei" panose="020B0604030504040204" charset="-120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4656582" y="3353561"/>
            <a:ext cx="946785" cy="5080"/>
          </a:xfrm>
          <a:custGeom>
            <a:avLst/>
            <a:gdLst/>
            <a:ahLst/>
            <a:cxnLst/>
            <a:rect l="l" t="t" r="r" b="b"/>
            <a:pathLst>
              <a:path w="946785" h="5079">
                <a:moveTo>
                  <a:pt x="0" y="4572"/>
                </a:moveTo>
                <a:lnTo>
                  <a:pt x="946403" y="0"/>
                </a:lnTo>
              </a:path>
            </a:pathLst>
          </a:custGeom>
          <a:ln w="1676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602985" y="2667761"/>
            <a:ext cx="0" cy="1447800"/>
          </a:xfrm>
          <a:custGeom>
            <a:avLst/>
            <a:gdLst/>
            <a:ahLst/>
            <a:cxnLst/>
            <a:rect l="l" t="t" r="r" b="b"/>
            <a:pathLst>
              <a:path h="1447800">
                <a:moveTo>
                  <a:pt x="0" y="0"/>
                </a:moveTo>
                <a:lnTo>
                  <a:pt x="0" y="1447800"/>
                </a:lnTo>
              </a:path>
            </a:pathLst>
          </a:custGeom>
          <a:ln w="1676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608828" y="2613151"/>
            <a:ext cx="768350" cy="76200"/>
          </a:xfrm>
          <a:custGeom>
            <a:avLst/>
            <a:gdLst/>
            <a:ahLst/>
            <a:cxnLst/>
            <a:rect l="l" t="t" r="r" b="b"/>
            <a:pathLst>
              <a:path w="768350" h="76200">
                <a:moveTo>
                  <a:pt x="753794" y="29463"/>
                </a:moveTo>
                <a:lnTo>
                  <a:pt x="704723" y="29463"/>
                </a:lnTo>
                <a:lnTo>
                  <a:pt x="705104" y="46227"/>
                </a:lnTo>
                <a:lnTo>
                  <a:pt x="692346" y="46531"/>
                </a:lnTo>
                <a:lnTo>
                  <a:pt x="693038" y="76200"/>
                </a:lnTo>
                <a:lnTo>
                  <a:pt x="768350" y="36322"/>
                </a:lnTo>
                <a:lnTo>
                  <a:pt x="753794" y="29463"/>
                </a:lnTo>
                <a:close/>
              </a:path>
              <a:path w="768350" h="76200">
                <a:moveTo>
                  <a:pt x="691955" y="29767"/>
                </a:moveTo>
                <a:lnTo>
                  <a:pt x="0" y="46227"/>
                </a:lnTo>
                <a:lnTo>
                  <a:pt x="508" y="62992"/>
                </a:lnTo>
                <a:lnTo>
                  <a:pt x="692346" y="46531"/>
                </a:lnTo>
                <a:lnTo>
                  <a:pt x="691955" y="29767"/>
                </a:lnTo>
                <a:close/>
              </a:path>
              <a:path w="768350" h="76200">
                <a:moveTo>
                  <a:pt x="704723" y="29463"/>
                </a:moveTo>
                <a:lnTo>
                  <a:pt x="691955" y="29767"/>
                </a:lnTo>
                <a:lnTo>
                  <a:pt x="692346" y="46531"/>
                </a:lnTo>
                <a:lnTo>
                  <a:pt x="705104" y="46227"/>
                </a:lnTo>
                <a:lnTo>
                  <a:pt x="704723" y="29463"/>
                </a:lnTo>
                <a:close/>
              </a:path>
              <a:path w="768350" h="76200">
                <a:moveTo>
                  <a:pt x="691261" y="0"/>
                </a:moveTo>
                <a:lnTo>
                  <a:pt x="691955" y="29767"/>
                </a:lnTo>
                <a:lnTo>
                  <a:pt x="704723" y="29463"/>
                </a:lnTo>
                <a:lnTo>
                  <a:pt x="753794" y="29463"/>
                </a:lnTo>
                <a:lnTo>
                  <a:pt x="691261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602732" y="4093971"/>
            <a:ext cx="762635" cy="76200"/>
          </a:xfrm>
          <a:custGeom>
            <a:avLst/>
            <a:gdLst/>
            <a:ahLst/>
            <a:cxnLst/>
            <a:rect l="l" t="t" r="r" b="b"/>
            <a:pathLst>
              <a:path w="762635" h="76200">
                <a:moveTo>
                  <a:pt x="686942" y="0"/>
                </a:moveTo>
                <a:lnTo>
                  <a:pt x="686250" y="29665"/>
                </a:lnTo>
                <a:lnTo>
                  <a:pt x="699007" y="29971"/>
                </a:lnTo>
                <a:lnTo>
                  <a:pt x="698626" y="46735"/>
                </a:lnTo>
                <a:lnTo>
                  <a:pt x="685852" y="46735"/>
                </a:lnTo>
                <a:lnTo>
                  <a:pt x="685164" y="76200"/>
                </a:lnTo>
                <a:lnTo>
                  <a:pt x="747698" y="46735"/>
                </a:lnTo>
                <a:lnTo>
                  <a:pt x="698626" y="46735"/>
                </a:lnTo>
                <a:lnTo>
                  <a:pt x="685859" y="46429"/>
                </a:lnTo>
                <a:lnTo>
                  <a:pt x="748348" y="46429"/>
                </a:lnTo>
                <a:lnTo>
                  <a:pt x="762253" y="39877"/>
                </a:lnTo>
                <a:lnTo>
                  <a:pt x="686942" y="0"/>
                </a:lnTo>
                <a:close/>
              </a:path>
              <a:path w="762635" h="76200">
                <a:moveTo>
                  <a:pt x="686250" y="29665"/>
                </a:moveTo>
                <a:lnTo>
                  <a:pt x="685859" y="46429"/>
                </a:lnTo>
                <a:lnTo>
                  <a:pt x="698626" y="46735"/>
                </a:lnTo>
                <a:lnTo>
                  <a:pt x="699007" y="29971"/>
                </a:lnTo>
                <a:lnTo>
                  <a:pt x="686250" y="29665"/>
                </a:lnTo>
                <a:close/>
              </a:path>
              <a:path w="762635" h="76200">
                <a:moveTo>
                  <a:pt x="507" y="13207"/>
                </a:moveTo>
                <a:lnTo>
                  <a:pt x="0" y="29971"/>
                </a:lnTo>
                <a:lnTo>
                  <a:pt x="685859" y="46429"/>
                </a:lnTo>
                <a:lnTo>
                  <a:pt x="686250" y="29665"/>
                </a:lnTo>
                <a:lnTo>
                  <a:pt x="507" y="13207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6591427" y="6366702"/>
            <a:ext cx="1090930" cy="476884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2800" spc="-5" dirty="0">
                <a:solidFill>
                  <a:srgbClr val="FFFFFF"/>
                </a:solidFill>
                <a:latin typeface="PMingLiU" panose="02020500000000000000" charset="-120"/>
                <a:cs typeface="PMingLiU" panose="02020500000000000000" charset="-120"/>
              </a:rPr>
              <a:t>第一节</a:t>
            </a:r>
            <a:endParaRPr sz="2800">
              <a:latin typeface="PMingLiU" panose="02020500000000000000" charset="-120"/>
              <a:cs typeface="PMingLiU" panose="02020500000000000000" charset="-120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867015" y="6366702"/>
            <a:ext cx="4286885" cy="476884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2800" spc="-5" dirty="0">
                <a:solidFill>
                  <a:srgbClr val="FFFFFF"/>
                </a:solidFill>
                <a:latin typeface="PMingLiU" panose="02020500000000000000" charset="-120"/>
                <a:cs typeface="PMingLiU" panose="02020500000000000000" charset="-120"/>
              </a:rPr>
              <a:t>社会基本矛盾及其运动规律</a:t>
            </a:r>
            <a:endParaRPr sz="2800">
              <a:latin typeface="PMingLiU" panose="02020500000000000000" charset="-120"/>
              <a:cs typeface="PMingLiU" panose="02020500000000000000" charset="-120"/>
            </a:endParaRPr>
          </a:p>
        </p:txBody>
      </p:sp>
      <p:pic>
        <p:nvPicPr>
          <p:cNvPr id="27657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1478" y="102235"/>
            <a:ext cx="2263775" cy="18097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7656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88183" y="-23495"/>
            <a:ext cx="2603500" cy="1935163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1"/>
    </p:custData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711707"/>
            <a:ext cx="12191999" cy="61462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6374891"/>
            <a:ext cx="12192000" cy="483234"/>
          </a:xfrm>
          <a:custGeom>
            <a:avLst/>
            <a:gdLst/>
            <a:ahLst/>
            <a:cxnLst/>
            <a:rect l="l" t="t" r="r" b="b"/>
            <a:pathLst>
              <a:path w="12192000" h="483234">
                <a:moveTo>
                  <a:pt x="12191999" y="0"/>
                </a:moveTo>
                <a:lnTo>
                  <a:pt x="0" y="0"/>
                </a:lnTo>
                <a:lnTo>
                  <a:pt x="0" y="483106"/>
                </a:lnTo>
                <a:lnTo>
                  <a:pt x="12191999" y="483106"/>
                </a:lnTo>
                <a:lnTo>
                  <a:pt x="12191999" y="0"/>
                </a:lnTo>
                <a:close/>
              </a:path>
            </a:pathLst>
          </a:custGeom>
          <a:solidFill>
            <a:srgbClr val="0F243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15492" y="58674"/>
            <a:ext cx="7752080" cy="513715"/>
          </a:xfrm>
          <a:prstGeom prst="rect">
            <a:avLst/>
          </a:prstGeom>
          <a:solidFill>
            <a:schemeClr val="accent2"/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二</a:t>
            </a:r>
            <a:r>
              <a:rPr sz="3200" spc="-5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、</a:t>
            </a:r>
            <a:r>
              <a:rPr sz="3200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生产力与生产关系</a:t>
            </a:r>
            <a:r>
              <a:rPr sz="3200" spc="-15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的</a:t>
            </a:r>
            <a:r>
              <a:rPr sz="3200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矛盾</a:t>
            </a:r>
            <a:r>
              <a:rPr sz="3200" spc="-15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运</a:t>
            </a:r>
            <a:r>
              <a:rPr sz="3200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动及</a:t>
            </a:r>
            <a:r>
              <a:rPr sz="3200" spc="-15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其</a:t>
            </a:r>
            <a:r>
              <a:rPr sz="3200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规律</a:t>
            </a:r>
            <a:endParaRPr sz="32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591427" y="6366702"/>
            <a:ext cx="1090930" cy="476884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2800" spc="-5" dirty="0">
                <a:solidFill>
                  <a:srgbClr val="FFFFFF"/>
                </a:solidFill>
                <a:latin typeface="PMingLiU" panose="02020500000000000000" charset="-120"/>
                <a:cs typeface="PMingLiU" panose="02020500000000000000" charset="-120"/>
              </a:rPr>
              <a:t>第一节</a:t>
            </a:r>
            <a:endParaRPr sz="2800">
              <a:latin typeface="PMingLiU" panose="02020500000000000000" charset="-120"/>
              <a:cs typeface="PMingLiU" panose="02020500000000000000" charset="-120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867015" y="6366702"/>
            <a:ext cx="4286885" cy="476884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2800" spc="-5" dirty="0">
                <a:solidFill>
                  <a:srgbClr val="FFFFFF"/>
                </a:solidFill>
                <a:latin typeface="PMingLiU" panose="02020500000000000000" charset="-120"/>
                <a:cs typeface="PMingLiU" panose="02020500000000000000" charset="-120"/>
              </a:rPr>
              <a:t>社会基本矛盾及其运动规律</a:t>
            </a:r>
            <a:endParaRPr sz="2800">
              <a:latin typeface="PMingLiU" panose="02020500000000000000" charset="-120"/>
              <a:cs typeface="PMingLiU" panose="02020500000000000000" charset="-120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34262" y="1208989"/>
            <a:ext cx="9763760" cy="378332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5" dirty="0">
                <a:solidFill>
                  <a:srgbClr val="AD4745"/>
                </a:solidFill>
                <a:latin typeface="微软雅黑" panose="020B0503020204020204" charset="-122"/>
                <a:cs typeface="微软雅黑" panose="020B0503020204020204" charset="-122"/>
              </a:rPr>
              <a:t>4.</a:t>
            </a:r>
            <a:r>
              <a:rPr sz="2800" b="1" spc="-10" dirty="0">
                <a:solidFill>
                  <a:srgbClr val="AD4745"/>
                </a:solidFill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b="1" spc="-5" dirty="0">
                <a:solidFill>
                  <a:srgbClr val="AD4745"/>
                </a:solidFill>
                <a:latin typeface="微软雅黑" panose="020B0503020204020204" charset="-122"/>
                <a:cs typeface="微软雅黑" panose="020B0503020204020204" charset="-122"/>
              </a:rPr>
              <a:t>生产关系适合生产力</a:t>
            </a:r>
            <a:r>
              <a:rPr sz="2800" b="1" spc="-25" dirty="0">
                <a:solidFill>
                  <a:srgbClr val="AD4745"/>
                </a:solidFill>
                <a:latin typeface="微软雅黑" panose="020B0503020204020204" charset="-122"/>
                <a:cs typeface="微软雅黑" panose="020B0503020204020204" charset="-122"/>
              </a:rPr>
              <a:t>状</a:t>
            </a:r>
            <a:r>
              <a:rPr sz="2800" b="1" spc="-10" dirty="0">
                <a:solidFill>
                  <a:srgbClr val="AD4745"/>
                </a:solidFill>
                <a:latin typeface="微软雅黑" panose="020B0503020204020204" charset="-122"/>
                <a:cs typeface="微软雅黑" panose="020B0503020204020204" charset="-122"/>
              </a:rPr>
              <a:t>况规</a:t>
            </a:r>
            <a:r>
              <a:rPr sz="2800" b="1" spc="-5" dirty="0">
                <a:solidFill>
                  <a:srgbClr val="AD4745"/>
                </a:solidFill>
                <a:latin typeface="微软雅黑" panose="020B0503020204020204" charset="-122"/>
                <a:cs typeface="微软雅黑" panose="020B0503020204020204" charset="-122"/>
              </a:rPr>
              <a:t>律的</a:t>
            </a:r>
            <a:r>
              <a:rPr sz="2800" b="1" dirty="0">
                <a:solidFill>
                  <a:srgbClr val="AD4745"/>
                </a:solidFill>
                <a:latin typeface="微软雅黑" panose="020B0503020204020204" charset="-122"/>
                <a:cs typeface="微软雅黑" panose="020B0503020204020204" charset="-122"/>
              </a:rPr>
              <a:t>意</a:t>
            </a:r>
            <a:r>
              <a:rPr sz="2800" b="1" spc="-5" dirty="0">
                <a:solidFill>
                  <a:srgbClr val="AD4745"/>
                </a:solidFill>
                <a:latin typeface="微软雅黑" panose="020B0503020204020204" charset="-122"/>
                <a:cs typeface="微软雅黑" panose="020B0503020204020204" charset="-122"/>
              </a:rPr>
              <a:t>义</a:t>
            </a:r>
            <a:endParaRPr sz="2800">
              <a:latin typeface="微软雅黑" panose="020B0503020204020204" charset="-122"/>
              <a:cs typeface="微软雅黑" panose="020B0503020204020204" charset="-122"/>
            </a:endParaRPr>
          </a:p>
          <a:p>
            <a:pPr marL="156210" marR="361950" indent="630555" algn="just">
              <a:lnSpc>
                <a:spcPct val="120000"/>
              </a:lnSpc>
              <a:spcBef>
                <a:spcPts val="2035"/>
              </a:spcBef>
            </a:pPr>
            <a:r>
              <a:rPr sz="2800" spc="-5" dirty="0">
                <a:latin typeface="微软雅黑" panose="020B0503020204020204" charset="-122"/>
                <a:cs typeface="微软雅黑" panose="020B0503020204020204" charset="-122"/>
              </a:rPr>
              <a:t>首先，这一规律在人类思想史上彻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底</a:t>
            </a:r>
            <a:r>
              <a:rPr sz="2800" spc="-5" dirty="0">
                <a:latin typeface="微软雅黑" panose="020B0503020204020204" charset="-122"/>
                <a:cs typeface="微软雅黑" panose="020B0503020204020204" charset="-122"/>
              </a:rPr>
              <a:t>否定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了</a:t>
            </a:r>
            <a:r>
              <a:rPr sz="2800" spc="-5" dirty="0">
                <a:latin typeface="微软雅黑" panose="020B0503020204020204" charset="-122"/>
                <a:cs typeface="微软雅黑" panose="020B0503020204020204" charset="-122"/>
              </a:rPr>
              <a:t>以“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道</a:t>
            </a:r>
            <a:r>
              <a:rPr sz="2800" spc="-5" dirty="0">
                <a:latin typeface="微软雅黑" panose="020B0503020204020204" charset="-122"/>
                <a:cs typeface="微软雅黑" panose="020B0503020204020204" charset="-122"/>
              </a:rPr>
              <a:t>德说 教”作为评判历史功过是非的思想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体</a:t>
            </a:r>
            <a:r>
              <a:rPr sz="2800" spc="-5" dirty="0">
                <a:latin typeface="微软雅黑" panose="020B0503020204020204" charset="-122"/>
                <a:cs typeface="微软雅黑" panose="020B0503020204020204" charset="-122"/>
              </a:rPr>
              <a:t>系，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第</a:t>
            </a:r>
            <a:r>
              <a:rPr sz="2800" spc="-5" dirty="0">
                <a:latin typeface="微软雅黑" panose="020B0503020204020204" charset="-122"/>
                <a:cs typeface="微软雅黑" panose="020B0503020204020204" charset="-122"/>
              </a:rPr>
              <a:t>一次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科</a:t>
            </a:r>
            <a:r>
              <a:rPr sz="2800" spc="-5" dirty="0">
                <a:latin typeface="微软雅黑" panose="020B0503020204020204" charset="-122"/>
                <a:cs typeface="微软雅黑" panose="020B0503020204020204" charset="-122"/>
              </a:rPr>
              <a:t>学地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确</a:t>
            </a:r>
            <a:r>
              <a:rPr sz="2800" spc="-5" dirty="0">
                <a:latin typeface="微软雅黑" panose="020B0503020204020204" charset="-122"/>
                <a:cs typeface="微软雅黑" panose="020B0503020204020204" charset="-122"/>
              </a:rPr>
              <a:t>立 </a:t>
            </a:r>
            <a:r>
              <a:rPr sz="2800" spc="-10" dirty="0">
                <a:latin typeface="微软雅黑" panose="020B0503020204020204" charset="-122"/>
                <a:cs typeface="微软雅黑" panose="020B0503020204020204" charset="-122"/>
              </a:rPr>
              <a:t>了生产力发展是“社会</a:t>
            </a:r>
            <a:r>
              <a:rPr sz="2800" spc="-5" dirty="0">
                <a:latin typeface="微软雅黑" panose="020B0503020204020204" charset="-122"/>
                <a:cs typeface="微软雅黑" panose="020B0503020204020204" charset="-122"/>
              </a:rPr>
              <a:t>进步的最</a:t>
            </a:r>
            <a:r>
              <a:rPr sz="2800" spc="-15" dirty="0">
                <a:latin typeface="微软雅黑" panose="020B0503020204020204" charset="-122"/>
                <a:cs typeface="微软雅黑" panose="020B0503020204020204" charset="-122"/>
              </a:rPr>
              <a:t>高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标</a:t>
            </a:r>
            <a:r>
              <a:rPr sz="2800" spc="-5" dirty="0">
                <a:latin typeface="微软雅黑" panose="020B0503020204020204" charset="-122"/>
                <a:cs typeface="微软雅黑" panose="020B0503020204020204" charset="-122"/>
              </a:rPr>
              <a:t>准</a:t>
            </a:r>
            <a:r>
              <a:rPr sz="2800" spc="-10" dirty="0">
                <a:latin typeface="微软雅黑" panose="020B0503020204020204" charset="-122"/>
                <a:cs typeface="微软雅黑" panose="020B0503020204020204" charset="-122"/>
              </a:rPr>
              <a:t>”。</a:t>
            </a:r>
            <a:endParaRPr sz="2800">
              <a:latin typeface="微软雅黑" panose="020B0503020204020204" charset="-122"/>
              <a:cs typeface="微软雅黑" panose="020B0503020204020204" charset="-122"/>
            </a:endParaRPr>
          </a:p>
          <a:p>
            <a:pPr marL="156210" marR="5080" indent="630555">
              <a:lnSpc>
                <a:spcPct val="120000"/>
              </a:lnSpc>
            </a:pPr>
            <a:r>
              <a:rPr sz="2800" spc="-5" dirty="0">
                <a:latin typeface="微软雅黑" panose="020B0503020204020204" charset="-122"/>
                <a:cs typeface="微软雅黑" panose="020B0503020204020204" charset="-122"/>
              </a:rPr>
              <a:t>其次，生产关系适合生产力发展状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况</a:t>
            </a:r>
            <a:r>
              <a:rPr sz="2800" spc="-5" dirty="0">
                <a:latin typeface="微软雅黑" panose="020B0503020204020204" charset="-122"/>
                <a:cs typeface="微软雅黑" panose="020B0503020204020204" charset="-122"/>
              </a:rPr>
              <a:t>的规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律</a:t>
            </a:r>
            <a:r>
              <a:rPr sz="2800" spc="-5" dirty="0">
                <a:latin typeface="微软雅黑" panose="020B0503020204020204" charset="-122"/>
                <a:cs typeface="微软雅黑" panose="020B0503020204020204" charset="-122"/>
              </a:rPr>
              <a:t>，是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马</a:t>
            </a:r>
            <a:r>
              <a:rPr sz="2800" spc="-5" dirty="0">
                <a:latin typeface="微软雅黑" panose="020B0503020204020204" charset="-122"/>
                <a:cs typeface="微软雅黑" panose="020B0503020204020204" charset="-122"/>
              </a:rPr>
              <a:t>克思 列宁主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义</a:t>
            </a:r>
            <a:r>
              <a:rPr sz="2800" spc="-5" dirty="0">
                <a:latin typeface="微软雅黑" panose="020B0503020204020204" charset="-122"/>
                <a:cs typeface="微软雅黑" panose="020B0503020204020204" charset="-122"/>
              </a:rPr>
              <a:t>政党科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学</a:t>
            </a:r>
            <a:r>
              <a:rPr sz="2800" spc="-5" dirty="0">
                <a:latin typeface="微软雅黑" panose="020B0503020204020204" charset="-122"/>
                <a:cs typeface="微软雅黑" panose="020B0503020204020204" charset="-122"/>
              </a:rPr>
              <a:t>地分析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社</a:t>
            </a:r>
            <a:r>
              <a:rPr sz="2800" spc="-5" dirty="0">
                <a:latin typeface="微软雅黑" panose="020B0503020204020204" charset="-122"/>
                <a:cs typeface="微软雅黑" panose="020B0503020204020204" charset="-122"/>
              </a:rPr>
              <a:t>会，制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定</a:t>
            </a:r>
            <a:r>
              <a:rPr sz="2800" spc="-5" dirty="0">
                <a:latin typeface="微软雅黑" panose="020B0503020204020204" charset="-122"/>
                <a:cs typeface="微软雅黑" panose="020B0503020204020204" charset="-122"/>
              </a:rPr>
              <a:t>战略策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略</a:t>
            </a:r>
            <a:r>
              <a:rPr sz="2800" spc="-5" dirty="0">
                <a:latin typeface="微软雅黑" panose="020B0503020204020204" charset="-122"/>
                <a:cs typeface="微软雅黑" panose="020B0503020204020204" charset="-122"/>
              </a:rPr>
              <a:t>、方针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和</a:t>
            </a:r>
            <a:r>
              <a:rPr sz="2800" spc="-5" dirty="0">
                <a:latin typeface="微软雅黑" panose="020B0503020204020204" charset="-122"/>
                <a:cs typeface="微软雅黑" panose="020B0503020204020204" charset="-122"/>
              </a:rPr>
              <a:t>政策， </a:t>
            </a:r>
            <a:r>
              <a:rPr sz="2800" spc="-10" dirty="0">
                <a:latin typeface="微软雅黑" panose="020B0503020204020204" charset="-122"/>
                <a:cs typeface="微软雅黑" panose="020B0503020204020204" charset="-122"/>
              </a:rPr>
              <a:t>以及能动地改造社会的重要客观依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据</a:t>
            </a:r>
            <a:r>
              <a:rPr sz="2800" spc="-5" dirty="0">
                <a:latin typeface="微软雅黑" panose="020B0503020204020204" charset="-122"/>
                <a:cs typeface="微软雅黑" panose="020B0503020204020204" charset="-122"/>
              </a:rPr>
              <a:t>。</a:t>
            </a:r>
            <a:endParaRPr sz="2800">
              <a:latin typeface="微软雅黑" panose="020B0503020204020204" charset="-122"/>
              <a:cs typeface="微软雅黑" panose="020B0503020204020204" charset="-122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711707"/>
            <a:ext cx="12191999" cy="61462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6374891"/>
            <a:ext cx="12192000" cy="483234"/>
          </a:xfrm>
          <a:custGeom>
            <a:avLst/>
            <a:gdLst/>
            <a:ahLst/>
            <a:cxnLst/>
            <a:rect l="l" t="t" r="r" b="b"/>
            <a:pathLst>
              <a:path w="12192000" h="483234">
                <a:moveTo>
                  <a:pt x="12191999" y="0"/>
                </a:moveTo>
                <a:lnTo>
                  <a:pt x="0" y="0"/>
                </a:lnTo>
                <a:lnTo>
                  <a:pt x="0" y="483106"/>
                </a:lnTo>
                <a:lnTo>
                  <a:pt x="12191999" y="483106"/>
                </a:lnTo>
                <a:lnTo>
                  <a:pt x="12191999" y="0"/>
                </a:lnTo>
                <a:close/>
              </a:path>
            </a:pathLst>
          </a:custGeom>
          <a:solidFill>
            <a:srgbClr val="0F243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15492" y="58674"/>
            <a:ext cx="8159115" cy="513715"/>
          </a:xfrm>
          <a:prstGeom prst="rect">
            <a:avLst/>
          </a:prstGeom>
          <a:solidFill>
            <a:schemeClr val="accent2"/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三、经济基础与上层建</a:t>
            </a:r>
            <a:r>
              <a:rPr sz="3200" spc="-15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筑</a:t>
            </a:r>
            <a:r>
              <a:rPr sz="3200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的矛</a:t>
            </a:r>
            <a:r>
              <a:rPr sz="3200" spc="-15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盾</a:t>
            </a:r>
            <a:r>
              <a:rPr sz="3200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运动</a:t>
            </a:r>
            <a:r>
              <a:rPr sz="3200" spc="-15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及</a:t>
            </a:r>
            <a:r>
              <a:rPr sz="3200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其规律</a:t>
            </a:r>
            <a:endParaRPr sz="32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444740" y="1680921"/>
            <a:ext cx="4067429" cy="40735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7984235" y="5152644"/>
            <a:ext cx="3211195" cy="544195"/>
          </a:xfrm>
          <a:prstGeom prst="rect">
            <a:avLst/>
          </a:prstGeom>
          <a:solidFill>
            <a:srgbClr val="F8C3F0"/>
          </a:solidFill>
        </p:spPr>
        <p:txBody>
          <a:bodyPr vert="horz" wrap="square" lIns="0" tIns="39370" rIns="0" bIns="0" rtlCol="0">
            <a:spAutoFit/>
          </a:bodyPr>
          <a:lstStyle/>
          <a:p>
            <a:pPr marL="178435">
              <a:lnSpc>
                <a:spcPct val="100000"/>
              </a:lnSpc>
              <a:spcBef>
                <a:spcPts val="310"/>
              </a:spcBef>
            </a:pPr>
            <a:r>
              <a:rPr sz="3200" b="1" spc="5" dirty="0">
                <a:latin typeface="Microsoft JhengHei" panose="020B0604030504040204" charset="-120"/>
                <a:cs typeface="Microsoft JhengHei" panose="020B0604030504040204" charset="-120"/>
              </a:rPr>
              <a:t>经济</a:t>
            </a:r>
            <a:r>
              <a:rPr sz="3200" b="1" dirty="0">
                <a:latin typeface="Microsoft JhengHei" panose="020B0604030504040204" charset="-120"/>
                <a:cs typeface="Microsoft JhengHei" panose="020B0604030504040204" charset="-120"/>
              </a:rPr>
              <a:t>基</a:t>
            </a:r>
            <a:r>
              <a:rPr sz="3200" b="1" spc="5" dirty="0">
                <a:latin typeface="Microsoft JhengHei" panose="020B0604030504040204" charset="-120"/>
                <a:cs typeface="Microsoft JhengHei" panose="020B0604030504040204" charset="-120"/>
              </a:rPr>
              <a:t>础的</a:t>
            </a:r>
            <a:r>
              <a:rPr sz="3200" b="1" dirty="0">
                <a:latin typeface="Microsoft JhengHei" panose="020B0604030504040204" charset="-120"/>
                <a:cs typeface="Microsoft JhengHei" panose="020B0604030504040204" charset="-120"/>
              </a:rPr>
              <a:t>构成</a:t>
            </a:r>
            <a:endParaRPr sz="3200">
              <a:latin typeface="Microsoft JhengHei" panose="020B0604030504040204" charset="-120"/>
              <a:cs typeface="Microsoft JhengHei" panose="020B0604030504040204" charset="-120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839836" y="2708528"/>
            <a:ext cx="330200" cy="1891030"/>
          </a:xfrm>
          <a:prstGeom prst="rect">
            <a:avLst/>
          </a:prstGeom>
        </p:spPr>
        <p:txBody>
          <a:bodyPr vert="horz" wrap="square" lIns="0" tIns="78105" rIns="0" bIns="0" rtlCol="0">
            <a:spAutoFit/>
          </a:bodyPr>
          <a:lstStyle/>
          <a:p>
            <a:pPr marL="12700" marR="5080" algn="just">
              <a:lnSpc>
                <a:spcPct val="82000"/>
              </a:lnSpc>
              <a:spcBef>
                <a:spcPts val="615"/>
              </a:spcBef>
            </a:pPr>
            <a:r>
              <a:rPr sz="2400" b="1" dirty="0">
                <a:latin typeface="Microsoft JhengHei" panose="020B0604030504040204" charset="-120"/>
                <a:cs typeface="Microsoft JhengHei" panose="020B0604030504040204" charset="-120"/>
              </a:rPr>
              <a:t>旧 的 生 产 关 系</a:t>
            </a:r>
            <a:endParaRPr sz="2400">
              <a:latin typeface="Microsoft JhengHei" panose="020B0604030504040204" charset="-120"/>
              <a:cs typeface="Microsoft JhengHei" panose="020B0604030504040204" charset="-120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700766" y="2740914"/>
            <a:ext cx="330200" cy="1892300"/>
          </a:xfrm>
          <a:prstGeom prst="rect">
            <a:avLst/>
          </a:prstGeom>
        </p:spPr>
        <p:txBody>
          <a:bodyPr vert="horz" wrap="square" lIns="0" tIns="78105" rIns="0" bIns="0" rtlCol="0">
            <a:spAutoFit/>
          </a:bodyPr>
          <a:lstStyle/>
          <a:p>
            <a:pPr marL="12700" marR="5080" algn="just">
              <a:lnSpc>
                <a:spcPct val="82000"/>
              </a:lnSpc>
              <a:spcBef>
                <a:spcPts val="615"/>
              </a:spcBef>
            </a:pPr>
            <a:r>
              <a:rPr sz="2400" b="1" dirty="0">
                <a:latin typeface="Microsoft JhengHei" panose="020B0604030504040204" charset="-120"/>
                <a:cs typeface="Microsoft JhengHei" panose="020B0604030504040204" charset="-120"/>
              </a:rPr>
              <a:t>未 来 生 产 关 系</a:t>
            </a:r>
            <a:endParaRPr sz="2400">
              <a:latin typeface="Microsoft JhengHei" panose="020B0604030504040204" charset="-120"/>
              <a:cs typeface="Microsoft JhengHei" panose="020B0604030504040204" charset="-120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8834628" y="2107692"/>
            <a:ext cx="1127760" cy="2775585"/>
          </a:xfrm>
          <a:custGeom>
            <a:avLst/>
            <a:gdLst/>
            <a:ahLst/>
            <a:cxnLst/>
            <a:rect l="l" t="t" r="r" b="b"/>
            <a:pathLst>
              <a:path w="1127759" h="2775585">
                <a:moveTo>
                  <a:pt x="0" y="2775204"/>
                </a:moveTo>
                <a:lnTo>
                  <a:pt x="1127759" y="2775204"/>
                </a:lnTo>
                <a:lnTo>
                  <a:pt x="1127759" y="0"/>
                </a:lnTo>
                <a:lnTo>
                  <a:pt x="0" y="0"/>
                </a:lnTo>
                <a:lnTo>
                  <a:pt x="0" y="277520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8820022" y="2379294"/>
            <a:ext cx="1021715" cy="2206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R="5080" algn="r">
              <a:lnSpc>
                <a:spcPts val="3060"/>
              </a:lnSpc>
              <a:spcBef>
                <a:spcPts val="95"/>
              </a:spcBef>
            </a:pPr>
            <a:r>
              <a:rPr sz="2800" b="1" spc="-5" dirty="0">
                <a:latin typeface="Microsoft JhengHei" panose="020B0604030504040204" charset="-120"/>
                <a:cs typeface="Microsoft JhengHei" panose="020B0604030504040204" charset="-120"/>
              </a:rPr>
              <a:t>占</a:t>
            </a:r>
            <a:endParaRPr sz="280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R="5080" algn="r">
              <a:lnSpc>
                <a:spcPts val="2760"/>
              </a:lnSpc>
              <a:tabLst>
                <a:tab pos="640080" algn="l"/>
              </a:tabLst>
            </a:pPr>
            <a:r>
              <a:rPr sz="2800" b="1" spc="-5" dirty="0">
                <a:latin typeface="Microsoft JhengHei" panose="020B0604030504040204" charset="-120"/>
                <a:cs typeface="Microsoft JhengHei" panose="020B0604030504040204" charset="-120"/>
              </a:rPr>
              <a:t>生	统</a:t>
            </a:r>
            <a:endParaRPr sz="280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R="5080" algn="r">
              <a:lnSpc>
                <a:spcPts val="2760"/>
              </a:lnSpc>
              <a:tabLst>
                <a:tab pos="640080" algn="l"/>
              </a:tabLst>
            </a:pPr>
            <a:r>
              <a:rPr sz="2800" b="1" spc="-5" dirty="0">
                <a:latin typeface="Microsoft JhengHei" panose="020B0604030504040204" charset="-120"/>
                <a:cs typeface="Microsoft JhengHei" panose="020B0604030504040204" charset="-120"/>
              </a:rPr>
              <a:t>产	治</a:t>
            </a:r>
            <a:endParaRPr sz="280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R="5080" algn="r">
              <a:lnSpc>
                <a:spcPts val="2765"/>
              </a:lnSpc>
              <a:tabLst>
                <a:tab pos="640080" algn="l"/>
              </a:tabLst>
            </a:pPr>
            <a:r>
              <a:rPr sz="2800" b="1" spc="-5" dirty="0">
                <a:latin typeface="Microsoft JhengHei" panose="020B0604030504040204" charset="-120"/>
                <a:cs typeface="Microsoft JhengHei" panose="020B0604030504040204" charset="-120"/>
              </a:rPr>
              <a:t>关	地</a:t>
            </a:r>
            <a:endParaRPr sz="280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652780" marR="5080" indent="-640715" algn="r">
              <a:lnSpc>
                <a:spcPts val="2760"/>
              </a:lnSpc>
              <a:spcBef>
                <a:spcPts val="300"/>
              </a:spcBef>
              <a:tabLst>
                <a:tab pos="652780" algn="l"/>
              </a:tabLst>
            </a:pPr>
            <a:r>
              <a:rPr sz="2800" b="1" spc="-5" dirty="0">
                <a:latin typeface="Microsoft JhengHei" panose="020B0604030504040204" charset="-120"/>
                <a:cs typeface="Microsoft JhengHei" panose="020B0604030504040204" charset="-120"/>
              </a:rPr>
              <a:t>系	位 的</a:t>
            </a:r>
            <a:endParaRPr sz="2800">
              <a:latin typeface="Microsoft JhengHei" panose="020B0604030504040204" charset="-120"/>
              <a:cs typeface="Microsoft JhengHei" panose="020B0604030504040204" charset="-120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0292133" y="2477261"/>
            <a:ext cx="718185" cy="2303145"/>
          </a:xfrm>
          <a:custGeom>
            <a:avLst/>
            <a:gdLst/>
            <a:ahLst/>
            <a:cxnLst/>
            <a:rect l="l" t="t" r="r" b="b"/>
            <a:pathLst>
              <a:path w="718184" h="2303145">
                <a:moveTo>
                  <a:pt x="718004" y="0"/>
                </a:moveTo>
                <a:lnTo>
                  <a:pt x="711143" y="56883"/>
                </a:lnTo>
                <a:lnTo>
                  <a:pt x="704695" y="103699"/>
                </a:lnTo>
                <a:lnTo>
                  <a:pt x="697006" y="142912"/>
                </a:lnTo>
                <a:lnTo>
                  <a:pt x="671280" y="208383"/>
                </a:lnTo>
                <a:lnTo>
                  <a:pt x="620719" y="273005"/>
                </a:lnTo>
                <a:lnTo>
                  <a:pt x="581985" y="311158"/>
                </a:lnTo>
                <a:lnTo>
                  <a:pt x="532076" y="356488"/>
                </a:lnTo>
                <a:lnTo>
                  <a:pt x="497313" y="393396"/>
                </a:lnTo>
                <a:lnTo>
                  <a:pt x="467814" y="432577"/>
                </a:lnTo>
                <a:lnTo>
                  <a:pt x="441171" y="472164"/>
                </a:lnTo>
                <a:lnTo>
                  <a:pt x="414982" y="510286"/>
                </a:lnTo>
                <a:lnTo>
                  <a:pt x="392703" y="529530"/>
                </a:lnTo>
                <a:lnTo>
                  <a:pt x="361150" y="549084"/>
                </a:lnTo>
                <a:lnTo>
                  <a:pt x="332954" y="564257"/>
                </a:lnTo>
                <a:lnTo>
                  <a:pt x="320748" y="570357"/>
                </a:lnTo>
                <a:lnTo>
                  <a:pt x="302104" y="596070"/>
                </a:lnTo>
                <a:lnTo>
                  <a:pt x="302204" y="592622"/>
                </a:lnTo>
                <a:lnTo>
                  <a:pt x="301946" y="588892"/>
                </a:lnTo>
                <a:lnTo>
                  <a:pt x="251914" y="631698"/>
                </a:lnTo>
                <a:lnTo>
                  <a:pt x="221554" y="663538"/>
                </a:lnTo>
                <a:lnTo>
                  <a:pt x="203341" y="689727"/>
                </a:lnTo>
                <a:lnTo>
                  <a:pt x="204860" y="692118"/>
                </a:lnTo>
                <a:lnTo>
                  <a:pt x="206380" y="692734"/>
                </a:lnTo>
                <a:lnTo>
                  <a:pt x="202586" y="695598"/>
                </a:lnTo>
                <a:lnTo>
                  <a:pt x="188166" y="704731"/>
                </a:lnTo>
                <a:lnTo>
                  <a:pt x="157807" y="724153"/>
                </a:lnTo>
                <a:lnTo>
                  <a:pt x="152375" y="734157"/>
                </a:lnTo>
                <a:lnTo>
                  <a:pt x="147218" y="744172"/>
                </a:lnTo>
                <a:lnTo>
                  <a:pt x="141608" y="754211"/>
                </a:lnTo>
                <a:lnTo>
                  <a:pt x="107134" y="802417"/>
                </a:lnTo>
                <a:lnTo>
                  <a:pt x="88973" y="825500"/>
                </a:lnTo>
                <a:lnTo>
                  <a:pt x="72189" y="871932"/>
                </a:lnTo>
                <a:lnTo>
                  <a:pt x="56425" y="918833"/>
                </a:lnTo>
                <a:lnTo>
                  <a:pt x="41982" y="966121"/>
                </a:lnTo>
                <a:lnTo>
                  <a:pt x="29164" y="1013717"/>
                </a:lnTo>
                <a:lnTo>
                  <a:pt x="18271" y="1061541"/>
                </a:lnTo>
                <a:lnTo>
                  <a:pt x="9606" y="1109513"/>
                </a:lnTo>
                <a:lnTo>
                  <a:pt x="3471" y="1157552"/>
                </a:lnTo>
                <a:lnTo>
                  <a:pt x="168" y="1205579"/>
                </a:lnTo>
                <a:lnTo>
                  <a:pt x="0" y="1253513"/>
                </a:lnTo>
                <a:lnTo>
                  <a:pt x="3268" y="1301276"/>
                </a:lnTo>
                <a:lnTo>
                  <a:pt x="10274" y="1348786"/>
                </a:lnTo>
                <a:lnTo>
                  <a:pt x="21321" y="1395964"/>
                </a:lnTo>
                <a:lnTo>
                  <a:pt x="36711" y="1442729"/>
                </a:lnTo>
                <a:lnTo>
                  <a:pt x="56746" y="1489003"/>
                </a:lnTo>
                <a:lnTo>
                  <a:pt x="81728" y="1534704"/>
                </a:lnTo>
                <a:lnTo>
                  <a:pt x="111960" y="1579752"/>
                </a:lnTo>
                <a:lnTo>
                  <a:pt x="123340" y="1622421"/>
                </a:lnTo>
                <a:lnTo>
                  <a:pt x="134501" y="1666873"/>
                </a:lnTo>
                <a:lnTo>
                  <a:pt x="146527" y="1712496"/>
                </a:lnTo>
                <a:lnTo>
                  <a:pt x="160507" y="1758673"/>
                </a:lnTo>
                <a:lnTo>
                  <a:pt x="177528" y="1804791"/>
                </a:lnTo>
                <a:lnTo>
                  <a:pt x="198677" y="1850234"/>
                </a:lnTo>
                <a:lnTo>
                  <a:pt x="225041" y="1894389"/>
                </a:lnTo>
                <a:lnTo>
                  <a:pt x="257706" y="1936640"/>
                </a:lnTo>
                <a:lnTo>
                  <a:pt x="297761" y="1976374"/>
                </a:lnTo>
                <a:lnTo>
                  <a:pt x="314308" y="2017424"/>
                </a:lnTo>
                <a:lnTo>
                  <a:pt x="336321" y="2055987"/>
                </a:lnTo>
                <a:lnTo>
                  <a:pt x="368359" y="2092906"/>
                </a:lnTo>
                <a:lnTo>
                  <a:pt x="414982" y="2129028"/>
                </a:lnTo>
                <a:lnTo>
                  <a:pt x="437985" y="2157386"/>
                </a:lnTo>
                <a:lnTo>
                  <a:pt x="465848" y="2186420"/>
                </a:lnTo>
                <a:lnTo>
                  <a:pt x="499057" y="2215016"/>
                </a:lnTo>
                <a:lnTo>
                  <a:pt x="538103" y="2242061"/>
                </a:lnTo>
                <a:lnTo>
                  <a:pt x="583473" y="2266443"/>
                </a:lnTo>
                <a:lnTo>
                  <a:pt x="635657" y="2287048"/>
                </a:lnTo>
                <a:lnTo>
                  <a:pt x="695144" y="2302764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986521" y="2383535"/>
            <a:ext cx="541655" cy="2632710"/>
          </a:xfrm>
          <a:custGeom>
            <a:avLst/>
            <a:gdLst/>
            <a:ahLst/>
            <a:cxnLst/>
            <a:rect l="l" t="t" r="r" b="b"/>
            <a:pathLst>
              <a:path w="541654" h="2632710">
                <a:moveTo>
                  <a:pt x="0" y="0"/>
                </a:moveTo>
                <a:lnTo>
                  <a:pt x="33274" y="9685"/>
                </a:lnTo>
                <a:lnTo>
                  <a:pt x="38639" y="12525"/>
                </a:lnTo>
                <a:lnTo>
                  <a:pt x="37861" y="21770"/>
                </a:lnTo>
                <a:lnTo>
                  <a:pt x="52704" y="50673"/>
                </a:lnTo>
                <a:lnTo>
                  <a:pt x="61092" y="61110"/>
                </a:lnTo>
                <a:lnTo>
                  <a:pt x="70850" y="70262"/>
                </a:lnTo>
                <a:lnTo>
                  <a:pt x="81154" y="78890"/>
                </a:lnTo>
                <a:lnTo>
                  <a:pt x="91185" y="87756"/>
                </a:lnTo>
                <a:lnTo>
                  <a:pt x="111007" y="136947"/>
                </a:lnTo>
                <a:lnTo>
                  <a:pt x="135651" y="185245"/>
                </a:lnTo>
                <a:lnTo>
                  <a:pt x="164034" y="231757"/>
                </a:lnTo>
                <a:lnTo>
                  <a:pt x="195072" y="275589"/>
                </a:lnTo>
                <a:lnTo>
                  <a:pt x="204552" y="324985"/>
                </a:lnTo>
                <a:lnTo>
                  <a:pt x="214167" y="376983"/>
                </a:lnTo>
                <a:lnTo>
                  <a:pt x="224909" y="430171"/>
                </a:lnTo>
                <a:lnTo>
                  <a:pt x="237769" y="483139"/>
                </a:lnTo>
                <a:lnTo>
                  <a:pt x="253736" y="534477"/>
                </a:lnTo>
                <a:lnTo>
                  <a:pt x="273802" y="582773"/>
                </a:lnTo>
                <a:lnTo>
                  <a:pt x="298957" y="626617"/>
                </a:lnTo>
                <a:lnTo>
                  <a:pt x="316849" y="672955"/>
                </a:lnTo>
                <a:lnTo>
                  <a:pt x="338169" y="717470"/>
                </a:lnTo>
                <a:lnTo>
                  <a:pt x="362680" y="760438"/>
                </a:lnTo>
                <a:lnTo>
                  <a:pt x="390144" y="802131"/>
                </a:lnTo>
                <a:lnTo>
                  <a:pt x="403205" y="850554"/>
                </a:lnTo>
                <a:lnTo>
                  <a:pt x="417575" y="897572"/>
                </a:lnTo>
                <a:lnTo>
                  <a:pt x="434613" y="943828"/>
                </a:lnTo>
                <a:lnTo>
                  <a:pt x="455675" y="989964"/>
                </a:lnTo>
                <a:lnTo>
                  <a:pt x="466661" y="1041170"/>
                </a:lnTo>
                <a:lnTo>
                  <a:pt x="474602" y="1092687"/>
                </a:lnTo>
                <a:lnTo>
                  <a:pt x="480375" y="1144418"/>
                </a:lnTo>
                <a:lnTo>
                  <a:pt x="484859" y="1196263"/>
                </a:lnTo>
                <a:lnTo>
                  <a:pt x="488934" y="1248124"/>
                </a:lnTo>
                <a:lnTo>
                  <a:pt x="493477" y="1299900"/>
                </a:lnTo>
                <a:lnTo>
                  <a:pt x="499367" y="1351494"/>
                </a:lnTo>
                <a:lnTo>
                  <a:pt x="507483" y="1402806"/>
                </a:lnTo>
                <a:lnTo>
                  <a:pt x="518704" y="1453737"/>
                </a:lnTo>
                <a:lnTo>
                  <a:pt x="533907" y="1504188"/>
                </a:lnTo>
                <a:lnTo>
                  <a:pt x="533735" y="1540291"/>
                </a:lnTo>
                <a:lnTo>
                  <a:pt x="534487" y="1580026"/>
                </a:lnTo>
                <a:lnTo>
                  <a:pt x="535850" y="1622923"/>
                </a:lnTo>
                <a:lnTo>
                  <a:pt x="537508" y="1668516"/>
                </a:lnTo>
                <a:lnTo>
                  <a:pt x="539147" y="1716338"/>
                </a:lnTo>
                <a:lnTo>
                  <a:pt x="540453" y="1765922"/>
                </a:lnTo>
                <a:lnTo>
                  <a:pt x="541111" y="1816800"/>
                </a:lnTo>
                <a:lnTo>
                  <a:pt x="540806" y="1868505"/>
                </a:lnTo>
                <a:lnTo>
                  <a:pt x="539224" y="1920571"/>
                </a:lnTo>
                <a:lnTo>
                  <a:pt x="536050" y="1972529"/>
                </a:lnTo>
                <a:lnTo>
                  <a:pt x="530970" y="2023913"/>
                </a:lnTo>
                <a:lnTo>
                  <a:pt x="523670" y="2074256"/>
                </a:lnTo>
                <a:lnTo>
                  <a:pt x="513834" y="2123091"/>
                </a:lnTo>
                <a:lnTo>
                  <a:pt x="501149" y="2169950"/>
                </a:lnTo>
                <a:lnTo>
                  <a:pt x="485299" y="2214366"/>
                </a:lnTo>
                <a:lnTo>
                  <a:pt x="465971" y="2255872"/>
                </a:lnTo>
                <a:lnTo>
                  <a:pt x="442849" y="2294001"/>
                </a:lnTo>
                <a:lnTo>
                  <a:pt x="440023" y="2303654"/>
                </a:lnTo>
                <a:lnTo>
                  <a:pt x="423598" y="2338742"/>
                </a:lnTo>
                <a:lnTo>
                  <a:pt x="415972" y="2344213"/>
                </a:lnTo>
                <a:lnTo>
                  <a:pt x="408608" y="2349946"/>
                </a:lnTo>
                <a:lnTo>
                  <a:pt x="402971" y="2357120"/>
                </a:lnTo>
                <a:lnTo>
                  <a:pt x="395747" y="2375622"/>
                </a:lnTo>
                <a:lnTo>
                  <a:pt x="391191" y="2395315"/>
                </a:lnTo>
                <a:lnTo>
                  <a:pt x="386111" y="2414770"/>
                </a:lnTo>
                <a:lnTo>
                  <a:pt x="364537" y="2451036"/>
                </a:lnTo>
                <a:lnTo>
                  <a:pt x="351662" y="2469515"/>
                </a:lnTo>
                <a:lnTo>
                  <a:pt x="341096" y="2501523"/>
                </a:lnTo>
                <a:lnTo>
                  <a:pt x="311784" y="2532634"/>
                </a:lnTo>
                <a:lnTo>
                  <a:pt x="306466" y="2551636"/>
                </a:lnTo>
                <a:lnTo>
                  <a:pt x="304194" y="2561334"/>
                </a:lnTo>
                <a:lnTo>
                  <a:pt x="298957" y="2569591"/>
                </a:lnTo>
                <a:lnTo>
                  <a:pt x="290589" y="2575018"/>
                </a:lnTo>
                <a:lnTo>
                  <a:pt x="280876" y="2577861"/>
                </a:lnTo>
                <a:lnTo>
                  <a:pt x="270615" y="2579681"/>
                </a:lnTo>
                <a:lnTo>
                  <a:pt x="260603" y="2582037"/>
                </a:lnTo>
                <a:lnTo>
                  <a:pt x="244594" y="2603992"/>
                </a:lnTo>
                <a:lnTo>
                  <a:pt x="237108" y="2612993"/>
                </a:lnTo>
                <a:lnTo>
                  <a:pt x="234957" y="2619184"/>
                </a:lnTo>
                <a:lnTo>
                  <a:pt x="234950" y="263271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630123" y="876870"/>
            <a:ext cx="6482080" cy="4706620"/>
          </a:xfrm>
          <a:prstGeom prst="rect">
            <a:avLst/>
          </a:prstGeom>
        </p:spPr>
        <p:txBody>
          <a:bodyPr vert="horz" wrap="square" lIns="0" tIns="1238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75"/>
              </a:spcBef>
            </a:pPr>
            <a:r>
              <a:rPr sz="3200" b="1" dirty="0">
                <a:solidFill>
                  <a:srgbClr val="AD4745"/>
                </a:solidFill>
                <a:latin typeface="微软雅黑" panose="020B0503020204020204" charset="-122"/>
                <a:cs typeface="微软雅黑" panose="020B0503020204020204" charset="-122"/>
              </a:rPr>
              <a:t>（一）经济基础与上层</a:t>
            </a:r>
            <a:r>
              <a:rPr sz="3200" b="1" spc="-15" dirty="0">
                <a:solidFill>
                  <a:srgbClr val="AD4745"/>
                </a:solidFill>
                <a:latin typeface="微软雅黑" panose="020B0503020204020204" charset="-122"/>
                <a:cs typeface="微软雅黑" panose="020B0503020204020204" charset="-122"/>
              </a:rPr>
              <a:t>建</a:t>
            </a:r>
            <a:r>
              <a:rPr sz="3200" b="1" dirty="0">
                <a:solidFill>
                  <a:srgbClr val="AD4745"/>
                </a:solidFill>
                <a:latin typeface="微软雅黑" panose="020B0503020204020204" charset="-122"/>
                <a:cs typeface="微软雅黑" panose="020B0503020204020204" charset="-122"/>
              </a:rPr>
              <a:t>筑</a:t>
            </a:r>
            <a:endParaRPr sz="3200">
              <a:latin typeface="微软雅黑" panose="020B0503020204020204" charset="-122"/>
              <a:cs typeface="微软雅黑" panose="020B0503020204020204" charset="-122"/>
            </a:endParaRPr>
          </a:p>
          <a:p>
            <a:pPr marL="601345" indent="-322580">
              <a:lnSpc>
                <a:spcPct val="100000"/>
              </a:lnSpc>
              <a:spcBef>
                <a:spcPts val="765"/>
              </a:spcBef>
              <a:buSzPct val="96000"/>
              <a:buAutoNum type="arabicPeriod"/>
              <a:tabLst>
                <a:tab pos="601980" algn="l"/>
              </a:tabLst>
            </a:pPr>
            <a:r>
              <a:rPr sz="2800" b="1" spc="-10" dirty="0">
                <a:solidFill>
                  <a:srgbClr val="AD4745"/>
                </a:solidFill>
                <a:latin typeface="微软雅黑" panose="020B0503020204020204" charset="-122"/>
                <a:cs typeface="微软雅黑" panose="020B0503020204020204" charset="-122"/>
              </a:rPr>
              <a:t>经济基础</a:t>
            </a:r>
            <a:endParaRPr sz="2800">
              <a:latin typeface="微软雅黑" panose="020B0503020204020204" charset="-122"/>
              <a:cs typeface="微软雅黑" panose="020B0503020204020204" charset="-122"/>
            </a:endParaRPr>
          </a:p>
          <a:p>
            <a:pPr marL="372745" marR="157480" indent="456565">
              <a:lnSpc>
                <a:spcPct val="120000"/>
              </a:lnSpc>
              <a:spcBef>
                <a:spcPts val="360"/>
              </a:spcBef>
            </a:pP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经济基础是指由社会一定发展阶段的生产 </a:t>
            </a:r>
            <a:r>
              <a:rPr sz="2400" spc="-5" dirty="0">
                <a:latin typeface="微软雅黑" panose="020B0503020204020204" charset="-122"/>
                <a:cs typeface="微软雅黑" panose="020B0503020204020204" charset="-122"/>
              </a:rPr>
              <a:t>力所决定的</a:t>
            </a:r>
            <a:r>
              <a:rPr sz="2400" b="1" dirty="0">
                <a:latin typeface="微软雅黑" panose="020B0503020204020204" charset="-122"/>
                <a:cs typeface="微软雅黑" panose="020B0503020204020204" charset="-122"/>
              </a:rPr>
              <a:t>生产关系的总</a:t>
            </a:r>
            <a:r>
              <a:rPr sz="2400" b="1" spc="-15" dirty="0">
                <a:latin typeface="微软雅黑" panose="020B0503020204020204" charset="-122"/>
                <a:cs typeface="微软雅黑" panose="020B0503020204020204" charset="-122"/>
              </a:rPr>
              <a:t>和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。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  <a:p>
            <a:pPr marL="829945" lvl="1" indent="-457835">
              <a:lnSpc>
                <a:spcPct val="100000"/>
              </a:lnSpc>
              <a:spcBef>
                <a:spcPts val="580"/>
              </a:spcBef>
              <a:buFont typeface="Wingdings" panose="05000000000000000000"/>
              <a:buChar char=""/>
              <a:tabLst>
                <a:tab pos="829310" algn="l"/>
                <a:tab pos="830580" algn="l"/>
              </a:tabLst>
            </a:pP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经济基础指的是生产关系，或经济制度。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  <a:p>
            <a:pPr marL="372745" marR="157480" lvl="1">
              <a:lnSpc>
                <a:spcPct val="120000"/>
              </a:lnSpc>
              <a:buFont typeface="Wingdings" panose="05000000000000000000"/>
              <a:buChar char=""/>
              <a:tabLst>
                <a:tab pos="829310" algn="l"/>
                <a:tab pos="830580" algn="l"/>
              </a:tabLst>
            </a:pP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在生产关系的总和中，决定经济基础性质 </a:t>
            </a:r>
            <a:r>
              <a:rPr sz="2400" spc="-5" dirty="0">
                <a:latin typeface="微软雅黑" panose="020B0503020204020204" charset="-122"/>
                <a:cs typeface="微软雅黑" panose="020B0503020204020204" charset="-122"/>
              </a:rPr>
              <a:t>的是占统治地位的生产关系。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  <a:p>
            <a:pPr marL="372745" marR="5080" lvl="1">
              <a:lnSpc>
                <a:spcPct val="120000"/>
              </a:lnSpc>
              <a:buFont typeface="Wingdings" panose="05000000000000000000"/>
              <a:buChar char=""/>
              <a:tabLst>
                <a:tab pos="829310" algn="l"/>
                <a:tab pos="830580" algn="l"/>
              </a:tabLst>
            </a:pP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经济基础与经济体制具有内在联系。经济 体制是社会基本经济制度所采取的组织形式和 </a:t>
            </a:r>
            <a:r>
              <a:rPr sz="2400" spc="-5" dirty="0">
                <a:latin typeface="微软雅黑" panose="020B0503020204020204" charset="-122"/>
                <a:cs typeface="微软雅黑" panose="020B0503020204020204" charset="-122"/>
              </a:rPr>
              <a:t>管理形式，是生产关系的具体实现形式。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591427" y="6366702"/>
            <a:ext cx="1090930" cy="476884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2800" spc="-5" dirty="0">
                <a:solidFill>
                  <a:srgbClr val="FFFFFF"/>
                </a:solidFill>
                <a:latin typeface="PMingLiU" panose="02020500000000000000" charset="-120"/>
                <a:cs typeface="PMingLiU" panose="02020500000000000000" charset="-120"/>
              </a:rPr>
              <a:t>第一节</a:t>
            </a:r>
            <a:endParaRPr sz="2800">
              <a:latin typeface="PMingLiU" panose="02020500000000000000" charset="-120"/>
              <a:cs typeface="PMingLiU" panose="02020500000000000000" charset="-120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867015" y="6366702"/>
            <a:ext cx="4286885" cy="476884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2800" spc="-5" dirty="0">
                <a:solidFill>
                  <a:srgbClr val="FFFFFF"/>
                </a:solidFill>
                <a:latin typeface="PMingLiU" panose="02020500000000000000" charset="-120"/>
                <a:cs typeface="PMingLiU" panose="02020500000000000000" charset="-120"/>
              </a:rPr>
              <a:t>社会基本矛盾及其运动规律</a:t>
            </a:r>
            <a:endParaRPr sz="2800">
              <a:latin typeface="PMingLiU" panose="02020500000000000000" charset="-120"/>
              <a:cs typeface="PMingLiU" panose="02020500000000000000" charset="-120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711707"/>
            <a:ext cx="12191999" cy="61462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6374891"/>
            <a:ext cx="12192000" cy="483234"/>
          </a:xfrm>
          <a:custGeom>
            <a:avLst/>
            <a:gdLst/>
            <a:ahLst/>
            <a:cxnLst/>
            <a:rect l="l" t="t" r="r" b="b"/>
            <a:pathLst>
              <a:path w="12192000" h="483234">
                <a:moveTo>
                  <a:pt x="12191999" y="0"/>
                </a:moveTo>
                <a:lnTo>
                  <a:pt x="0" y="0"/>
                </a:lnTo>
                <a:lnTo>
                  <a:pt x="0" y="483106"/>
                </a:lnTo>
                <a:lnTo>
                  <a:pt x="12191999" y="483106"/>
                </a:lnTo>
                <a:lnTo>
                  <a:pt x="12191999" y="0"/>
                </a:lnTo>
                <a:close/>
              </a:path>
            </a:pathLst>
          </a:custGeom>
          <a:solidFill>
            <a:srgbClr val="0F243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056894" y="3560826"/>
            <a:ext cx="1148080" cy="1201420"/>
          </a:xfrm>
          <a:prstGeom prst="rect">
            <a:avLst/>
          </a:prstGeom>
          <a:ln w="16763">
            <a:solidFill>
              <a:srgbClr val="FF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14935">
              <a:lnSpc>
                <a:spcPts val="4215"/>
              </a:lnSpc>
            </a:pPr>
            <a:r>
              <a:rPr sz="3600" dirty="0">
                <a:latin typeface="PMingLiU" panose="02020500000000000000" charset="-120"/>
                <a:cs typeface="PMingLiU" panose="02020500000000000000" charset="-120"/>
              </a:rPr>
              <a:t>上层</a:t>
            </a:r>
            <a:endParaRPr sz="3600">
              <a:latin typeface="PMingLiU" panose="02020500000000000000" charset="-120"/>
              <a:cs typeface="PMingLiU" panose="02020500000000000000" charset="-120"/>
            </a:endParaRPr>
          </a:p>
          <a:p>
            <a:pPr marL="114935">
              <a:lnSpc>
                <a:spcPct val="100000"/>
              </a:lnSpc>
              <a:spcBef>
                <a:spcPts val="145"/>
              </a:spcBef>
            </a:pPr>
            <a:r>
              <a:rPr sz="3600" dirty="0">
                <a:latin typeface="PMingLiU" panose="02020500000000000000" charset="-120"/>
                <a:cs typeface="PMingLiU" panose="02020500000000000000" charset="-120"/>
              </a:rPr>
              <a:t>建筑</a:t>
            </a:r>
            <a:endParaRPr sz="3600">
              <a:latin typeface="PMingLiU" panose="02020500000000000000" charset="-120"/>
              <a:cs typeface="PMingLiU" panose="02020500000000000000" charset="-120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535803" y="2421635"/>
            <a:ext cx="5528945" cy="1571625"/>
          </a:xfrm>
          <a:custGeom>
            <a:avLst/>
            <a:gdLst/>
            <a:ahLst/>
            <a:cxnLst/>
            <a:rect l="l" t="t" r="r" b="b"/>
            <a:pathLst>
              <a:path w="5528945" h="1571625">
                <a:moveTo>
                  <a:pt x="5528437" y="0"/>
                </a:moveTo>
                <a:lnTo>
                  <a:pt x="743076" y="0"/>
                </a:lnTo>
                <a:lnTo>
                  <a:pt x="743076" y="916559"/>
                </a:lnTo>
                <a:lnTo>
                  <a:pt x="0" y="948689"/>
                </a:lnTo>
                <a:lnTo>
                  <a:pt x="743076" y="1309370"/>
                </a:lnTo>
                <a:lnTo>
                  <a:pt x="743076" y="1571244"/>
                </a:lnTo>
                <a:lnTo>
                  <a:pt x="5528437" y="1571244"/>
                </a:lnTo>
                <a:lnTo>
                  <a:pt x="5528437" y="0"/>
                </a:lnTo>
                <a:close/>
              </a:path>
            </a:pathLst>
          </a:custGeom>
          <a:solidFill>
            <a:srgbClr val="0066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654227" y="612394"/>
            <a:ext cx="10363200" cy="1316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2196465" algn="l">
              <a:lnSpc>
                <a:spcPct val="100000"/>
              </a:lnSpc>
              <a:spcBef>
                <a:spcPts val="100"/>
              </a:spcBef>
            </a:pPr>
            <a:r>
              <a:rPr sz="2800" b="1" spc="-5" dirty="0">
                <a:solidFill>
                  <a:srgbClr val="AD4745"/>
                </a:solidFill>
                <a:latin typeface="微软雅黑" panose="020B0503020204020204" charset="-122"/>
                <a:cs typeface="微软雅黑" panose="020B0503020204020204" charset="-122"/>
              </a:rPr>
              <a:t>2.</a:t>
            </a:r>
            <a:r>
              <a:rPr sz="2800" b="1" spc="-10" dirty="0">
                <a:solidFill>
                  <a:srgbClr val="AD4745"/>
                </a:solidFill>
                <a:latin typeface="微软雅黑" panose="020B0503020204020204" charset="-122"/>
                <a:cs typeface="微软雅黑" panose="020B0503020204020204" charset="-122"/>
              </a:rPr>
              <a:t>上层建筑</a:t>
            </a:r>
          </a:p>
          <a:p>
            <a:pPr marR="2196465" algn="l">
              <a:lnSpc>
                <a:spcPct val="100000"/>
              </a:lnSpc>
              <a:spcBef>
                <a:spcPts val="100"/>
              </a:spcBef>
            </a:pPr>
            <a:r>
              <a:rPr sz="2800" b="1" spc="-10" dirty="0">
                <a:solidFill>
                  <a:srgbClr val="AD4745"/>
                </a:solidFill>
                <a:latin typeface="微软雅黑" panose="020B0503020204020204" charset="-122"/>
                <a:cs typeface="微软雅黑" panose="020B0503020204020204" charset="-122"/>
              </a:rPr>
              <a:t>          </a:t>
            </a:r>
            <a:r>
              <a:rPr sz="2400" b="1" spc="-5" dirty="0">
                <a:latin typeface="微软雅黑" panose="020B0503020204020204" charset="-122"/>
                <a:cs typeface="微软雅黑" panose="020B0503020204020204" charset="-122"/>
              </a:rPr>
              <a:t>上层建筑</a:t>
            </a:r>
            <a:r>
              <a:rPr sz="2400" spc="-5" dirty="0">
                <a:latin typeface="微软雅黑" panose="020B0503020204020204" charset="-122"/>
                <a:cs typeface="微软雅黑" panose="020B0503020204020204" charset="-122"/>
              </a:rPr>
              <a:t>是建立在一定经济基础之上的意识形态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  <a:p>
            <a:pPr marL="314960">
              <a:lnSpc>
                <a:spcPts val="2770"/>
              </a:lnSpc>
              <a:spcBef>
                <a:spcPts val="580"/>
              </a:spcBef>
            </a:pP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以及相应的制度、组织和设施。</a:t>
            </a:r>
            <a:r>
              <a:rPr sz="2400" b="1" spc="10" dirty="0">
                <a:solidFill>
                  <a:schemeClr val="tx1"/>
                </a:solidFill>
                <a:latin typeface="Microsoft JhengHei" panose="020B0604030504040204" charset="-120"/>
                <a:cs typeface="Microsoft JhengHei" panose="020B0604030504040204" charset="-120"/>
              </a:rPr>
              <a:t>包括国体、政体等政治法律制度，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6358254" y="2829559"/>
            <a:ext cx="4620260" cy="1109345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 marR="5080" algn="just">
              <a:lnSpc>
                <a:spcPct val="98000"/>
              </a:lnSpc>
              <a:spcBef>
                <a:spcPts val="155"/>
              </a:spcBef>
            </a:pPr>
            <a:r>
              <a:rPr sz="2400" b="1" spc="10" dirty="0">
                <a:solidFill>
                  <a:srgbClr val="FFFFFF"/>
                </a:solidFill>
                <a:latin typeface="Microsoft JhengHei" panose="020B0604030504040204" charset="-120"/>
                <a:cs typeface="Microsoft JhengHei" panose="020B0604030504040204" charset="-120"/>
              </a:rPr>
              <a:t>又包括军队、警察、法庭、监狱、 政府部门等相应的实体性设施，其 </a:t>
            </a:r>
            <a:r>
              <a:rPr sz="2400" b="1" spc="5" dirty="0">
                <a:solidFill>
                  <a:srgbClr val="FFFFFF"/>
                </a:solidFill>
                <a:latin typeface="Microsoft JhengHei" panose="020B0604030504040204" charset="-120"/>
                <a:cs typeface="Microsoft JhengHei" panose="020B0604030504040204" charset="-120"/>
              </a:rPr>
              <a:t>中</a:t>
            </a:r>
            <a:r>
              <a:rPr sz="2400" b="1" spc="5" dirty="0">
                <a:solidFill>
                  <a:srgbClr val="FFFF00"/>
                </a:solidFill>
                <a:latin typeface="Microsoft JhengHei" panose="020B0604030504040204" charset="-120"/>
                <a:cs typeface="Microsoft JhengHei" panose="020B0604030504040204" charset="-120"/>
              </a:rPr>
              <a:t>国家政权</a:t>
            </a:r>
            <a:r>
              <a:rPr sz="2400" b="1" spc="10" dirty="0">
                <a:solidFill>
                  <a:srgbClr val="FFFFFF"/>
                </a:solidFill>
                <a:latin typeface="Microsoft JhengHei" panose="020B0604030504040204" charset="-120"/>
                <a:cs typeface="Microsoft JhengHei" panose="020B0604030504040204" charset="-120"/>
              </a:rPr>
              <a:t>是核</a:t>
            </a:r>
            <a:r>
              <a:rPr sz="2400" b="1" spc="5" dirty="0">
                <a:solidFill>
                  <a:srgbClr val="FFFFFF"/>
                </a:solidFill>
                <a:latin typeface="Microsoft JhengHei" panose="020B0604030504040204" charset="-120"/>
                <a:cs typeface="Microsoft JhengHei" panose="020B0604030504040204" charset="-120"/>
              </a:rPr>
              <a:t>心</a:t>
            </a:r>
            <a:r>
              <a:rPr sz="2400" b="1" dirty="0">
                <a:solidFill>
                  <a:srgbClr val="FFFFFF"/>
                </a:solidFill>
                <a:latin typeface="Microsoft JhengHei" panose="020B0604030504040204" charset="-120"/>
                <a:cs typeface="Microsoft JhengHei" panose="020B0604030504040204" charset="-120"/>
              </a:rPr>
              <a:t>。</a:t>
            </a:r>
            <a:endParaRPr sz="2400">
              <a:latin typeface="Microsoft JhengHei" panose="020B0604030504040204" charset="-120"/>
              <a:cs typeface="Microsoft JhengHei" panose="020B0604030504040204" charset="-120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536946" y="4712208"/>
            <a:ext cx="5524500" cy="935990"/>
          </a:xfrm>
          <a:custGeom>
            <a:avLst/>
            <a:gdLst/>
            <a:ahLst/>
            <a:cxnLst/>
            <a:rect l="l" t="t" r="r" b="b"/>
            <a:pathLst>
              <a:path w="5524500" h="935989">
                <a:moveTo>
                  <a:pt x="5524246" y="0"/>
                </a:moveTo>
                <a:lnTo>
                  <a:pt x="737362" y="0"/>
                </a:lnTo>
                <a:lnTo>
                  <a:pt x="737362" y="155956"/>
                </a:lnTo>
                <a:lnTo>
                  <a:pt x="0" y="197612"/>
                </a:lnTo>
                <a:lnTo>
                  <a:pt x="737362" y="389890"/>
                </a:lnTo>
                <a:lnTo>
                  <a:pt x="737362" y="935736"/>
                </a:lnTo>
                <a:lnTo>
                  <a:pt x="5524246" y="935736"/>
                </a:lnTo>
                <a:lnTo>
                  <a:pt x="5524246" y="0"/>
                </a:lnTo>
                <a:close/>
              </a:path>
            </a:pathLst>
          </a:custGeom>
          <a:solidFill>
            <a:srgbClr val="0066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0" name="object 10"/>
          <p:cNvGraphicFramePr>
            <a:graphicFrameLocks noGrp="1"/>
          </p:cNvGraphicFramePr>
          <p:nvPr/>
        </p:nvGraphicFramePr>
        <p:xfrm>
          <a:off x="2260600" y="2829560"/>
          <a:ext cx="3933190" cy="24136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8615"/>
                <a:gridCol w="443230"/>
                <a:gridCol w="3141345"/>
              </a:tblGrid>
              <a:tr h="411480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R w="19050">
                      <a:solidFill>
                        <a:srgbClr val="FF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 marL="1067435" marR="146685" indent="-915035">
                        <a:lnSpc>
                          <a:spcPts val="3790"/>
                        </a:lnSpc>
                        <a:spcBef>
                          <a:spcPts val="265"/>
                        </a:spcBef>
                      </a:pPr>
                      <a:r>
                        <a:rPr sz="3600" dirty="0">
                          <a:latin typeface="PMingLiU" panose="02020500000000000000" charset="-120"/>
                          <a:cs typeface="PMingLiU" panose="02020500000000000000" charset="-120"/>
                        </a:rPr>
                        <a:t>政治上层建筑</a:t>
                      </a:r>
                      <a:endParaRPr sz="3600">
                        <a:latin typeface="PMingLiU" panose="02020500000000000000" charset="-120"/>
                        <a:cs typeface="PMingLiU" panose="02020500000000000000" charset="-120"/>
                      </a:endParaRPr>
                    </a:p>
                  </a:txBody>
                  <a:tcPr marL="0" marR="0" marT="33655" marB="0">
                    <a:lnL w="19050">
                      <a:solidFill>
                        <a:srgbClr val="FF0000"/>
                      </a:solidFill>
                      <a:prstDash val="solid"/>
                    </a:lnL>
                    <a:lnR w="19050">
                      <a:solidFill>
                        <a:srgbClr val="FF0000"/>
                      </a:solidFill>
                      <a:prstDash val="solid"/>
                    </a:lnR>
                    <a:lnT w="19050">
                      <a:solidFill>
                        <a:srgbClr val="FF0000"/>
                      </a:solidFill>
                      <a:prstDash val="solid"/>
                    </a:lnT>
                    <a:lnB w="19050">
                      <a:solidFill>
                        <a:srgbClr val="FF0000"/>
                      </a:solidFill>
                      <a:prstDash val="solid"/>
                    </a:lnB>
                  </a:tcPr>
                </a:tc>
              </a:tr>
              <a:tr h="597535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R w="19050">
                      <a:solidFill>
                        <a:srgbClr val="FF0000"/>
                      </a:solidFill>
                      <a:prstDash val="solid"/>
                    </a:lnR>
                    <a:lnB w="1905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19050">
                      <a:solidFill>
                        <a:srgbClr val="FF0000"/>
                      </a:solidFill>
                      <a:prstDash val="solid"/>
                    </a:lnL>
                    <a:lnR w="19050">
                      <a:solidFill>
                        <a:srgbClr val="FF0000"/>
                      </a:solidFill>
                      <a:prstDash val="solid"/>
                    </a:lnR>
                    <a:lnT w="19050">
                      <a:solidFill>
                        <a:srgbClr val="FF0000"/>
                      </a:solidFill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0" marR="0" marT="33655" marB="0">
                    <a:lnL w="19050">
                      <a:solidFill>
                        <a:srgbClr val="FF0000"/>
                      </a:solidFill>
                      <a:prstDash val="solid"/>
                    </a:lnL>
                    <a:lnR w="19050">
                      <a:solidFill>
                        <a:srgbClr val="FF0000"/>
                      </a:solidFill>
                      <a:prstDash val="solid"/>
                    </a:lnR>
                    <a:lnT w="19050">
                      <a:solidFill>
                        <a:srgbClr val="FF0000"/>
                      </a:solidFill>
                      <a:prstDash val="solid"/>
                    </a:lnT>
                    <a:lnB w="19050">
                      <a:solidFill>
                        <a:srgbClr val="FF0000"/>
                      </a:solidFill>
                      <a:prstDash val="solid"/>
                    </a:lnB>
                  </a:tcPr>
                </a:tc>
              </a:tr>
              <a:tr h="20891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0" marR="0" marT="0" marB="0">
                    <a:lnR w="19050">
                      <a:solidFill>
                        <a:srgbClr val="FF0000"/>
                      </a:solidFill>
                      <a:prstDash val="solid"/>
                    </a:lnR>
                    <a:lnB w="19050">
                      <a:solidFill>
                        <a:srgbClr val="FF0000"/>
                      </a:solidFill>
                      <a:prstDash val="solid"/>
                    </a:lnB>
                  </a:tcPr>
                </a:tc>
                <a:tc rowSpan="2"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19050">
                      <a:solidFill>
                        <a:srgbClr val="FF0000"/>
                      </a:solidFill>
                      <a:prstDash val="solid"/>
                    </a:lnL>
                  </a:tcPr>
                </a:tc>
                <a:tc rowSpan="2" hMerge="1">
                  <a:txBody>
                    <a:bodyPr/>
                    <a:lstStyle/>
                    <a:p>
                      <a:endParaRPr lang="zh-CN"/>
                    </a:p>
                  </a:txBody>
                  <a:tcPr marL="0" marR="0" marT="0" marB="0"/>
                </a:tc>
              </a:tr>
              <a:tr h="202565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R w="19050">
                      <a:solidFill>
                        <a:srgbClr val="FF0000"/>
                      </a:solidFill>
                      <a:prstDash val="solid"/>
                    </a:lnR>
                    <a:lnT w="19050">
                      <a:solidFill>
                        <a:srgbClr val="FF0000"/>
                      </a:solidFill>
                      <a:prstDash val="solid"/>
                    </a:lnT>
                  </a:tcPr>
                </a:tc>
                <a:tc gridSpan="2" vMerge="1">
                  <a:txBody>
                    <a:bodyPr/>
                    <a:lstStyle/>
                    <a:p>
                      <a:endParaRPr lang="zh-CN"/>
                    </a:p>
                  </a:txBody>
                  <a:tcPr marL="0" marR="0" marT="0" marB="0">
                    <a:lnL w="19050">
                      <a:solidFill>
                        <a:srgbClr val="FF0000"/>
                      </a:solidFill>
                      <a:prstDash val="solid"/>
                    </a:lnL>
                  </a:tcPr>
                </a:tc>
                <a:tc hMerge="1" vMerge="1">
                  <a:txBody>
                    <a:bodyPr/>
                    <a:lstStyle/>
                    <a:p>
                      <a:endParaRPr lang="zh-CN"/>
                    </a:p>
                  </a:txBody>
                  <a:tcPr marL="0" marR="0" marT="0" marB="0"/>
                </a:tc>
              </a:tr>
              <a:tr h="64262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0" marR="0" marT="0" marB="0">
                    <a:lnR w="19050">
                      <a:solidFill>
                        <a:srgbClr val="FF0000"/>
                      </a:solidFill>
                      <a:prstDash val="solid"/>
                    </a:lnR>
                    <a:lnT w="19050">
                      <a:solidFill>
                        <a:srgbClr val="FF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7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19050">
                      <a:solidFill>
                        <a:srgbClr val="FF0000"/>
                      </a:solidFill>
                      <a:prstDash val="solid"/>
                    </a:lnL>
                    <a:lnR w="19050">
                      <a:solidFill>
                        <a:srgbClr val="FF0000"/>
                      </a:solidFill>
                      <a:prstDash val="solid"/>
                    </a:lnR>
                    <a:lnB w="19050">
                      <a:solidFill>
                        <a:srgbClr val="FF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 marL="1067435" marR="146685" indent="-915035">
                        <a:lnSpc>
                          <a:spcPts val="3790"/>
                        </a:lnSpc>
                        <a:spcBef>
                          <a:spcPts val="265"/>
                        </a:spcBef>
                      </a:pPr>
                      <a:r>
                        <a:rPr sz="3600" dirty="0">
                          <a:latin typeface="PMingLiU" panose="02020500000000000000" charset="-120"/>
                          <a:cs typeface="PMingLiU" panose="02020500000000000000" charset="-120"/>
                        </a:rPr>
                        <a:t>观念上层建筑</a:t>
                      </a:r>
                      <a:endParaRPr sz="3600">
                        <a:latin typeface="PMingLiU" panose="02020500000000000000" charset="-120"/>
                        <a:cs typeface="PMingLiU" panose="02020500000000000000" charset="-120"/>
                      </a:endParaRPr>
                    </a:p>
                  </a:txBody>
                  <a:tcPr marL="0" marR="0" marT="33655" marB="0">
                    <a:lnL w="19050">
                      <a:solidFill>
                        <a:srgbClr val="FF0000"/>
                      </a:solidFill>
                      <a:prstDash val="solid"/>
                    </a:lnL>
                    <a:lnR w="19050">
                      <a:solidFill>
                        <a:srgbClr val="FF0000"/>
                      </a:solidFill>
                      <a:prstDash val="solid"/>
                    </a:lnR>
                    <a:lnT w="19050">
                      <a:solidFill>
                        <a:srgbClr val="FF0000"/>
                      </a:solidFill>
                      <a:prstDash val="solid"/>
                    </a:lnT>
                    <a:lnB w="19050">
                      <a:solidFill>
                        <a:srgbClr val="FF0000"/>
                      </a:solidFill>
                      <a:prstDash val="solid"/>
                    </a:lnB>
                  </a:tcPr>
                </a:tc>
              </a:tr>
              <a:tr h="350520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R w="19050">
                      <a:solidFill>
                        <a:srgbClr val="FF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0" marR="0" marT="33655" marB="0">
                    <a:lnL w="19050">
                      <a:solidFill>
                        <a:srgbClr val="FF0000"/>
                      </a:solidFill>
                      <a:prstDash val="solid"/>
                    </a:lnL>
                    <a:lnR w="19050">
                      <a:solidFill>
                        <a:srgbClr val="FF0000"/>
                      </a:solidFill>
                      <a:prstDash val="solid"/>
                    </a:lnR>
                    <a:lnT w="19050">
                      <a:solidFill>
                        <a:srgbClr val="FF0000"/>
                      </a:solidFill>
                      <a:prstDash val="solid"/>
                    </a:lnT>
                    <a:lnB w="19050">
                      <a:solidFill>
                        <a:srgbClr val="FF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12" name="object 12"/>
          <p:cNvSpPr txBox="1"/>
          <p:nvPr/>
        </p:nvSpPr>
        <p:spPr>
          <a:xfrm>
            <a:off x="6591427" y="6366702"/>
            <a:ext cx="1090930" cy="476884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2800" spc="-5" dirty="0">
                <a:solidFill>
                  <a:srgbClr val="FFFFFF"/>
                </a:solidFill>
                <a:latin typeface="PMingLiU" panose="02020500000000000000" charset="-120"/>
                <a:cs typeface="PMingLiU" panose="02020500000000000000" charset="-120"/>
              </a:rPr>
              <a:t>第一节</a:t>
            </a:r>
            <a:endParaRPr sz="2800">
              <a:latin typeface="PMingLiU" panose="02020500000000000000" charset="-120"/>
              <a:cs typeface="PMingLiU" panose="02020500000000000000" charset="-120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867015" y="6366702"/>
            <a:ext cx="4286885" cy="476884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2800" spc="-5" dirty="0">
                <a:solidFill>
                  <a:srgbClr val="FFFFFF"/>
                </a:solidFill>
                <a:latin typeface="PMingLiU" panose="02020500000000000000" charset="-120"/>
                <a:cs typeface="PMingLiU" panose="02020500000000000000" charset="-120"/>
              </a:rPr>
              <a:t>社会基本矛盾及其运动规律</a:t>
            </a:r>
            <a:endParaRPr sz="2800">
              <a:latin typeface="PMingLiU" panose="02020500000000000000" charset="-120"/>
              <a:cs typeface="PMingLiU" panose="02020500000000000000" charset="-120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354317" y="4758004"/>
            <a:ext cx="4662805" cy="861060"/>
          </a:xfrm>
          <a:prstGeom prst="rect">
            <a:avLst/>
          </a:prstGeom>
        </p:spPr>
        <p:txBody>
          <a:bodyPr vert="horz" wrap="square" lIns="0" tIns="40640" rIns="0" bIns="0" rtlCol="0">
            <a:spAutoFit/>
          </a:bodyPr>
          <a:lstStyle/>
          <a:p>
            <a:pPr marL="12700" marR="5080">
              <a:lnSpc>
                <a:spcPts val="3220"/>
              </a:lnSpc>
              <a:spcBef>
                <a:spcPts val="320"/>
              </a:spcBef>
            </a:pPr>
            <a:r>
              <a:rPr sz="2800" b="1" dirty="0">
                <a:solidFill>
                  <a:srgbClr val="FFFF00"/>
                </a:solidFill>
                <a:latin typeface="Microsoft JhengHei" panose="020B0604030504040204" charset="-120"/>
                <a:cs typeface="Microsoft JhengHei" panose="020B0604030504040204" charset="-120"/>
              </a:rPr>
              <a:t>政治法</a:t>
            </a:r>
            <a:r>
              <a:rPr sz="2800" b="1" spc="10" dirty="0">
                <a:solidFill>
                  <a:srgbClr val="FFFF00"/>
                </a:solidFill>
                <a:latin typeface="Microsoft JhengHei" panose="020B0604030504040204" charset="-120"/>
                <a:cs typeface="Microsoft JhengHei" panose="020B0604030504040204" charset="-120"/>
              </a:rPr>
              <a:t>律</a:t>
            </a:r>
            <a:r>
              <a:rPr sz="2800" b="1" dirty="0">
                <a:solidFill>
                  <a:srgbClr val="FFFF00"/>
                </a:solidFill>
                <a:latin typeface="Microsoft JhengHei" panose="020B0604030504040204" charset="-120"/>
                <a:cs typeface="Microsoft JhengHei" panose="020B0604030504040204" charset="-120"/>
              </a:rPr>
              <a:t>思</a:t>
            </a:r>
            <a:r>
              <a:rPr sz="2800" b="1" spc="20" dirty="0">
                <a:solidFill>
                  <a:srgbClr val="FFFF00"/>
                </a:solidFill>
                <a:latin typeface="Microsoft JhengHei" panose="020B0604030504040204" charset="-120"/>
                <a:cs typeface="Microsoft JhengHei" panose="020B0604030504040204" charset="-120"/>
              </a:rPr>
              <a:t>想</a:t>
            </a:r>
            <a:r>
              <a:rPr sz="2800" b="1" dirty="0">
                <a:solidFill>
                  <a:srgbClr val="FFFFFF"/>
                </a:solidFill>
                <a:latin typeface="Microsoft JhengHei" panose="020B0604030504040204" charset="-120"/>
                <a:cs typeface="Microsoft JhengHei" panose="020B0604030504040204" charset="-120"/>
              </a:rPr>
              <a:t>、</a:t>
            </a:r>
            <a:r>
              <a:rPr sz="2800" b="1" spc="10" dirty="0">
                <a:solidFill>
                  <a:srgbClr val="FFFFFF"/>
                </a:solidFill>
                <a:latin typeface="Microsoft JhengHei" panose="020B0604030504040204" charset="-120"/>
                <a:cs typeface="Microsoft JhengHei" panose="020B0604030504040204" charset="-120"/>
              </a:rPr>
              <a:t>道</a:t>
            </a:r>
            <a:r>
              <a:rPr sz="2800" b="1" dirty="0">
                <a:solidFill>
                  <a:srgbClr val="FFFFFF"/>
                </a:solidFill>
                <a:latin typeface="Microsoft JhengHei" panose="020B0604030504040204" charset="-120"/>
                <a:cs typeface="Microsoft JhengHei" panose="020B0604030504040204" charset="-120"/>
              </a:rPr>
              <a:t>德、艺</a:t>
            </a:r>
            <a:r>
              <a:rPr sz="2800" b="1" spc="10" dirty="0">
                <a:solidFill>
                  <a:srgbClr val="FFFFFF"/>
                </a:solidFill>
                <a:latin typeface="Microsoft JhengHei" panose="020B0604030504040204" charset="-120"/>
                <a:cs typeface="Microsoft JhengHei" panose="020B0604030504040204" charset="-120"/>
              </a:rPr>
              <a:t>术</a:t>
            </a:r>
            <a:r>
              <a:rPr sz="2800" b="1" spc="-5" dirty="0">
                <a:solidFill>
                  <a:srgbClr val="FFFFFF"/>
                </a:solidFill>
                <a:latin typeface="Microsoft JhengHei" panose="020B0604030504040204" charset="-120"/>
                <a:cs typeface="Microsoft JhengHei" panose="020B0604030504040204" charset="-120"/>
              </a:rPr>
              <a:t>、 </a:t>
            </a:r>
            <a:r>
              <a:rPr sz="2800" b="1" spc="5" dirty="0">
                <a:solidFill>
                  <a:srgbClr val="FFFFFF"/>
                </a:solidFill>
                <a:latin typeface="Microsoft JhengHei" panose="020B0604030504040204" charset="-120"/>
                <a:cs typeface="Microsoft JhengHei" panose="020B0604030504040204" charset="-120"/>
              </a:rPr>
              <a:t>宗教、哲学等观念体系。</a:t>
            </a:r>
            <a:endParaRPr sz="2800">
              <a:latin typeface="Microsoft JhengHei" panose="020B0604030504040204" charset="-120"/>
              <a:cs typeface="Microsoft JhengHei" panose="020B0604030504040204" charset="-120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711707"/>
            <a:ext cx="12191999" cy="61462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6374891"/>
            <a:ext cx="12192000" cy="483234"/>
          </a:xfrm>
          <a:custGeom>
            <a:avLst/>
            <a:gdLst/>
            <a:ahLst/>
            <a:cxnLst/>
            <a:rect l="l" t="t" r="r" b="b"/>
            <a:pathLst>
              <a:path w="12192000" h="483234">
                <a:moveTo>
                  <a:pt x="12191999" y="0"/>
                </a:moveTo>
                <a:lnTo>
                  <a:pt x="0" y="0"/>
                </a:lnTo>
                <a:lnTo>
                  <a:pt x="0" y="483106"/>
                </a:lnTo>
                <a:lnTo>
                  <a:pt x="12191999" y="483106"/>
                </a:lnTo>
                <a:lnTo>
                  <a:pt x="12191999" y="0"/>
                </a:lnTo>
                <a:close/>
              </a:path>
            </a:pathLst>
          </a:custGeom>
          <a:solidFill>
            <a:srgbClr val="0F243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15492" y="58674"/>
            <a:ext cx="8159115" cy="513715"/>
          </a:xfrm>
          <a:prstGeom prst="rect">
            <a:avLst/>
          </a:prstGeom>
          <a:solidFill>
            <a:schemeClr val="accent2"/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三、经济基础与上层建</a:t>
            </a:r>
            <a:r>
              <a:rPr sz="3200" spc="-15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筑</a:t>
            </a:r>
            <a:r>
              <a:rPr sz="3200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的矛</a:t>
            </a:r>
            <a:r>
              <a:rPr sz="3200" spc="-15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盾</a:t>
            </a:r>
            <a:r>
              <a:rPr sz="3200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运动</a:t>
            </a:r>
            <a:r>
              <a:rPr sz="3200" spc="-15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及</a:t>
            </a:r>
            <a:r>
              <a:rPr sz="3200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其规律</a:t>
            </a:r>
            <a:endParaRPr sz="32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591427" y="6366702"/>
            <a:ext cx="1090930" cy="476884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2800" spc="-5" dirty="0">
                <a:solidFill>
                  <a:srgbClr val="FFFFFF"/>
                </a:solidFill>
                <a:latin typeface="PMingLiU" panose="02020500000000000000" charset="-120"/>
                <a:cs typeface="PMingLiU" panose="02020500000000000000" charset="-120"/>
              </a:rPr>
              <a:t>第一节</a:t>
            </a:r>
            <a:endParaRPr sz="2800">
              <a:latin typeface="PMingLiU" panose="02020500000000000000" charset="-120"/>
              <a:cs typeface="PMingLiU" panose="02020500000000000000" charset="-120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867015" y="6366702"/>
            <a:ext cx="4286885" cy="476884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2800" spc="-5" dirty="0">
                <a:solidFill>
                  <a:srgbClr val="FFFFFF"/>
                </a:solidFill>
                <a:latin typeface="PMingLiU" panose="02020500000000000000" charset="-120"/>
                <a:cs typeface="PMingLiU" panose="02020500000000000000" charset="-120"/>
              </a:rPr>
              <a:t>社会基本矛盾及其运动规律</a:t>
            </a:r>
            <a:endParaRPr sz="2800">
              <a:latin typeface="PMingLiU" panose="02020500000000000000" charset="-120"/>
              <a:cs typeface="PMingLiU" panose="02020500000000000000" charset="-120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62329" y="1337259"/>
            <a:ext cx="9975850" cy="34709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4795" algn="ctr">
              <a:lnSpc>
                <a:spcPct val="100000"/>
              </a:lnSpc>
              <a:spcBef>
                <a:spcPts val="100"/>
              </a:spcBef>
            </a:pPr>
            <a:r>
              <a:rPr sz="3600" b="1" dirty="0">
                <a:latin typeface="Microsoft JhengHei" panose="020B0604030504040204" charset="-120"/>
                <a:cs typeface="Microsoft JhengHei" panose="020B0604030504040204" charset="-120"/>
              </a:rPr>
              <a:t>观</a:t>
            </a:r>
            <a:r>
              <a:rPr sz="3600" b="1" spc="10" dirty="0">
                <a:latin typeface="Microsoft JhengHei" panose="020B0604030504040204" charset="-120"/>
                <a:cs typeface="Microsoft JhengHei" panose="020B0604030504040204" charset="-120"/>
              </a:rPr>
              <a:t>念</a:t>
            </a:r>
            <a:r>
              <a:rPr sz="3600" b="1" dirty="0">
                <a:latin typeface="Microsoft JhengHei" panose="020B0604030504040204" charset="-120"/>
                <a:cs typeface="Microsoft JhengHei" panose="020B0604030504040204" charset="-120"/>
              </a:rPr>
              <a:t>上层建筑与政治上层</a:t>
            </a:r>
            <a:r>
              <a:rPr sz="3600" b="1" spc="-15" dirty="0">
                <a:latin typeface="Microsoft JhengHei" panose="020B0604030504040204" charset="-120"/>
                <a:cs typeface="Microsoft JhengHei" panose="020B0604030504040204" charset="-120"/>
              </a:rPr>
              <a:t>建</a:t>
            </a:r>
            <a:r>
              <a:rPr sz="3600" b="1" dirty="0">
                <a:latin typeface="Microsoft JhengHei" panose="020B0604030504040204" charset="-120"/>
                <a:cs typeface="Microsoft JhengHei" panose="020B0604030504040204" charset="-120"/>
              </a:rPr>
              <a:t>筑的关系</a:t>
            </a:r>
            <a:endParaRPr sz="360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12700" marR="5080" indent="713105">
              <a:lnSpc>
                <a:spcPct val="150000"/>
              </a:lnSpc>
              <a:spcBef>
                <a:spcPts val="2640"/>
              </a:spcBef>
            </a:pPr>
            <a:r>
              <a:rPr sz="2800" spc="-5" dirty="0">
                <a:latin typeface="微软雅黑" panose="020B0503020204020204" charset="-122"/>
                <a:cs typeface="微软雅黑" panose="020B0503020204020204" charset="-122"/>
              </a:rPr>
              <a:t>政治上层建筑是在一定意识形态指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导</a:t>
            </a:r>
            <a:r>
              <a:rPr sz="2800" spc="-5" dirty="0">
                <a:latin typeface="微软雅黑" panose="020B0503020204020204" charset="-122"/>
                <a:cs typeface="微软雅黑" panose="020B0503020204020204" charset="-122"/>
              </a:rPr>
              <a:t>下建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立</a:t>
            </a:r>
            <a:r>
              <a:rPr sz="2800" spc="-5" dirty="0">
                <a:latin typeface="微软雅黑" panose="020B0503020204020204" charset="-122"/>
                <a:cs typeface="微软雅黑" panose="020B0503020204020204" charset="-122"/>
              </a:rPr>
              <a:t>起来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的</a:t>
            </a:r>
            <a:r>
              <a:rPr sz="2800" spc="-5" dirty="0">
                <a:latin typeface="微软雅黑" panose="020B0503020204020204" charset="-122"/>
                <a:cs typeface="微软雅黑" panose="020B0503020204020204" charset="-122"/>
              </a:rPr>
              <a:t>，它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是</a:t>
            </a:r>
            <a:r>
              <a:rPr sz="2800" spc="-5" dirty="0">
                <a:latin typeface="微软雅黑" panose="020B0503020204020204" charset="-122"/>
                <a:cs typeface="微软雅黑" panose="020B0503020204020204" charset="-122"/>
              </a:rPr>
              <a:t>统 治阶级意志的体现；</a:t>
            </a:r>
            <a:endParaRPr sz="2800">
              <a:latin typeface="微软雅黑" panose="020B0503020204020204" charset="-122"/>
              <a:cs typeface="微软雅黑" panose="020B0503020204020204" charset="-122"/>
            </a:endParaRPr>
          </a:p>
          <a:p>
            <a:pPr marL="12700" marR="5080" indent="713105">
              <a:lnSpc>
                <a:spcPts val="5040"/>
              </a:lnSpc>
              <a:spcBef>
                <a:spcPts val="445"/>
              </a:spcBef>
            </a:pPr>
            <a:r>
              <a:rPr sz="2800" spc="-5" dirty="0">
                <a:latin typeface="微软雅黑" panose="020B0503020204020204" charset="-122"/>
                <a:cs typeface="微软雅黑" panose="020B0503020204020204" charset="-122"/>
              </a:rPr>
              <a:t>政治上层建筑一旦形成，就成为一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种</a:t>
            </a:r>
            <a:r>
              <a:rPr sz="2800" spc="-5" dirty="0">
                <a:latin typeface="微软雅黑" panose="020B0503020204020204" charset="-122"/>
                <a:cs typeface="微软雅黑" panose="020B0503020204020204" charset="-122"/>
              </a:rPr>
              <a:t>现实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的</a:t>
            </a:r>
            <a:r>
              <a:rPr sz="2800" spc="-5" dirty="0">
                <a:latin typeface="微软雅黑" panose="020B0503020204020204" charset="-122"/>
                <a:cs typeface="微软雅黑" panose="020B0503020204020204" charset="-122"/>
              </a:rPr>
              <a:t>力量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，</a:t>
            </a:r>
            <a:r>
              <a:rPr sz="2800" spc="-5" dirty="0">
                <a:latin typeface="微软雅黑" panose="020B0503020204020204" charset="-122"/>
                <a:cs typeface="微软雅黑" panose="020B0503020204020204" charset="-122"/>
              </a:rPr>
              <a:t>影响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并</a:t>
            </a:r>
            <a:r>
              <a:rPr sz="2800" spc="-5" dirty="0">
                <a:latin typeface="微软雅黑" panose="020B0503020204020204" charset="-122"/>
                <a:cs typeface="微软雅黑" panose="020B0503020204020204" charset="-122"/>
              </a:rPr>
              <a:t>制 约着人们的思想理论观点。</a:t>
            </a:r>
            <a:endParaRPr sz="2800">
              <a:latin typeface="微软雅黑" panose="020B0503020204020204" charset="-122"/>
              <a:cs typeface="微软雅黑" panose="020B0503020204020204" charset="-122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711707"/>
            <a:ext cx="12191999" cy="61462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6374891"/>
            <a:ext cx="12192000" cy="483234"/>
          </a:xfrm>
          <a:custGeom>
            <a:avLst/>
            <a:gdLst/>
            <a:ahLst/>
            <a:cxnLst/>
            <a:rect l="l" t="t" r="r" b="b"/>
            <a:pathLst>
              <a:path w="12192000" h="483234">
                <a:moveTo>
                  <a:pt x="12191999" y="0"/>
                </a:moveTo>
                <a:lnTo>
                  <a:pt x="0" y="0"/>
                </a:lnTo>
                <a:lnTo>
                  <a:pt x="0" y="483106"/>
                </a:lnTo>
                <a:lnTo>
                  <a:pt x="12191999" y="483106"/>
                </a:lnTo>
                <a:lnTo>
                  <a:pt x="12191999" y="0"/>
                </a:lnTo>
                <a:close/>
              </a:path>
            </a:pathLst>
          </a:custGeom>
          <a:solidFill>
            <a:srgbClr val="0F243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488186" y="3928109"/>
            <a:ext cx="2786380" cy="669290"/>
          </a:xfrm>
          <a:prstGeom prst="rect">
            <a:avLst/>
          </a:prstGeom>
          <a:ln w="16764">
            <a:solidFill>
              <a:srgbClr val="FF0000"/>
            </a:solidFill>
          </a:ln>
        </p:spPr>
        <p:txBody>
          <a:bodyPr vert="horz" wrap="square" lIns="0" tIns="59690" rIns="0" bIns="0" rtlCol="0">
            <a:spAutoFit/>
          </a:bodyPr>
          <a:lstStyle/>
          <a:p>
            <a:pPr marL="473710">
              <a:lnSpc>
                <a:spcPct val="100000"/>
              </a:lnSpc>
              <a:spcBef>
                <a:spcPts val="470"/>
              </a:spcBef>
            </a:pPr>
            <a:r>
              <a:rPr sz="3600" b="1" spc="10" dirty="0">
                <a:latin typeface="Microsoft JhengHei" panose="020B0604030504040204" charset="-120"/>
                <a:cs typeface="Microsoft JhengHei" panose="020B0604030504040204" charset="-120"/>
              </a:rPr>
              <a:t>经济基础</a:t>
            </a:r>
            <a:endParaRPr sz="3600">
              <a:latin typeface="Microsoft JhengHei" panose="020B0604030504040204" charset="-120"/>
              <a:cs typeface="Microsoft JhengHei" panose="020B0604030504040204" charset="-120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061454" y="3928109"/>
            <a:ext cx="2875915" cy="669290"/>
          </a:xfrm>
          <a:prstGeom prst="rect">
            <a:avLst/>
          </a:prstGeom>
          <a:ln w="16763">
            <a:solidFill>
              <a:srgbClr val="FF0000"/>
            </a:solidFill>
          </a:ln>
        </p:spPr>
        <p:txBody>
          <a:bodyPr vert="horz" wrap="square" lIns="0" tIns="59690" rIns="0" bIns="0" rtlCol="0">
            <a:spAutoFit/>
          </a:bodyPr>
          <a:lstStyle/>
          <a:p>
            <a:pPr marL="520065">
              <a:lnSpc>
                <a:spcPct val="100000"/>
              </a:lnSpc>
              <a:spcBef>
                <a:spcPts val="470"/>
              </a:spcBef>
            </a:pPr>
            <a:r>
              <a:rPr sz="3600" b="1" spc="10" dirty="0">
                <a:latin typeface="Microsoft JhengHei" panose="020B0604030504040204" charset="-120"/>
                <a:cs typeface="Microsoft JhengHei" panose="020B0604030504040204" charset="-120"/>
              </a:rPr>
              <a:t>上层建筑</a:t>
            </a:r>
            <a:endParaRPr sz="3600">
              <a:latin typeface="Microsoft JhengHei" panose="020B0604030504040204" charset="-120"/>
              <a:cs typeface="Microsoft JhengHei" panose="020B0604030504040204" charset="-120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929889" y="3501390"/>
            <a:ext cx="0" cy="381000"/>
          </a:xfrm>
          <a:custGeom>
            <a:avLst/>
            <a:gdLst/>
            <a:ahLst/>
            <a:cxnLst/>
            <a:rect l="l" t="t" r="r" b="b"/>
            <a:pathLst>
              <a:path h="381000">
                <a:moveTo>
                  <a:pt x="0" y="381000"/>
                </a:moveTo>
                <a:lnTo>
                  <a:pt x="0" y="0"/>
                </a:lnTo>
              </a:path>
            </a:pathLst>
          </a:custGeom>
          <a:ln w="1676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929889" y="3399282"/>
            <a:ext cx="5474335" cy="29209"/>
          </a:xfrm>
          <a:custGeom>
            <a:avLst/>
            <a:gdLst/>
            <a:ahLst/>
            <a:cxnLst/>
            <a:rect l="l" t="t" r="r" b="b"/>
            <a:pathLst>
              <a:path w="5474334" h="29210">
                <a:moveTo>
                  <a:pt x="0" y="28955"/>
                </a:moveTo>
                <a:lnTo>
                  <a:pt x="5474208" y="0"/>
                </a:lnTo>
              </a:path>
            </a:pathLst>
          </a:custGeom>
          <a:ln w="1676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367521" y="3394709"/>
            <a:ext cx="76200" cy="533400"/>
          </a:xfrm>
          <a:custGeom>
            <a:avLst/>
            <a:gdLst/>
            <a:ahLst/>
            <a:cxnLst/>
            <a:rect l="l" t="t" r="r" b="b"/>
            <a:pathLst>
              <a:path w="76200" h="533400">
                <a:moveTo>
                  <a:pt x="29718" y="457200"/>
                </a:moveTo>
                <a:lnTo>
                  <a:pt x="0" y="457200"/>
                </a:lnTo>
                <a:lnTo>
                  <a:pt x="38100" y="533400"/>
                </a:lnTo>
                <a:lnTo>
                  <a:pt x="69850" y="469900"/>
                </a:lnTo>
                <a:lnTo>
                  <a:pt x="29718" y="469900"/>
                </a:lnTo>
                <a:lnTo>
                  <a:pt x="29718" y="457200"/>
                </a:lnTo>
                <a:close/>
              </a:path>
              <a:path w="76200" h="533400">
                <a:moveTo>
                  <a:pt x="46481" y="0"/>
                </a:moveTo>
                <a:lnTo>
                  <a:pt x="29718" y="0"/>
                </a:lnTo>
                <a:lnTo>
                  <a:pt x="29718" y="469900"/>
                </a:lnTo>
                <a:lnTo>
                  <a:pt x="46481" y="469900"/>
                </a:lnTo>
                <a:lnTo>
                  <a:pt x="46481" y="0"/>
                </a:lnTo>
                <a:close/>
              </a:path>
              <a:path w="76200" h="533400">
                <a:moveTo>
                  <a:pt x="76200" y="457200"/>
                </a:moveTo>
                <a:lnTo>
                  <a:pt x="46481" y="457200"/>
                </a:lnTo>
                <a:lnTo>
                  <a:pt x="46481" y="469900"/>
                </a:lnTo>
                <a:lnTo>
                  <a:pt x="69850" y="469900"/>
                </a:lnTo>
                <a:lnTo>
                  <a:pt x="76200" y="45720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405621" y="4709921"/>
            <a:ext cx="0" cy="457200"/>
          </a:xfrm>
          <a:custGeom>
            <a:avLst/>
            <a:gdLst/>
            <a:ahLst/>
            <a:cxnLst/>
            <a:rect l="l" t="t" r="r" b="b"/>
            <a:pathLst>
              <a:path h="457200">
                <a:moveTo>
                  <a:pt x="0" y="0"/>
                </a:moveTo>
                <a:lnTo>
                  <a:pt x="0" y="457200"/>
                </a:lnTo>
              </a:path>
            </a:pathLst>
          </a:custGeom>
          <a:ln w="1676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027426" y="5092446"/>
            <a:ext cx="5401310" cy="0"/>
          </a:xfrm>
          <a:custGeom>
            <a:avLst/>
            <a:gdLst/>
            <a:ahLst/>
            <a:cxnLst/>
            <a:rect l="l" t="t" r="r" b="b"/>
            <a:pathLst>
              <a:path w="5401309">
                <a:moveTo>
                  <a:pt x="5401056" y="0"/>
                </a:moveTo>
                <a:lnTo>
                  <a:pt x="0" y="0"/>
                </a:lnTo>
              </a:path>
            </a:pathLst>
          </a:custGeom>
          <a:ln w="1676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983229" y="4613909"/>
            <a:ext cx="76200" cy="533400"/>
          </a:xfrm>
          <a:custGeom>
            <a:avLst/>
            <a:gdLst/>
            <a:ahLst/>
            <a:cxnLst/>
            <a:rect l="l" t="t" r="r" b="b"/>
            <a:pathLst>
              <a:path w="76200" h="533400">
                <a:moveTo>
                  <a:pt x="46481" y="63500"/>
                </a:moveTo>
                <a:lnTo>
                  <a:pt x="29718" y="63500"/>
                </a:lnTo>
                <a:lnTo>
                  <a:pt x="29718" y="533400"/>
                </a:lnTo>
                <a:lnTo>
                  <a:pt x="46481" y="533400"/>
                </a:lnTo>
                <a:lnTo>
                  <a:pt x="46481" y="63500"/>
                </a:lnTo>
                <a:close/>
              </a:path>
              <a:path w="76200" h="533400">
                <a:moveTo>
                  <a:pt x="38100" y="0"/>
                </a:moveTo>
                <a:lnTo>
                  <a:pt x="0" y="76200"/>
                </a:lnTo>
                <a:lnTo>
                  <a:pt x="29718" y="76200"/>
                </a:lnTo>
                <a:lnTo>
                  <a:pt x="29718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533400">
                <a:moveTo>
                  <a:pt x="69850" y="63500"/>
                </a:moveTo>
                <a:lnTo>
                  <a:pt x="46481" y="63500"/>
                </a:lnTo>
                <a:lnTo>
                  <a:pt x="46481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4231004" y="5131689"/>
            <a:ext cx="287972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spc="10" dirty="0">
                <a:latin typeface="Microsoft JhengHei" panose="020B0604030504040204" charset="-120"/>
                <a:cs typeface="Microsoft JhengHei" panose="020B0604030504040204" charset="-120"/>
              </a:rPr>
              <a:t>反</a:t>
            </a:r>
            <a:r>
              <a:rPr sz="3200" b="1" spc="15" dirty="0">
                <a:latin typeface="Microsoft JhengHei" panose="020B0604030504040204" charset="-120"/>
                <a:cs typeface="Microsoft JhengHei" panose="020B0604030504040204" charset="-120"/>
              </a:rPr>
              <a:t>作</a:t>
            </a:r>
            <a:r>
              <a:rPr sz="3200" b="1" dirty="0">
                <a:latin typeface="Microsoft JhengHei" panose="020B0604030504040204" charset="-120"/>
                <a:cs typeface="Microsoft JhengHei" panose="020B0604030504040204" charset="-120"/>
              </a:rPr>
              <a:t>用</a:t>
            </a:r>
            <a:r>
              <a:rPr sz="3200" b="1" spc="5" dirty="0">
                <a:latin typeface="Microsoft JhengHei" panose="020B0604030504040204" charset="-120"/>
                <a:cs typeface="Microsoft JhengHei" panose="020B0604030504040204" charset="-120"/>
              </a:rPr>
              <a:t>（服</a:t>
            </a:r>
            <a:r>
              <a:rPr sz="3200" b="1" dirty="0">
                <a:latin typeface="Microsoft JhengHei" panose="020B0604030504040204" charset="-120"/>
                <a:cs typeface="Microsoft JhengHei" panose="020B0604030504040204" charset="-120"/>
              </a:rPr>
              <a:t>务）</a:t>
            </a:r>
            <a:endParaRPr sz="3200">
              <a:latin typeface="Microsoft JhengHei" panose="020B0604030504040204" charset="-120"/>
              <a:cs typeface="Microsoft JhengHei" panose="020B0604030504040204" charset="-120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591427" y="6366702"/>
            <a:ext cx="1090930" cy="476884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2800" spc="-5" dirty="0">
                <a:solidFill>
                  <a:srgbClr val="FFFFFF"/>
                </a:solidFill>
                <a:latin typeface="PMingLiU" panose="02020500000000000000" charset="-120"/>
                <a:cs typeface="PMingLiU" panose="02020500000000000000" charset="-120"/>
              </a:rPr>
              <a:t>第一节</a:t>
            </a:r>
            <a:endParaRPr sz="2800">
              <a:latin typeface="PMingLiU" panose="02020500000000000000" charset="-120"/>
              <a:cs typeface="PMingLiU" panose="02020500000000000000" charset="-120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867015" y="6366702"/>
            <a:ext cx="4286885" cy="476884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2800" spc="-5" dirty="0">
                <a:solidFill>
                  <a:srgbClr val="FFFFFF"/>
                </a:solidFill>
                <a:latin typeface="PMingLiU" panose="02020500000000000000" charset="-120"/>
                <a:cs typeface="PMingLiU" panose="02020500000000000000" charset="-120"/>
              </a:rPr>
              <a:t>社会基本矛盾及其运动规律</a:t>
            </a:r>
            <a:endParaRPr sz="2800">
              <a:latin typeface="PMingLiU" panose="02020500000000000000" charset="-120"/>
              <a:cs typeface="PMingLiU" panose="02020500000000000000" charset="-120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32332" y="646049"/>
            <a:ext cx="9674860" cy="21323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dirty="0">
                <a:solidFill>
                  <a:srgbClr val="AD4745"/>
                </a:solidFill>
                <a:latin typeface="微软雅黑" panose="020B0503020204020204" charset="-122"/>
                <a:cs typeface="微软雅黑" panose="020B0503020204020204" charset="-122"/>
              </a:rPr>
              <a:t>（二）上层建筑一定要</a:t>
            </a:r>
            <a:r>
              <a:rPr sz="3200" b="1" spc="-15" dirty="0">
                <a:solidFill>
                  <a:srgbClr val="AD4745"/>
                </a:solidFill>
                <a:latin typeface="微软雅黑" panose="020B0503020204020204" charset="-122"/>
                <a:cs typeface="微软雅黑" panose="020B0503020204020204" charset="-122"/>
              </a:rPr>
              <a:t>适</a:t>
            </a:r>
            <a:r>
              <a:rPr sz="3200" b="1" dirty="0">
                <a:solidFill>
                  <a:srgbClr val="AD4745"/>
                </a:solidFill>
                <a:latin typeface="微软雅黑" panose="020B0503020204020204" charset="-122"/>
                <a:cs typeface="微软雅黑" panose="020B0503020204020204" charset="-122"/>
              </a:rPr>
              <a:t>合经</a:t>
            </a:r>
            <a:r>
              <a:rPr sz="3200" b="1" spc="-15" dirty="0">
                <a:solidFill>
                  <a:srgbClr val="AD4745"/>
                </a:solidFill>
                <a:latin typeface="微软雅黑" panose="020B0503020204020204" charset="-122"/>
                <a:cs typeface="微软雅黑" panose="020B0503020204020204" charset="-122"/>
              </a:rPr>
              <a:t>济</a:t>
            </a:r>
            <a:r>
              <a:rPr sz="3200" b="1" dirty="0">
                <a:solidFill>
                  <a:srgbClr val="AD4745"/>
                </a:solidFill>
                <a:latin typeface="微软雅黑" panose="020B0503020204020204" charset="-122"/>
                <a:cs typeface="微软雅黑" panose="020B0503020204020204" charset="-122"/>
              </a:rPr>
              <a:t>基础</a:t>
            </a:r>
            <a:r>
              <a:rPr sz="3200" b="1" spc="-15" dirty="0">
                <a:solidFill>
                  <a:srgbClr val="AD4745"/>
                </a:solidFill>
                <a:latin typeface="微软雅黑" panose="020B0503020204020204" charset="-122"/>
                <a:cs typeface="微软雅黑" panose="020B0503020204020204" charset="-122"/>
              </a:rPr>
              <a:t>状</a:t>
            </a:r>
            <a:r>
              <a:rPr sz="3200" b="1" dirty="0">
                <a:solidFill>
                  <a:srgbClr val="AD4745"/>
                </a:solidFill>
                <a:latin typeface="微软雅黑" panose="020B0503020204020204" charset="-122"/>
                <a:cs typeface="微软雅黑" panose="020B0503020204020204" charset="-122"/>
              </a:rPr>
              <a:t>况的</a:t>
            </a:r>
            <a:r>
              <a:rPr sz="3200" b="1" spc="-15" dirty="0">
                <a:solidFill>
                  <a:srgbClr val="AD4745"/>
                </a:solidFill>
                <a:latin typeface="微软雅黑" panose="020B0503020204020204" charset="-122"/>
                <a:cs typeface="微软雅黑" panose="020B0503020204020204" charset="-122"/>
              </a:rPr>
              <a:t>规</a:t>
            </a:r>
            <a:r>
              <a:rPr sz="3200" b="1" dirty="0">
                <a:solidFill>
                  <a:srgbClr val="AD4745"/>
                </a:solidFill>
                <a:latin typeface="微软雅黑" panose="020B0503020204020204" charset="-122"/>
                <a:cs typeface="微软雅黑" panose="020B0503020204020204" charset="-122"/>
              </a:rPr>
              <a:t>律</a:t>
            </a:r>
            <a:endParaRPr sz="3200">
              <a:latin typeface="微软雅黑" panose="020B0503020204020204" charset="-122"/>
              <a:cs typeface="微软雅黑" panose="020B0503020204020204" charset="-122"/>
            </a:endParaRPr>
          </a:p>
          <a:p>
            <a:pPr marL="459105">
              <a:lnSpc>
                <a:spcPct val="100000"/>
              </a:lnSpc>
              <a:spcBef>
                <a:spcPts val="2970"/>
              </a:spcBef>
            </a:pPr>
            <a:r>
              <a:rPr sz="2800" b="1" dirty="0">
                <a:solidFill>
                  <a:srgbClr val="AD4745"/>
                </a:solidFill>
                <a:latin typeface="微软雅黑" panose="020B0503020204020204" charset="-122"/>
                <a:cs typeface="微软雅黑" panose="020B0503020204020204" charset="-122"/>
              </a:rPr>
              <a:t>1.</a:t>
            </a:r>
            <a:r>
              <a:rPr sz="2800" b="1" spc="-5" dirty="0">
                <a:solidFill>
                  <a:srgbClr val="AD4745"/>
                </a:solidFill>
                <a:latin typeface="微软雅黑" panose="020B0503020204020204" charset="-122"/>
                <a:cs typeface="微软雅黑" panose="020B0503020204020204" charset="-122"/>
              </a:rPr>
              <a:t>经济基础决定上层建筑，上层建筑对经</a:t>
            </a:r>
            <a:r>
              <a:rPr sz="2800" b="1" dirty="0">
                <a:solidFill>
                  <a:srgbClr val="AD4745"/>
                </a:solidFill>
                <a:latin typeface="微软雅黑" panose="020B0503020204020204" charset="-122"/>
                <a:cs typeface="微软雅黑" panose="020B0503020204020204" charset="-122"/>
              </a:rPr>
              <a:t>济</a:t>
            </a:r>
            <a:r>
              <a:rPr sz="2800" b="1" spc="-5" dirty="0">
                <a:solidFill>
                  <a:srgbClr val="AD4745"/>
                </a:solidFill>
                <a:latin typeface="微软雅黑" panose="020B0503020204020204" charset="-122"/>
                <a:cs typeface="微软雅黑" panose="020B0503020204020204" charset="-122"/>
              </a:rPr>
              <a:t>基础</a:t>
            </a:r>
            <a:r>
              <a:rPr sz="2800" b="1" dirty="0">
                <a:solidFill>
                  <a:srgbClr val="AD4745"/>
                </a:solidFill>
                <a:latin typeface="微软雅黑" panose="020B0503020204020204" charset="-122"/>
                <a:cs typeface="微软雅黑" panose="020B0503020204020204" charset="-122"/>
              </a:rPr>
              <a:t>具</a:t>
            </a:r>
            <a:r>
              <a:rPr sz="2800" b="1" spc="-5" dirty="0">
                <a:solidFill>
                  <a:srgbClr val="AD4745"/>
                </a:solidFill>
                <a:latin typeface="微软雅黑" panose="020B0503020204020204" charset="-122"/>
                <a:cs typeface="微软雅黑" panose="020B0503020204020204" charset="-122"/>
              </a:rPr>
              <a:t>有反</a:t>
            </a:r>
            <a:r>
              <a:rPr sz="2800" b="1" dirty="0">
                <a:solidFill>
                  <a:srgbClr val="AD4745"/>
                </a:solidFill>
                <a:latin typeface="微软雅黑" panose="020B0503020204020204" charset="-122"/>
                <a:cs typeface="微软雅黑" panose="020B0503020204020204" charset="-122"/>
              </a:rPr>
              <a:t>作</a:t>
            </a:r>
            <a:r>
              <a:rPr sz="2800" b="1" spc="-5" dirty="0">
                <a:solidFill>
                  <a:srgbClr val="AD4745"/>
                </a:solidFill>
                <a:latin typeface="微软雅黑" panose="020B0503020204020204" charset="-122"/>
                <a:cs typeface="微软雅黑" panose="020B0503020204020204" charset="-122"/>
              </a:rPr>
              <a:t>用</a:t>
            </a:r>
            <a:endParaRPr sz="2800">
              <a:latin typeface="微软雅黑" panose="020B0503020204020204" charset="-122"/>
              <a:cs typeface="微软雅黑" panose="020B0503020204020204" charset="-122"/>
            </a:endParaRPr>
          </a:p>
          <a:p>
            <a:pPr marR="198755" algn="ctr">
              <a:lnSpc>
                <a:spcPct val="100000"/>
              </a:lnSpc>
              <a:spcBef>
                <a:spcPts val="2520"/>
              </a:spcBef>
            </a:pPr>
            <a:r>
              <a:rPr sz="3200" b="1" spc="10" dirty="0">
                <a:latin typeface="Microsoft JhengHei" panose="020B0604030504040204" charset="-120"/>
                <a:cs typeface="Microsoft JhengHei" panose="020B0604030504040204" charset="-120"/>
              </a:rPr>
              <a:t>决定</a:t>
            </a:r>
            <a:endParaRPr sz="3200">
              <a:latin typeface="Microsoft JhengHei" panose="020B0604030504040204" charset="-120"/>
              <a:cs typeface="Microsoft JhengHei" panose="020B0604030504040204" charset="-120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711707"/>
            <a:ext cx="12191999" cy="61462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6374891"/>
            <a:ext cx="12192000" cy="483234"/>
          </a:xfrm>
          <a:custGeom>
            <a:avLst/>
            <a:gdLst/>
            <a:ahLst/>
            <a:cxnLst/>
            <a:rect l="l" t="t" r="r" b="b"/>
            <a:pathLst>
              <a:path w="12192000" h="483234">
                <a:moveTo>
                  <a:pt x="12191999" y="0"/>
                </a:moveTo>
                <a:lnTo>
                  <a:pt x="0" y="0"/>
                </a:lnTo>
                <a:lnTo>
                  <a:pt x="0" y="483106"/>
                </a:lnTo>
                <a:lnTo>
                  <a:pt x="12191999" y="483106"/>
                </a:lnTo>
                <a:lnTo>
                  <a:pt x="12191999" y="0"/>
                </a:lnTo>
                <a:close/>
              </a:path>
            </a:pathLst>
          </a:custGeom>
          <a:solidFill>
            <a:srgbClr val="0F243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15492" y="58674"/>
            <a:ext cx="8159115" cy="513715"/>
          </a:xfrm>
          <a:prstGeom prst="rect">
            <a:avLst/>
          </a:prstGeom>
          <a:solidFill>
            <a:schemeClr val="accent2"/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三、经济基础与上层建</a:t>
            </a:r>
            <a:r>
              <a:rPr sz="3200" spc="-15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筑</a:t>
            </a:r>
            <a:r>
              <a:rPr sz="3200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的矛</a:t>
            </a:r>
            <a:r>
              <a:rPr sz="3200" spc="-15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盾</a:t>
            </a:r>
            <a:r>
              <a:rPr sz="3200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运动</a:t>
            </a:r>
            <a:r>
              <a:rPr sz="3200" spc="-15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及</a:t>
            </a:r>
            <a:r>
              <a:rPr sz="3200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其规律</a:t>
            </a:r>
            <a:endParaRPr sz="32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591427" y="6366702"/>
            <a:ext cx="1090930" cy="476884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2800" spc="-5" dirty="0">
                <a:solidFill>
                  <a:srgbClr val="FFFFFF"/>
                </a:solidFill>
                <a:latin typeface="PMingLiU" panose="02020500000000000000" charset="-120"/>
                <a:cs typeface="PMingLiU" panose="02020500000000000000" charset="-120"/>
              </a:rPr>
              <a:t>第一节</a:t>
            </a:r>
            <a:endParaRPr sz="2800">
              <a:latin typeface="PMingLiU" panose="02020500000000000000" charset="-120"/>
              <a:cs typeface="PMingLiU" panose="02020500000000000000" charset="-120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867015" y="6366702"/>
            <a:ext cx="4286885" cy="476884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2800" spc="-5" dirty="0">
                <a:solidFill>
                  <a:srgbClr val="FFFFFF"/>
                </a:solidFill>
                <a:latin typeface="PMingLiU" panose="02020500000000000000" charset="-120"/>
                <a:cs typeface="PMingLiU" panose="02020500000000000000" charset="-120"/>
              </a:rPr>
              <a:t>社会基本矛盾及其运动规律</a:t>
            </a:r>
            <a:endParaRPr sz="2800">
              <a:latin typeface="PMingLiU" panose="02020500000000000000" charset="-120"/>
              <a:cs typeface="PMingLiU" panose="02020500000000000000" charset="-120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22272" y="1554860"/>
            <a:ext cx="7245350" cy="28289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15" dirty="0">
                <a:latin typeface="Microsoft JhengHei" panose="020B0604030504040204" charset="-120"/>
                <a:cs typeface="Microsoft JhengHei" panose="020B0604030504040204" charset="-120"/>
              </a:rPr>
              <a:t>经</a:t>
            </a:r>
            <a:r>
              <a:rPr sz="3600" b="1" spc="5" dirty="0">
                <a:latin typeface="Microsoft JhengHei" panose="020B0604030504040204" charset="-120"/>
                <a:cs typeface="Microsoft JhengHei" panose="020B0604030504040204" charset="-120"/>
              </a:rPr>
              <a:t>济基</a:t>
            </a:r>
            <a:r>
              <a:rPr sz="3600" b="1" dirty="0">
                <a:latin typeface="Microsoft JhengHei" panose="020B0604030504040204" charset="-120"/>
                <a:cs typeface="Microsoft JhengHei" panose="020B0604030504040204" charset="-120"/>
              </a:rPr>
              <a:t>础决定上层建筑</a:t>
            </a:r>
            <a:endParaRPr sz="360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3700">
              <a:latin typeface="Times New Roman" panose="02020603050405020304"/>
              <a:cs typeface="Times New Roman" panose="02020603050405020304"/>
            </a:endParaRPr>
          </a:p>
          <a:p>
            <a:pPr marL="1189990" indent="-457835">
              <a:lnSpc>
                <a:spcPct val="100000"/>
              </a:lnSpc>
              <a:buFont typeface="Wingdings" panose="05000000000000000000"/>
              <a:buChar char=""/>
              <a:tabLst>
                <a:tab pos="1189990" algn="l"/>
                <a:tab pos="1190625" algn="l"/>
              </a:tabLst>
            </a:pPr>
            <a:r>
              <a:rPr sz="2800" spc="-5" dirty="0">
                <a:latin typeface="微软雅黑" panose="020B0503020204020204" charset="-122"/>
                <a:cs typeface="微软雅黑" panose="020B0503020204020204" charset="-122"/>
              </a:rPr>
              <a:t>经济基础决定上层建筑的产生；</a:t>
            </a:r>
            <a:endParaRPr sz="2800">
              <a:latin typeface="微软雅黑" panose="020B0503020204020204" charset="-122"/>
              <a:cs typeface="微软雅黑" panose="020B0503020204020204" charset="-122"/>
            </a:endParaRPr>
          </a:p>
          <a:p>
            <a:pPr marL="1189990" indent="-457835">
              <a:lnSpc>
                <a:spcPct val="100000"/>
              </a:lnSpc>
              <a:spcBef>
                <a:spcPts val="1685"/>
              </a:spcBef>
              <a:buFont typeface="Wingdings" panose="05000000000000000000"/>
              <a:buChar char=""/>
              <a:tabLst>
                <a:tab pos="1189990" algn="l"/>
                <a:tab pos="1190625" algn="l"/>
              </a:tabLst>
            </a:pPr>
            <a:r>
              <a:rPr sz="2800" spc="-5" dirty="0">
                <a:latin typeface="微软雅黑" panose="020B0503020204020204" charset="-122"/>
                <a:cs typeface="微软雅黑" panose="020B0503020204020204" charset="-122"/>
              </a:rPr>
              <a:t>经济基础的性质决定上层建筑的性</a:t>
            </a:r>
            <a:r>
              <a:rPr sz="2800" spc="5" dirty="0">
                <a:latin typeface="微软雅黑" panose="020B0503020204020204" charset="-122"/>
                <a:cs typeface="微软雅黑" panose="020B0503020204020204" charset="-122"/>
              </a:rPr>
              <a:t>质</a:t>
            </a:r>
            <a:r>
              <a:rPr sz="2800" spc="-5" dirty="0">
                <a:latin typeface="微软雅黑" panose="020B0503020204020204" charset="-122"/>
                <a:cs typeface="微软雅黑" panose="020B0503020204020204" charset="-122"/>
              </a:rPr>
              <a:t>；</a:t>
            </a:r>
            <a:endParaRPr sz="2800">
              <a:latin typeface="微软雅黑" panose="020B0503020204020204" charset="-122"/>
              <a:cs typeface="微软雅黑" panose="020B0503020204020204" charset="-122"/>
            </a:endParaRPr>
          </a:p>
          <a:p>
            <a:pPr marL="1189990" indent="-457835">
              <a:lnSpc>
                <a:spcPct val="100000"/>
              </a:lnSpc>
              <a:spcBef>
                <a:spcPts val="1680"/>
              </a:spcBef>
              <a:buFont typeface="Wingdings" panose="05000000000000000000"/>
              <a:buChar char=""/>
              <a:tabLst>
                <a:tab pos="1189990" algn="l"/>
                <a:tab pos="1190625" algn="l"/>
              </a:tabLst>
            </a:pPr>
            <a:r>
              <a:rPr sz="2800" spc="-5" dirty="0">
                <a:latin typeface="微软雅黑" panose="020B0503020204020204" charset="-122"/>
                <a:cs typeface="微软雅黑" panose="020B0503020204020204" charset="-122"/>
              </a:rPr>
              <a:t>经济基础的变更决定上层建筑的变</a:t>
            </a:r>
            <a:r>
              <a:rPr sz="2800" spc="5" dirty="0">
                <a:latin typeface="微软雅黑" panose="020B0503020204020204" charset="-122"/>
                <a:cs typeface="微软雅黑" panose="020B0503020204020204" charset="-122"/>
              </a:rPr>
              <a:t>革</a:t>
            </a:r>
            <a:r>
              <a:rPr sz="2800" spc="-5" dirty="0">
                <a:latin typeface="微软雅黑" panose="020B0503020204020204" charset="-122"/>
                <a:cs typeface="微软雅黑" panose="020B0503020204020204" charset="-122"/>
              </a:rPr>
              <a:t>。</a:t>
            </a:r>
            <a:endParaRPr sz="2800">
              <a:latin typeface="微软雅黑" panose="020B0503020204020204" charset="-122"/>
              <a:cs typeface="微软雅黑" panose="020B0503020204020204" charset="-122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711707"/>
            <a:ext cx="12191999" cy="61462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6374891"/>
            <a:ext cx="12192000" cy="483234"/>
          </a:xfrm>
          <a:custGeom>
            <a:avLst/>
            <a:gdLst/>
            <a:ahLst/>
            <a:cxnLst/>
            <a:rect l="l" t="t" r="r" b="b"/>
            <a:pathLst>
              <a:path w="12192000" h="483234">
                <a:moveTo>
                  <a:pt x="12191999" y="0"/>
                </a:moveTo>
                <a:lnTo>
                  <a:pt x="0" y="0"/>
                </a:lnTo>
                <a:lnTo>
                  <a:pt x="0" y="483106"/>
                </a:lnTo>
                <a:lnTo>
                  <a:pt x="12191999" y="483106"/>
                </a:lnTo>
                <a:lnTo>
                  <a:pt x="12191999" y="0"/>
                </a:lnTo>
                <a:close/>
              </a:path>
            </a:pathLst>
          </a:custGeom>
          <a:solidFill>
            <a:srgbClr val="0F243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15492" y="58674"/>
            <a:ext cx="8159115" cy="513715"/>
          </a:xfrm>
          <a:prstGeom prst="rect">
            <a:avLst/>
          </a:prstGeom>
          <a:solidFill>
            <a:schemeClr val="accent2"/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三、经济基础与上层建</a:t>
            </a:r>
            <a:r>
              <a:rPr sz="3200" spc="-15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筑</a:t>
            </a:r>
            <a:r>
              <a:rPr sz="3200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的矛</a:t>
            </a:r>
            <a:r>
              <a:rPr sz="3200" spc="-15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盾</a:t>
            </a:r>
            <a:r>
              <a:rPr sz="3200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运动</a:t>
            </a:r>
            <a:r>
              <a:rPr sz="3200" spc="-15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及</a:t>
            </a:r>
            <a:r>
              <a:rPr sz="3200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其规律</a:t>
            </a:r>
            <a:endParaRPr sz="32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309116" y="2868167"/>
            <a:ext cx="6903466" cy="202514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447546" y="1278605"/>
            <a:ext cx="7804150" cy="3393440"/>
          </a:xfrm>
          <a:prstGeom prst="rect">
            <a:avLst/>
          </a:prstGeom>
        </p:spPr>
        <p:txBody>
          <a:bodyPr vert="horz" wrap="square" lIns="0" tIns="144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0"/>
              </a:spcBef>
            </a:pPr>
            <a:r>
              <a:rPr sz="3600" b="1" spc="5" dirty="0">
                <a:latin typeface="Microsoft JhengHei" panose="020B0604030504040204" charset="-120"/>
                <a:cs typeface="Microsoft JhengHei" panose="020B0604030504040204" charset="-120"/>
              </a:rPr>
              <a:t>上层建</a:t>
            </a:r>
            <a:r>
              <a:rPr sz="3600" b="1" dirty="0">
                <a:latin typeface="Microsoft JhengHei" panose="020B0604030504040204" charset="-120"/>
                <a:cs typeface="Microsoft JhengHei" panose="020B0604030504040204" charset="-120"/>
              </a:rPr>
              <a:t>筑</a:t>
            </a:r>
            <a:r>
              <a:rPr sz="3600" b="1" spc="-5" dirty="0">
                <a:latin typeface="Microsoft JhengHei" panose="020B0604030504040204" charset="-120"/>
                <a:cs typeface="Microsoft JhengHei" panose="020B0604030504040204" charset="-120"/>
              </a:rPr>
              <a:t>对经济基础具有能动</a:t>
            </a:r>
            <a:r>
              <a:rPr sz="3600" b="1" dirty="0">
                <a:latin typeface="Microsoft JhengHei" panose="020B0604030504040204" charset="-120"/>
                <a:cs typeface="Microsoft JhengHei" panose="020B0604030504040204" charset="-120"/>
              </a:rPr>
              <a:t>的</a:t>
            </a:r>
            <a:r>
              <a:rPr sz="3600" b="1" spc="-5" dirty="0">
                <a:latin typeface="Microsoft JhengHei" panose="020B0604030504040204" charset="-120"/>
                <a:cs typeface="Microsoft JhengHei" panose="020B0604030504040204" charset="-120"/>
              </a:rPr>
              <a:t>反作</a:t>
            </a:r>
            <a:r>
              <a:rPr sz="3600" b="1" dirty="0">
                <a:latin typeface="Microsoft JhengHei" panose="020B0604030504040204" charset="-120"/>
                <a:cs typeface="Microsoft JhengHei" panose="020B0604030504040204" charset="-120"/>
              </a:rPr>
              <a:t>用</a:t>
            </a:r>
            <a:endParaRPr sz="360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745490">
              <a:lnSpc>
                <a:spcPct val="100000"/>
              </a:lnSpc>
              <a:spcBef>
                <a:spcPts val="800"/>
              </a:spcBef>
            </a:pPr>
            <a:r>
              <a:rPr sz="2800" spc="-5" dirty="0">
                <a:latin typeface="微软雅黑" panose="020B0503020204020204" charset="-122"/>
                <a:cs typeface="微软雅黑" panose="020B0503020204020204" charset="-122"/>
              </a:rPr>
              <a:t>——为经济基础服务</a:t>
            </a:r>
            <a:endParaRPr sz="2800">
              <a:latin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3050">
              <a:latin typeface="Times New Roman" panose="02020603050405020304"/>
              <a:cs typeface="Times New Roman" panose="02020603050405020304"/>
            </a:endParaRPr>
          </a:p>
          <a:p>
            <a:pPr marL="516890" indent="-457200">
              <a:lnSpc>
                <a:spcPct val="100000"/>
              </a:lnSpc>
              <a:buFont typeface="Wingdings" panose="05000000000000000000"/>
              <a:buChar char=""/>
              <a:tabLst>
                <a:tab pos="516255" algn="l"/>
                <a:tab pos="516890" algn="l"/>
              </a:tabLst>
            </a:pPr>
            <a:r>
              <a:rPr sz="2800" spc="-10" dirty="0">
                <a:latin typeface="微软雅黑" panose="020B0503020204020204" charset="-122"/>
                <a:cs typeface="微软雅黑" panose="020B0503020204020204" charset="-122"/>
              </a:rPr>
              <a:t>服务的方向上：保护自己，排斥异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己</a:t>
            </a:r>
            <a:r>
              <a:rPr sz="2800" spc="-5" dirty="0">
                <a:latin typeface="微软雅黑" panose="020B0503020204020204" charset="-122"/>
                <a:cs typeface="微软雅黑" panose="020B0503020204020204" charset="-122"/>
              </a:rPr>
              <a:t>；</a:t>
            </a:r>
            <a:endParaRPr sz="2800">
              <a:latin typeface="微软雅黑" panose="020B0503020204020204" charset="-122"/>
              <a:cs typeface="微软雅黑" panose="020B0503020204020204" charset="-122"/>
            </a:endParaRPr>
          </a:p>
          <a:p>
            <a:pPr marL="516890" indent="-457200">
              <a:lnSpc>
                <a:spcPct val="100000"/>
              </a:lnSpc>
              <a:spcBef>
                <a:spcPts val="1685"/>
              </a:spcBef>
              <a:buFont typeface="Wingdings" panose="05000000000000000000"/>
              <a:buChar char=""/>
              <a:tabLst>
                <a:tab pos="516255" algn="l"/>
                <a:tab pos="516890" algn="l"/>
              </a:tabLst>
            </a:pPr>
            <a:r>
              <a:rPr sz="2800" spc="-5" dirty="0">
                <a:latin typeface="微软雅黑" panose="020B0503020204020204" charset="-122"/>
                <a:cs typeface="微软雅黑" panose="020B0503020204020204" charset="-122"/>
              </a:rPr>
              <a:t>服务的方式上：强制与非强制；</a:t>
            </a:r>
            <a:endParaRPr sz="2800">
              <a:latin typeface="微软雅黑" panose="020B0503020204020204" charset="-122"/>
              <a:cs typeface="微软雅黑" panose="020B0503020204020204" charset="-122"/>
            </a:endParaRPr>
          </a:p>
          <a:p>
            <a:pPr marL="516890" indent="-457200">
              <a:lnSpc>
                <a:spcPct val="100000"/>
              </a:lnSpc>
              <a:spcBef>
                <a:spcPts val="1680"/>
              </a:spcBef>
              <a:buFont typeface="Wingdings" panose="05000000000000000000"/>
              <a:buChar char=""/>
              <a:tabLst>
                <a:tab pos="516255" algn="l"/>
                <a:tab pos="516890" algn="l"/>
              </a:tabLst>
            </a:pPr>
            <a:r>
              <a:rPr sz="2800" spc="-5" dirty="0">
                <a:latin typeface="微软雅黑" panose="020B0503020204020204" charset="-122"/>
                <a:cs typeface="微软雅黑" panose="020B0503020204020204" charset="-122"/>
              </a:rPr>
              <a:t>服务的效果上：促进作用或</a:t>
            </a:r>
            <a:r>
              <a:rPr sz="2800" spc="-10" dirty="0">
                <a:latin typeface="微软雅黑" panose="020B0503020204020204" charset="-122"/>
                <a:cs typeface="微软雅黑" panose="020B0503020204020204" charset="-122"/>
              </a:rPr>
              <a:t>阻</a:t>
            </a:r>
            <a:r>
              <a:rPr sz="2800" spc="-5" dirty="0">
                <a:latin typeface="微软雅黑" panose="020B0503020204020204" charset="-122"/>
                <a:cs typeface="微软雅黑" panose="020B0503020204020204" charset="-122"/>
              </a:rPr>
              <a:t>碍作</a:t>
            </a:r>
            <a:r>
              <a:rPr sz="2800" spc="5" dirty="0">
                <a:latin typeface="微软雅黑" panose="020B0503020204020204" charset="-122"/>
                <a:cs typeface="微软雅黑" panose="020B0503020204020204" charset="-122"/>
              </a:rPr>
              <a:t>用。</a:t>
            </a:r>
            <a:endParaRPr sz="28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591427" y="6366702"/>
            <a:ext cx="1090930" cy="476884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2800" spc="-5" dirty="0">
                <a:solidFill>
                  <a:srgbClr val="FFFFFF"/>
                </a:solidFill>
                <a:latin typeface="PMingLiU" panose="02020500000000000000" charset="-120"/>
                <a:cs typeface="PMingLiU" panose="02020500000000000000" charset="-120"/>
              </a:rPr>
              <a:t>第一节</a:t>
            </a:r>
            <a:endParaRPr sz="2800">
              <a:latin typeface="PMingLiU" panose="02020500000000000000" charset="-120"/>
              <a:cs typeface="PMingLiU" panose="02020500000000000000" charset="-120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867015" y="6366702"/>
            <a:ext cx="4286885" cy="476884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2800" spc="-5" dirty="0">
                <a:solidFill>
                  <a:srgbClr val="FFFFFF"/>
                </a:solidFill>
                <a:latin typeface="PMingLiU" panose="02020500000000000000" charset="-120"/>
                <a:cs typeface="PMingLiU" panose="02020500000000000000" charset="-120"/>
              </a:rPr>
              <a:t>社会基本矛盾及其运动规律</a:t>
            </a:r>
            <a:endParaRPr sz="2800">
              <a:latin typeface="PMingLiU" panose="02020500000000000000" charset="-120"/>
              <a:cs typeface="PMingLiU" panose="02020500000000000000" charset="-120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6374891"/>
            <a:ext cx="12192000" cy="483234"/>
          </a:xfrm>
          <a:custGeom>
            <a:avLst/>
            <a:gdLst/>
            <a:ahLst/>
            <a:cxnLst/>
            <a:rect l="l" t="t" r="r" b="b"/>
            <a:pathLst>
              <a:path w="12192000" h="483234">
                <a:moveTo>
                  <a:pt x="12191999" y="0"/>
                </a:moveTo>
                <a:lnTo>
                  <a:pt x="0" y="0"/>
                </a:lnTo>
                <a:lnTo>
                  <a:pt x="0" y="483106"/>
                </a:lnTo>
                <a:lnTo>
                  <a:pt x="12191999" y="483106"/>
                </a:lnTo>
                <a:lnTo>
                  <a:pt x="12191999" y="0"/>
                </a:lnTo>
                <a:close/>
              </a:path>
            </a:pathLst>
          </a:custGeom>
          <a:solidFill>
            <a:srgbClr val="0F243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711707"/>
            <a:ext cx="12191999" cy="61462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15492" y="58674"/>
            <a:ext cx="8159115" cy="513715"/>
          </a:xfrm>
          <a:prstGeom prst="rect">
            <a:avLst/>
          </a:prstGeom>
          <a:solidFill>
            <a:schemeClr val="accent2"/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三、经济基础与上层建</a:t>
            </a:r>
            <a:r>
              <a:rPr sz="3200" spc="-15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筑</a:t>
            </a:r>
            <a:r>
              <a:rPr sz="3200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的矛</a:t>
            </a:r>
            <a:r>
              <a:rPr sz="3200" spc="-15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盾</a:t>
            </a:r>
            <a:r>
              <a:rPr sz="3200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运动</a:t>
            </a:r>
            <a:r>
              <a:rPr sz="3200" spc="-15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及</a:t>
            </a:r>
            <a:r>
              <a:rPr sz="3200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其规律</a:t>
            </a:r>
            <a:endParaRPr sz="32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18159" y="977646"/>
            <a:ext cx="688975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10" dirty="0">
                <a:latin typeface="Microsoft JhengHei" panose="020B0604030504040204" charset="-120"/>
                <a:cs typeface="Microsoft JhengHei" panose="020B0604030504040204" charset="-120"/>
              </a:rPr>
              <a:t>上层建</a:t>
            </a:r>
            <a:r>
              <a:rPr sz="3600" b="1" dirty="0">
                <a:latin typeface="Microsoft JhengHei" panose="020B0604030504040204" charset="-120"/>
                <a:cs typeface="Microsoft JhengHei" panose="020B0604030504040204" charset="-120"/>
              </a:rPr>
              <a:t>筑对经济</a:t>
            </a:r>
            <a:r>
              <a:rPr sz="3600" b="1" spc="5" dirty="0">
                <a:latin typeface="Microsoft JhengHei" panose="020B0604030504040204" charset="-120"/>
                <a:cs typeface="Microsoft JhengHei" panose="020B0604030504040204" charset="-120"/>
              </a:rPr>
              <a:t>基</a:t>
            </a:r>
            <a:r>
              <a:rPr sz="3600" b="1" dirty="0">
                <a:latin typeface="Microsoft JhengHei" panose="020B0604030504040204" charset="-120"/>
                <a:cs typeface="Microsoft JhengHei" panose="020B0604030504040204" charset="-120"/>
              </a:rPr>
              <a:t>础的能动</a:t>
            </a:r>
            <a:r>
              <a:rPr sz="3600" b="1" spc="5" dirty="0">
                <a:latin typeface="Microsoft JhengHei" panose="020B0604030504040204" charset="-120"/>
                <a:cs typeface="Microsoft JhengHei" panose="020B0604030504040204" charset="-120"/>
              </a:rPr>
              <a:t>反</a:t>
            </a:r>
            <a:r>
              <a:rPr sz="3600" b="1" dirty="0">
                <a:latin typeface="Microsoft JhengHei" panose="020B0604030504040204" charset="-120"/>
                <a:cs typeface="Microsoft JhengHei" panose="020B0604030504040204" charset="-120"/>
              </a:rPr>
              <a:t>作用</a:t>
            </a:r>
            <a:endParaRPr sz="3600">
              <a:latin typeface="Microsoft JhengHei" panose="020B0604030504040204" charset="-120"/>
              <a:cs typeface="Microsoft JhengHei" panose="020B0604030504040204" charset="-120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212341" y="2056638"/>
            <a:ext cx="1257300" cy="340360"/>
          </a:xfrm>
          <a:prstGeom prst="rect">
            <a:avLst/>
          </a:prstGeom>
          <a:ln w="38100">
            <a:solidFill>
              <a:srgbClr val="6600FF"/>
            </a:solidFill>
          </a:ln>
        </p:spPr>
        <p:txBody>
          <a:bodyPr vert="horz" wrap="square" lIns="0" tIns="40640" rIns="0" bIns="0" rtlCol="0">
            <a:spAutoFit/>
          </a:bodyPr>
          <a:lstStyle/>
          <a:p>
            <a:pPr marL="167005">
              <a:lnSpc>
                <a:spcPct val="100000"/>
              </a:lnSpc>
              <a:spcBef>
                <a:spcPts val="320"/>
              </a:spcBef>
            </a:pPr>
            <a:r>
              <a:rPr sz="1800" b="1" spc="10" dirty="0">
                <a:solidFill>
                  <a:srgbClr val="0000CC"/>
                </a:solidFill>
                <a:latin typeface="Microsoft JhengHei" panose="020B0604030504040204" charset="-120"/>
                <a:cs typeface="Microsoft JhengHei" panose="020B0604030504040204" charset="-120"/>
              </a:rPr>
              <a:t>上层建筑</a:t>
            </a:r>
            <a:endParaRPr sz="1800">
              <a:latin typeface="Microsoft JhengHei" panose="020B0604030504040204" charset="-120"/>
              <a:cs typeface="Microsoft JhengHei" panose="020B0604030504040204" charset="-120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821429" y="2056638"/>
            <a:ext cx="1257300" cy="340360"/>
          </a:xfrm>
          <a:prstGeom prst="rect">
            <a:avLst/>
          </a:prstGeom>
          <a:ln w="38100">
            <a:solidFill>
              <a:srgbClr val="6600FF"/>
            </a:solidFill>
          </a:ln>
        </p:spPr>
        <p:txBody>
          <a:bodyPr vert="horz" wrap="square" lIns="0" tIns="40640" rIns="0" bIns="0" rtlCol="0">
            <a:spAutoFit/>
          </a:bodyPr>
          <a:lstStyle/>
          <a:p>
            <a:pPr marL="167640">
              <a:lnSpc>
                <a:spcPct val="100000"/>
              </a:lnSpc>
              <a:spcBef>
                <a:spcPts val="320"/>
              </a:spcBef>
            </a:pPr>
            <a:r>
              <a:rPr sz="1800" b="1" spc="10" dirty="0">
                <a:solidFill>
                  <a:srgbClr val="0000CC"/>
                </a:solidFill>
                <a:latin typeface="Microsoft JhengHei" panose="020B0604030504040204" charset="-120"/>
                <a:cs typeface="Microsoft JhengHei" panose="020B0604030504040204" charset="-120"/>
              </a:rPr>
              <a:t>经济基础</a:t>
            </a:r>
            <a:endParaRPr sz="1800">
              <a:latin typeface="Microsoft JhengHei" panose="020B0604030504040204" charset="-120"/>
              <a:cs typeface="Microsoft JhengHei" panose="020B0604030504040204" charset="-120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112002" y="2119122"/>
            <a:ext cx="1797050" cy="340360"/>
          </a:xfrm>
          <a:prstGeom prst="rect">
            <a:avLst/>
          </a:prstGeom>
          <a:ln w="38100">
            <a:solidFill>
              <a:srgbClr val="6600FF"/>
            </a:solidFill>
          </a:ln>
        </p:spPr>
        <p:txBody>
          <a:bodyPr vert="horz" wrap="square" lIns="0" tIns="40640" rIns="0" bIns="0" rtlCol="0">
            <a:spAutoFit/>
          </a:bodyPr>
          <a:lstStyle/>
          <a:p>
            <a:pPr marL="552450">
              <a:lnSpc>
                <a:spcPct val="100000"/>
              </a:lnSpc>
              <a:spcBef>
                <a:spcPts val="320"/>
              </a:spcBef>
            </a:pPr>
            <a:r>
              <a:rPr sz="1800" b="1" spc="10" dirty="0">
                <a:solidFill>
                  <a:srgbClr val="0000CC"/>
                </a:solidFill>
                <a:latin typeface="Microsoft JhengHei" panose="020B0604030504040204" charset="-120"/>
                <a:cs typeface="Microsoft JhengHei" panose="020B0604030504040204" charset="-120"/>
              </a:rPr>
              <a:t>生产力</a:t>
            </a:r>
            <a:endParaRPr sz="1800">
              <a:latin typeface="Microsoft JhengHei" panose="020B0604030504040204" charset="-120"/>
              <a:cs typeface="Microsoft JhengHei" panose="020B0604030504040204" charset="-120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456688" y="2157983"/>
            <a:ext cx="1347470" cy="192405"/>
          </a:xfrm>
          <a:custGeom>
            <a:avLst/>
            <a:gdLst/>
            <a:ahLst/>
            <a:cxnLst/>
            <a:rect l="l" t="t" r="r" b="b"/>
            <a:pathLst>
              <a:path w="1347470" h="192405">
                <a:moveTo>
                  <a:pt x="64007" y="64007"/>
                </a:moveTo>
                <a:lnTo>
                  <a:pt x="0" y="64007"/>
                </a:lnTo>
                <a:lnTo>
                  <a:pt x="0" y="128015"/>
                </a:lnTo>
                <a:lnTo>
                  <a:pt x="64007" y="128015"/>
                </a:lnTo>
                <a:lnTo>
                  <a:pt x="64007" y="64007"/>
                </a:lnTo>
                <a:close/>
              </a:path>
              <a:path w="1347470" h="192405">
                <a:moveTo>
                  <a:pt x="192024" y="64007"/>
                </a:moveTo>
                <a:lnTo>
                  <a:pt x="128016" y="64007"/>
                </a:lnTo>
                <a:lnTo>
                  <a:pt x="128016" y="128015"/>
                </a:lnTo>
                <a:lnTo>
                  <a:pt x="192024" y="128015"/>
                </a:lnTo>
                <a:lnTo>
                  <a:pt x="192024" y="64007"/>
                </a:lnTo>
                <a:close/>
              </a:path>
              <a:path w="1347470" h="192405">
                <a:moveTo>
                  <a:pt x="320039" y="64007"/>
                </a:moveTo>
                <a:lnTo>
                  <a:pt x="256031" y="64007"/>
                </a:lnTo>
                <a:lnTo>
                  <a:pt x="256031" y="128015"/>
                </a:lnTo>
                <a:lnTo>
                  <a:pt x="320039" y="128015"/>
                </a:lnTo>
                <a:lnTo>
                  <a:pt x="320039" y="64007"/>
                </a:lnTo>
                <a:close/>
              </a:path>
              <a:path w="1347470" h="192405">
                <a:moveTo>
                  <a:pt x="448056" y="64007"/>
                </a:moveTo>
                <a:lnTo>
                  <a:pt x="384048" y="64007"/>
                </a:lnTo>
                <a:lnTo>
                  <a:pt x="384048" y="128015"/>
                </a:lnTo>
                <a:lnTo>
                  <a:pt x="448056" y="128015"/>
                </a:lnTo>
                <a:lnTo>
                  <a:pt x="448056" y="64007"/>
                </a:lnTo>
                <a:close/>
              </a:path>
              <a:path w="1347470" h="192405">
                <a:moveTo>
                  <a:pt x="576072" y="64007"/>
                </a:moveTo>
                <a:lnTo>
                  <a:pt x="512063" y="64007"/>
                </a:lnTo>
                <a:lnTo>
                  <a:pt x="512063" y="128015"/>
                </a:lnTo>
                <a:lnTo>
                  <a:pt x="576072" y="128015"/>
                </a:lnTo>
                <a:lnTo>
                  <a:pt x="576072" y="64007"/>
                </a:lnTo>
                <a:close/>
              </a:path>
              <a:path w="1347470" h="192405">
                <a:moveTo>
                  <a:pt x="704088" y="64007"/>
                </a:moveTo>
                <a:lnTo>
                  <a:pt x="640080" y="64007"/>
                </a:lnTo>
                <a:lnTo>
                  <a:pt x="640080" y="128015"/>
                </a:lnTo>
                <a:lnTo>
                  <a:pt x="704088" y="128015"/>
                </a:lnTo>
                <a:lnTo>
                  <a:pt x="704088" y="64007"/>
                </a:lnTo>
                <a:close/>
              </a:path>
              <a:path w="1347470" h="192405">
                <a:moveTo>
                  <a:pt x="832103" y="64007"/>
                </a:moveTo>
                <a:lnTo>
                  <a:pt x="768095" y="64007"/>
                </a:lnTo>
                <a:lnTo>
                  <a:pt x="768095" y="128015"/>
                </a:lnTo>
                <a:lnTo>
                  <a:pt x="832103" y="128015"/>
                </a:lnTo>
                <a:lnTo>
                  <a:pt x="832103" y="64007"/>
                </a:lnTo>
                <a:close/>
              </a:path>
              <a:path w="1347470" h="192405">
                <a:moveTo>
                  <a:pt x="960120" y="64007"/>
                </a:moveTo>
                <a:lnTo>
                  <a:pt x="896112" y="64007"/>
                </a:lnTo>
                <a:lnTo>
                  <a:pt x="896112" y="128015"/>
                </a:lnTo>
                <a:lnTo>
                  <a:pt x="960120" y="128015"/>
                </a:lnTo>
                <a:lnTo>
                  <a:pt x="960120" y="64007"/>
                </a:lnTo>
                <a:close/>
              </a:path>
              <a:path w="1347470" h="192405">
                <a:moveTo>
                  <a:pt x="1088136" y="64007"/>
                </a:moveTo>
                <a:lnTo>
                  <a:pt x="1024127" y="64007"/>
                </a:lnTo>
                <a:lnTo>
                  <a:pt x="1024127" y="128015"/>
                </a:lnTo>
                <a:lnTo>
                  <a:pt x="1088136" y="128015"/>
                </a:lnTo>
                <a:lnTo>
                  <a:pt x="1088136" y="64007"/>
                </a:lnTo>
                <a:close/>
              </a:path>
              <a:path w="1347470" h="192405">
                <a:moveTo>
                  <a:pt x="1155191" y="0"/>
                </a:moveTo>
                <a:lnTo>
                  <a:pt x="1155191" y="192024"/>
                </a:lnTo>
                <a:lnTo>
                  <a:pt x="1283208" y="128015"/>
                </a:lnTo>
                <a:lnTo>
                  <a:pt x="1187196" y="128015"/>
                </a:lnTo>
                <a:lnTo>
                  <a:pt x="1187196" y="64007"/>
                </a:lnTo>
                <a:lnTo>
                  <a:pt x="1283207" y="64007"/>
                </a:lnTo>
                <a:lnTo>
                  <a:pt x="1155191" y="0"/>
                </a:lnTo>
                <a:close/>
              </a:path>
              <a:path w="1347470" h="192405">
                <a:moveTo>
                  <a:pt x="1155191" y="64007"/>
                </a:moveTo>
                <a:lnTo>
                  <a:pt x="1152144" y="64007"/>
                </a:lnTo>
                <a:lnTo>
                  <a:pt x="1152144" y="128015"/>
                </a:lnTo>
                <a:lnTo>
                  <a:pt x="1155191" y="128015"/>
                </a:lnTo>
                <a:lnTo>
                  <a:pt x="1155191" y="64007"/>
                </a:lnTo>
                <a:close/>
              </a:path>
              <a:path w="1347470" h="192405">
                <a:moveTo>
                  <a:pt x="1283207" y="64007"/>
                </a:moveTo>
                <a:lnTo>
                  <a:pt x="1187196" y="64007"/>
                </a:lnTo>
                <a:lnTo>
                  <a:pt x="1187196" y="128015"/>
                </a:lnTo>
                <a:lnTo>
                  <a:pt x="1283208" y="128015"/>
                </a:lnTo>
                <a:lnTo>
                  <a:pt x="1347215" y="96012"/>
                </a:lnTo>
                <a:lnTo>
                  <a:pt x="1283207" y="64007"/>
                </a:lnTo>
                <a:close/>
              </a:path>
            </a:pathLst>
          </a:custGeom>
          <a:solidFill>
            <a:srgbClr val="FF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059679" y="2157983"/>
            <a:ext cx="988060" cy="192405"/>
          </a:xfrm>
          <a:custGeom>
            <a:avLst/>
            <a:gdLst/>
            <a:ahLst/>
            <a:cxnLst/>
            <a:rect l="l" t="t" r="r" b="b"/>
            <a:pathLst>
              <a:path w="988060" h="192405">
                <a:moveTo>
                  <a:pt x="64008" y="64007"/>
                </a:moveTo>
                <a:lnTo>
                  <a:pt x="0" y="64007"/>
                </a:lnTo>
                <a:lnTo>
                  <a:pt x="0" y="128015"/>
                </a:lnTo>
                <a:lnTo>
                  <a:pt x="64008" y="128015"/>
                </a:lnTo>
                <a:lnTo>
                  <a:pt x="64008" y="64007"/>
                </a:lnTo>
                <a:close/>
              </a:path>
              <a:path w="988060" h="192405">
                <a:moveTo>
                  <a:pt x="192024" y="64007"/>
                </a:moveTo>
                <a:lnTo>
                  <a:pt x="128016" y="64007"/>
                </a:lnTo>
                <a:lnTo>
                  <a:pt x="128016" y="128015"/>
                </a:lnTo>
                <a:lnTo>
                  <a:pt x="192024" y="128015"/>
                </a:lnTo>
                <a:lnTo>
                  <a:pt x="192024" y="64007"/>
                </a:lnTo>
                <a:close/>
              </a:path>
              <a:path w="988060" h="192405">
                <a:moveTo>
                  <a:pt x="320040" y="64007"/>
                </a:moveTo>
                <a:lnTo>
                  <a:pt x="256032" y="64007"/>
                </a:lnTo>
                <a:lnTo>
                  <a:pt x="256032" y="128015"/>
                </a:lnTo>
                <a:lnTo>
                  <a:pt x="320040" y="128015"/>
                </a:lnTo>
                <a:lnTo>
                  <a:pt x="320040" y="64007"/>
                </a:lnTo>
                <a:close/>
              </a:path>
              <a:path w="988060" h="192405">
                <a:moveTo>
                  <a:pt x="448056" y="64007"/>
                </a:moveTo>
                <a:lnTo>
                  <a:pt x="384048" y="64007"/>
                </a:lnTo>
                <a:lnTo>
                  <a:pt x="384048" y="128015"/>
                </a:lnTo>
                <a:lnTo>
                  <a:pt x="448056" y="128015"/>
                </a:lnTo>
                <a:lnTo>
                  <a:pt x="448056" y="64007"/>
                </a:lnTo>
                <a:close/>
              </a:path>
              <a:path w="988060" h="192405">
                <a:moveTo>
                  <a:pt x="576072" y="64007"/>
                </a:moveTo>
                <a:lnTo>
                  <a:pt x="512064" y="64007"/>
                </a:lnTo>
                <a:lnTo>
                  <a:pt x="512064" y="128015"/>
                </a:lnTo>
                <a:lnTo>
                  <a:pt x="576072" y="128015"/>
                </a:lnTo>
                <a:lnTo>
                  <a:pt x="576072" y="64007"/>
                </a:lnTo>
                <a:close/>
              </a:path>
              <a:path w="988060" h="192405">
                <a:moveTo>
                  <a:pt x="704088" y="64007"/>
                </a:moveTo>
                <a:lnTo>
                  <a:pt x="640080" y="64007"/>
                </a:lnTo>
                <a:lnTo>
                  <a:pt x="640080" y="128015"/>
                </a:lnTo>
                <a:lnTo>
                  <a:pt x="704088" y="128015"/>
                </a:lnTo>
                <a:lnTo>
                  <a:pt x="704088" y="64007"/>
                </a:lnTo>
                <a:close/>
              </a:path>
              <a:path w="988060" h="192405">
                <a:moveTo>
                  <a:pt x="795528" y="0"/>
                </a:moveTo>
                <a:lnTo>
                  <a:pt x="795528" y="192024"/>
                </a:lnTo>
                <a:lnTo>
                  <a:pt x="923544" y="128015"/>
                </a:lnTo>
                <a:lnTo>
                  <a:pt x="827532" y="128015"/>
                </a:lnTo>
                <a:lnTo>
                  <a:pt x="827532" y="64007"/>
                </a:lnTo>
                <a:lnTo>
                  <a:pt x="923543" y="64007"/>
                </a:lnTo>
                <a:lnTo>
                  <a:pt x="795528" y="0"/>
                </a:lnTo>
                <a:close/>
              </a:path>
              <a:path w="988060" h="192405">
                <a:moveTo>
                  <a:pt x="795528" y="64007"/>
                </a:moveTo>
                <a:lnTo>
                  <a:pt x="768096" y="64007"/>
                </a:lnTo>
                <a:lnTo>
                  <a:pt x="768096" y="128015"/>
                </a:lnTo>
                <a:lnTo>
                  <a:pt x="795528" y="128015"/>
                </a:lnTo>
                <a:lnTo>
                  <a:pt x="795528" y="64007"/>
                </a:lnTo>
                <a:close/>
              </a:path>
              <a:path w="988060" h="192405">
                <a:moveTo>
                  <a:pt x="923543" y="64007"/>
                </a:moveTo>
                <a:lnTo>
                  <a:pt x="827532" y="64007"/>
                </a:lnTo>
                <a:lnTo>
                  <a:pt x="827532" y="128015"/>
                </a:lnTo>
                <a:lnTo>
                  <a:pt x="923544" y="128015"/>
                </a:lnTo>
                <a:lnTo>
                  <a:pt x="987552" y="96012"/>
                </a:lnTo>
                <a:lnTo>
                  <a:pt x="923543" y="64007"/>
                </a:lnTo>
                <a:close/>
              </a:path>
            </a:pathLst>
          </a:custGeom>
          <a:solidFill>
            <a:srgbClr val="FF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933943" y="2157983"/>
            <a:ext cx="988060" cy="192405"/>
          </a:xfrm>
          <a:custGeom>
            <a:avLst/>
            <a:gdLst/>
            <a:ahLst/>
            <a:cxnLst/>
            <a:rect l="l" t="t" r="r" b="b"/>
            <a:pathLst>
              <a:path w="988059" h="192405">
                <a:moveTo>
                  <a:pt x="64007" y="64007"/>
                </a:moveTo>
                <a:lnTo>
                  <a:pt x="0" y="64007"/>
                </a:lnTo>
                <a:lnTo>
                  <a:pt x="0" y="128015"/>
                </a:lnTo>
                <a:lnTo>
                  <a:pt x="64007" y="128015"/>
                </a:lnTo>
                <a:lnTo>
                  <a:pt x="64007" y="64007"/>
                </a:lnTo>
                <a:close/>
              </a:path>
              <a:path w="988059" h="192405">
                <a:moveTo>
                  <a:pt x="192024" y="64007"/>
                </a:moveTo>
                <a:lnTo>
                  <a:pt x="128015" y="64007"/>
                </a:lnTo>
                <a:lnTo>
                  <a:pt x="128015" y="128015"/>
                </a:lnTo>
                <a:lnTo>
                  <a:pt x="192024" y="128015"/>
                </a:lnTo>
                <a:lnTo>
                  <a:pt x="192024" y="64007"/>
                </a:lnTo>
                <a:close/>
              </a:path>
              <a:path w="988059" h="192405">
                <a:moveTo>
                  <a:pt x="320039" y="64007"/>
                </a:moveTo>
                <a:lnTo>
                  <a:pt x="256031" y="64007"/>
                </a:lnTo>
                <a:lnTo>
                  <a:pt x="256031" y="128015"/>
                </a:lnTo>
                <a:lnTo>
                  <a:pt x="320039" y="128015"/>
                </a:lnTo>
                <a:lnTo>
                  <a:pt x="320039" y="64007"/>
                </a:lnTo>
                <a:close/>
              </a:path>
              <a:path w="988059" h="192405">
                <a:moveTo>
                  <a:pt x="448055" y="64007"/>
                </a:moveTo>
                <a:lnTo>
                  <a:pt x="384048" y="64007"/>
                </a:lnTo>
                <a:lnTo>
                  <a:pt x="384048" y="128015"/>
                </a:lnTo>
                <a:lnTo>
                  <a:pt x="448055" y="128015"/>
                </a:lnTo>
                <a:lnTo>
                  <a:pt x="448055" y="64007"/>
                </a:lnTo>
                <a:close/>
              </a:path>
              <a:path w="988059" h="192405">
                <a:moveTo>
                  <a:pt x="576072" y="64007"/>
                </a:moveTo>
                <a:lnTo>
                  <a:pt x="512063" y="64007"/>
                </a:lnTo>
                <a:lnTo>
                  <a:pt x="512063" y="128015"/>
                </a:lnTo>
                <a:lnTo>
                  <a:pt x="576072" y="128015"/>
                </a:lnTo>
                <a:lnTo>
                  <a:pt x="576072" y="64007"/>
                </a:lnTo>
                <a:close/>
              </a:path>
              <a:path w="988059" h="192405">
                <a:moveTo>
                  <a:pt x="704087" y="64007"/>
                </a:moveTo>
                <a:lnTo>
                  <a:pt x="640079" y="64007"/>
                </a:lnTo>
                <a:lnTo>
                  <a:pt x="640079" y="128015"/>
                </a:lnTo>
                <a:lnTo>
                  <a:pt x="704087" y="128015"/>
                </a:lnTo>
                <a:lnTo>
                  <a:pt x="704087" y="64007"/>
                </a:lnTo>
                <a:close/>
              </a:path>
              <a:path w="988059" h="192405">
                <a:moveTo>
                  <a:pt x="795527" y="0"/>
                </a:moveTo>
                <a:lnTo>
                  <a:pt x="795527" y="192024"/>
                </a:lnTo>
                <a:lnTo>
                  <a:pt x="923544" y="128015"/>
                </a:lnTo>
                <a:lnTo>
                  <a:pt x="827531" y="128015"/>
                </a:lnTo>
                <a:lnTo>
                  <a:pt x="827531" y="64007"/>
                </a:lnTo>
                <a:lnTo>
                  <a:pt x="923543" y="64007"/>
                </a:lnTo>
                <a:lnTo>
                  <a:pt x="795527" y="0"/>
                </a:lnTo>
                <a:close/>
              </a:path>
              <a:path w="988059" h="192405">
                <a:moveTo>
                  <a:pt x="795527" y="64007"/>
                </a:moveTo>
                <a:lnTo>
                  <a:pt x="768096" y="64007"/>
                </a:lnTo>
                <a:lnTo>
                  <a:pt x="768096" y="128015"/>
                </a:lnTo>
                <a:lnTo>
                  <a:pt x="795527" y="128015"/>
                </a:lnTo>
                <a:lnTo>
                  <a:pt x="795527" y="64007"/>
                </a:lnTo>
                <a:close/>
              </a:path>
              <a:path w="988059" h="192405">
                <a:moveTo>
                  <a:pt x="923543" y="64007"/>
                </a:moveTo>
                <a:lnTo>
                  <a:pt x="827531" y="64007"/>
                </a:lnTo>
                <a:lnTo>
                  <a:pt x="827531" y="128015"/>
                </a:lnTo>
                <a:lnTo>
                  <a:pt x="923544" y="128015"/>
                </a:lnTo>
                <a:lnTo>
                  <a:pt x="987551" y="96012"/>
                </a:lnTo>
                <a:lnTo>
                  <a:pt x="923543" y="64007"/>
                </a:lnTo>
                <a:close/>
              </a:path>
            </a:pathLst>
          </a:custGeom>
          <a:solidFill>
            <a:srgbClr val="FF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911590" y="1994154"/>
            <a:ext cx="1882139" cy="44958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911590" y="1994154"/>
            <a:ext cx="1882139" cy="449580"/>
          </a:xfrm>
          <a:custGeom>
            <a:avLst/>
            <a:gdLst/>
            <a:ahLst/>
            <a:cxnLst/>
            <a:rect l="l" t="t" r="r" b="b"/>
            <a:pathLst>
              <a:path w="1882140" h="449580">
                <a:moveTo>
                  <a:pt x="0" y="224790"/>
                </a:moveTo>
                <a:lnTo>
                  <a:pt x="24857" y="173229"/>
                </a:lnTo>
                <a:lnTo>
                  <a:pt x="67303" y="141127"/>
                </a:lnTo>
                <a:lnTo>
                  <a:pt x="128495" y="111308"/>
                </a:lnTo>
                <a:lnTo>
                  <a:pt x="165598" y="97379"/>
                </a:lnTo>
                <a:lnTo>
                  <a:pt x="206759" y="84171"/>
                </a:lnTo>
                <a:lnTo>
                  <a:pt x="251770" y="71732"/>
                </a:lnTo>
                <a:lnTo>
                  <a:pt x="300420" y="60114"/>
                </a:lnTo>
                <a:lnTo>
                  <a:pt x="352501" y="49365"/>
                </a:lnTo>
                <a:lnTo>
                  <a:pt x="407803" y="39536"/>
                </a:lnTo>
                <a:lnTo>
                  <a:pt x="466118" y="30677"/>
                </a:lnTo>
                <a:lnTo>
                  <a:pt x="527235" y="22837"/>
                </a:lnTo>
                <a:lnTo>
                  <a:pt x="590945" y="16067"/>
                </a:lnTo>
                <a:lnTo>
                  <a:pt x="657039" y="10416"/>
                </a:lnTo>
                <a:lnTo>
                  <a:pt x="725308" y="5933"/>
                </a:lnTo>
                <a:lnTo>
                  <a:pt x="795542" y="2670"/>
                </a:lnTo>
                <a:lnTo>
                  <a:pt x="867533" y="675"/>
                </a:lnTo>
                <a:lnTo>
                  <a:pt x="941069" y="0"/>
                </a:lnTo>
                <a:lnTo>
                  <a:pt x="1014606" y="675"/>
                </a:lnTo>
                <a:lnTo>
                  <a:pt x="1086597" y="2670"/>
                </a:lnTo>
                <a:lnTo>
                  <a:pt x="1156831" y="5933"/>
                </a:lnTo>
                <a:lnTo>
                  <a:pt x="1225100" y="10416"/>
                </a:lnTo>
                <a:lnTo>
                  <a:pt x="1291194" y="16067"/>
                </a:lnTo>
                <a:lnTo>
                  <a:pt x="1354904" y="22837"/>
                </a:lnTo>
                <a:lnTo>
                  <a:pt x="1416021" y="30677"/>
                </a:lnTo>
                <a:lnTo>
                  <a:pt x="1474336" y="39536"/>
                </a:lnTo>
                <a:lnTo>
                  <a:pt x="1529638" y="49365"/>
                </a:lnTo>
                <a:lnTo>
                  <a:pt x="1581719" y="60114"/>
                </a:lnTo>
                <a:lnTo>
                  <a:pt x="1630369" y="71732"/>
                </a:lnTo>
                <a:lnTo>
                  <a:pt x="1675380" y="84171"/>
                </a:lnTo>
                <a:lnTo>
                  <a:pt x="1716541" y="97379"/>
                </a:lnTo>
                <a:lnTo>
                  <a:pt x="1753644" y="111308"/>
                </a:lnTo>
                <a:lnTo>
                  <a:pt x="1814836" y="141127"/>
                </a:lnTo>
                <a:lnTo>
                  <a:pt x="1857282" y="173229"/>
                </a:lnTo>
                <a:lnTo>
                  <a:pt x="1879308" y="207215"/>
                </a:lnTo>
                <a:lnTo>
                  <a:pt x="1882139" y="224790"/>
                </a:lnTo>
                <a:lnTo>
                  <a:pt x="1879308" y="242364"/>
                </a:lnTo>
                <a:lnTo>
                  <a:pt x="1857282" y="276350"/>
                </a:lnTo>
                <a:lnTo>
                  <a:pt x="1814836" y="308452"/>
                </a:lnTo>
                <a:lnTo>
                  <a:pt x="1753644" y="338271"/>
                </a:lnTo>
                <a:lnTo>
                  <a:pt x="1716541" y="352200"/>
                </a:lnTo>
                <a:lnTo>
                  <a:pt x="1675380" y="365408"/>
                </a:lnTo>
                <a:lnTo>
                  <a:pt x="1630369" y="377847"/>
                </a:lnTo>
                <a:lnTo>
                  <a:pt x="1581719" y="389465"/>
                </a:lnTo>
                <a:lnTo>
                  <a:pt x="1529638" y="400214"/>
                </a:lnTo>
                <a:lnTo>
                  <a:pt x="1474336" y="410043"/>
                </a:lnTo>
                <a:lnTo>
                  <a:pt x="1416021" y="418902"/>
                </a:lnTo>
                <a:lnTo>
                  <a:pt x="1354904" y="426742"/>
                </a:lnTo>
                <a:lnTo>
                  <a:pt x="1291194" y="433512"/>
                </a:lnTo>
                <a:lnTo>
                  <a:pt x="1225100" y="439163"/>
                </a:lnTo>
                <a:lnTo>
                  <a:pt x="1156831" y="443646"/>
                </a:lnTo>
                <a:lnTo>
                  <a:pt x="1086597" y="446909"/>
                </a:lnTo>
                <a:lnTo>
                  <a:pt x="1014606" y="448904"/>
                </a:lnTo>
                <a:lnTo>
                  <a:pt x="941069" y="449580"/>
                </a:lnTo>
                <a:lnTo>
                  <a:pt x="867533" y="448904"/>
                </a:lnTo>
                <a:lnTo>
                  <a:pt x="795542" y="446909"/>
                </a:lnTo>
                <a:lnTo>
                  <a:pt x="725308" y="443646"/>
                </a:lnTo>
                <a:lnTo>
                  <a:pt x="657039" y="439163"/>
                </a:lnTo>
                <a:lnTo>
                  <a:pt x="590945" y="433512"/>
                </a:lnTo>
                <a:lnTo>
                  <a:pt x="527235" y="426742"/>
                </a:lnTo>
                <a:lnTo>
                  <a:pt x="466118" y="418902"/>
                </a:lnTo>
                <a:lnTo>
                  <a:pt x="407803" y="410043"/>
                </a:lnTo>
                <a:lnTo>
                  <a:pt x="352501" y="400214"/>
                </a:lnTo>
                <a:lnTo>
                  <a:pt x="300420" y="389465"/>
                </a:lnTo>
                <a:lnTo>
                  <a:pt x="251770" y="377847"/>
                </a:lnTo>
                <a:lnTo>
                  <a:pt x="206759" y="365408"/>
                </a:lnTo>
                <a:lnTo>
                  <a:pt x="165598" y="352200"/>
                </a:lnTo>
                <a:lnTo>
                  <a:pt x="128495" y="338271"/>
                </a:lnTo>
                <a:lnTo>
                  <a:pt x="67303" y="308452"/>
                </a:lnTo>
                <a:lnTo>
                  <a:pt x="24857" y="276350"/>
                </a:lnTo>
                <a:lnTo>
                  <a:pt x="2831" y="242364"/>
                </a:lnTo>
                <a:lnTo>
                  <a:pt x="0" y="224790"/>
                </a:lnTo>
                <a:close/>
              </a:path>
            </a:pathLst>
          </a:custGeom>
          <a:ln w="38100">
            <a:solidFill>
              <a:srgbClr val="66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9380601" y="2077592"/>
            <a:ext cx="9461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10" dirty="0">
                <a:solidFill>
                  <a:srgbClr val="A40020"/>
                </a:solidFill>
                <a:latin typeface="Microsoft JhengHei" panose="020B0604030504040204" charset="-120"/>
                <a:cs typeface="Microsoft JhengHei" panose="020B0604030504040204" charset="-120"/>
              </a:rPr>
              <a:t>促进作用</a:t>
            </a:r>
            <a:endParaRPr sz="1800">
              <a:latin typeface="Microsoft JhengHei" panose="020B0604030504040204" charset="-120"/>
              <a:cs typeface="Microsoft JhengHei" panose="020B0604030504040204" charset="-120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811272" y="1872234"/>
            <a:ext cx="6381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10" dirty="0">
                <a:solidFill>
                  <a:srgbClr val="000066"/>
                </a:solidFill>
                <a:latin typeface="Microsoft JhengHei" panose="020B0604030504040204" charset="-120"/>
                <a:cs typeface="Microsoft JhengHei" panose="020B0604030504040204" charset="-120"/>
              </a:rPr>
              <a:t>适合</a:t>
            </a:r>
            <a:endParaRPr sz="2400">
              <a:latin typeface="Microsoft JhengHei" panose="020B0604030504040204" charset="-120"/>
              <a:cs typeface="Microsoft JhengHei" panose="020B0604030504040204" charset="-120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225288" y="1896236"/>
            <a:ext cx="6381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10" dirty="0">
                <a:solidFill>
                  <a:srgbClr val="000066"/>
                </a:solidFill>
                <a:latin typeface="Microsoft JhengHei" panose="020B0604030504040204" charset="-120"/>
                <a:cs typeface="Microsoft JhengHei" panose="020B0604030504040204" charset="-120"/>
              </a:rPr>
              <a:t>适合</a:t>
            </a:r>
            <a:endParaRPr sz="2400">
              <a:latin typeface="Microsoft JhengHei" panose="020B0604030504040204" charset="-120"/>
              <a:cs typeface="Microsoft JhengHei" panose="020B0604030504040204" charset="-120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200150" y="3380994"/>
            <a:ext cx="2245360" cy="340360"/>
          </a:xfrm>
          <a:prstGeom prst="rect">
            <a:avLst/>
          </a:prstGeom>
          <a:ln w="38100">
            <a:solidFill>
              <a:srgbClr val="6600FF"/>
            </a:solidFill>
          </a:ln>
        </p:spPr>
        <p:txBody>
          <a:bodyPr vert="horz" wrap="square" lIns="0" tIns="41910" rIns="0" bIns="0" rtlCol="0">
            <a:spAutoFit/>
          </a:bodyPr>
          <a:lstStyle/>
          <a:p>
            <a:pPr marL="661035">
              <a:lnSpc>
                <a:spcPct val="100000"/>
              </a:lnSpc>
              <a:spcBef>
                <a:spcPts val="330"/>
              </a:spcBef>
            </a:pPr>
            <a:r>
              <a:rPr sz="1800" b="1" spc="10" dirty="0">
                <a:solidFill>
                  <a:srgbClr val="003300"/>
                </a:solidFill>
                <a:latin typeface="Microsoft JhengHei" panose="020B0604030504040204" charset="-120"/>
                <a:cs typeface="Microsoft JhengHei" panose="020B0604030504040204" charset="-120"/>
              </a:rPr>
              <a:t>上层建筑</a:t>
            </a:r>
            <a:endParaRPr sz="1800">
              <a:latin typeface="Microsoft JhengHei" panose="020B0604030504040204" charset="-120"/>
              <a:cs typeface="Microsoft JhengHei" panose="020B0604030504040204" charset="-120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959602" y="3380994"/>
            <a:ext cx="2243455" cy="340360"/>
          </a:xfrm>
          <a:prstGeom prst="rect">
            <a:avLst/>
          </a:prstGeom>
          <a:ln w="38100">
            <a:solidFill>
              <a:srgbClr val="6600FF"/>
            </a:solidFill>
          </a:ln>
        </p:spPr>
        <p:txBody>
          <a:bodyPr vert="horz" wrap="square" lIns="0" tIns="41910" rIns="0" bIns="0" rtlCol="0">
            <a:spAutoFit/>
          </a:bodyPr>
          <a:lstStyle/>
          <a:p>
            <a:pPr marL="661035">
              <a:lnSpc>
                <a:spcPct val="100000"/>
              </a:lnSpc>
              <a:spcBef>
                <a:spcPts val="330"/>
              </a:spcBef>
            </a:pPr>
            <a:r>
              <a:rPr sz="1800" b="1" spc="10" dirty="0">
                <a:solidFill>
                  <a:srgbClr val="003300"/>
                </a:solidFill>
                <a:latin typeface="Microsoft JhengHei" panose="020B0604030504040204" charset="-120"/>
                <a:cs typeface="Microsoft JhengHei" panose="020B0604030504040204" charset="-120"/>
              </a:rPr>
              <a:t>经济基础</a:t>
            </a:r>
            <a:endParaRPr sz="1800">
              <a:latin typeface="Microsoft JhengHei" panose="020B0604030504040204" charset="-120"/>
              <a:cs typeface="Microsoft JhengHei" panose="020B0604030504040204" charset="-120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3566159" y="3454908"/>
            <a:ext cx="2354580" cy="192405"/>
          </a:xfrm>
          <a:custGeom>
            <a:avLst/>
            <a:gdLst/>
            <a:ahLst/>
            <a:cxnLst/>
            <a:rect l="l" t="t" r="r" b="b"/>
            <a:pathLst>
              <a:path w="2354579" h="192404">
                <a:moveTo>
                  <a:pt x="64007" y="64007"/>
                </a:moveTo>
                <a:lnTo>
                  <a:pt x="0" y="64007"/>
                </a:lnTo>
                <a:lnTo>
                  <a:pt x="0" y="128015"/>
                </a:lnTo>
                <a:lnTo>
                  <a:pt x="64007" y="128015"/>
                </a:lnTo>
                <a:lnTo>
                  <a:pt x="64007" y="64007"/>
                </a:lnTo>
                <a:close/>
              </a:path>
              <a:path w="2354579" h="192404">
                <a:moveTo>
                  <a:pt x="192024" y="64007"/>
                </a:moveTo>
                <a:lnTo>
                  <a:pt x="128015" y="64007"/>
                </a:lnTo>
                <a:lnTo>
                  <a:pt x="128015" y="128015"/>
                </a:lnTo>
                <a:lnTo>
                  <a:pt x="192024" y="128015"/>
                </a:lnTo>
                <a:lnTo>
                  <a:pt x="192024" y="64007"/>
                </a:lnTo>
                <a:close/>
              </a:path>
              <a:path w="2354579" h="192404">
                <a:moveTo>
                  <a:pt x="320039" y="64007"/>
                </a:moveTo>
                <a:lnTo>
                  <a:pt x="256031" y="64007"/>
                </a:lnTo>
                <a:lnTo>
                  <a:pt x="256031" y="128015"/>
                </a:lnTo>
                <a:lnTo>
                  <a:pt x="320039" y="128015"/>
                </a:lnTo>
                <a:lnTo>
                  <a:pt x="320039" y="64007"/>
                </a:lnTo>
                <a:close/>
              </a:path>
              <a:path w="2354579" h="192404">
                <a:moveTo>
                  <a:pt x="448055" y="64007"/>
                </a:moveTo>
                <a:lnTo>
                  <a:pt x="384048" y="64007"/>
                </a:lnTo>
                <a:lnTo>
                  <a:pt x="384048" y="128015"/>
                </a:lnTo>
                <a:lnTo>
                  <a:pt x="448055" y="128015"/>
                </a:lnTo>
                <a:lnTo>
                  <a:pt x="448055" y="64007"/>
                </a:lnTo>
                <a:close/>
              </a:path>
              <a:path w="2354579" h="192404">
                <a:moveTo>
                  <a:pt x="576072" y="64007"/>
                </a:moveTo>
                <a:lnTo>
                  <a:pt x="512063" y="64007"/>
                </a:lnTo>
                <a:lnTo>
                  <a:pt x="512063" y="128015"/>
                </a:lnTo>
                <a:lnTo>
                  <a:pt x="576072" y="128015"/>
                </a:lnTo>
                <a:lnTo>
                  <a:pt x="576072" y="64007"/>
                </a:lnTo>
                <a:close/>
              </a:path>
              <a:path w="2354579" h="192404">
                <a:moveTo>
                  <a:pt x="704088" y="64007"/>
                </a:moveTo>
                <a:lnTo>
                  <a:pt x="640079" y="64007"/>
                </a:lnTo>
                <a:lnTo>
                  <a:pt x="640079" y="128015"/>
                </a:lnTo>
                <a:lnTo>
                  <a:pt x="704088" y="128015"/>
                </a:lnTo>
                <a:lnTo>
                  <a:pt x="704088" y="64007"/>
                </a:lnTo>
                <a:close/>
              </a:path>
              <a:path w="2354579" h="192404">
                <a:moveTo>
                  <a:pt x="832103" y="64007"/>
                </a:moveTo>
                <a:lnTo>
                  <a:pt x="768095" y="64007"/>
                </a:lnTo>
                <a:lnTo>
                  <a:pt x="768095" y="128015"/>
                </a:lnTo>
                <a:lnTo>
                  <a:pt x="832103" y="128015"/>
                </a:lnTo>
                <a:lnTo>
                  <a:pt x="832103" y="64007"/>
                </a:lnTo>
                <a:close/>
              </a:path>
              <a:path w="2354579" h="192404">
                <a:moveTo>
                  <a:pt x="960119" y="64007"/>
                </a:moveTo>
                <a:lnTo>
                  <a:pt x="896112" y="64007"/>
                </a:lnTo>
                <a:lnTo>
                  <a:pt x="896112" y="128015"/>
                </a:lnTo>
                <a:lnTo>
                  <a:pt x="960119" y="128015"/>
                </a:lnTo>
                <a:lnTo>
                  <a:pt x="960119" y="64007"/>
                </a:lnTo>
                <a:close/>
              </a:path>
              <a:path w="2354579" h="192404">
                <a:moveTo>
                  <a:pt x="1088136" y="64007"/>
                </a:moveTo>
                <a:lnTo>
                  <a:pt x="1024127" y="64007"/>
                </a:lnTo>
                <a:lnTo>
                  <a:pt x="1024127" y="128015"/>
                </a:lnTo>
                <a:lnTo>
                  <a:pt x="1088136" y="128015"/>
                </a:lnTo>
                <a:lnTo>
                  <a:pt x="1088136" y="64007"/>
                </a:lnTo>
                <a:close/>
              </a:path>
              <a:path w="2354579" h="192404">
                <a:moveTo>
                  <a:pt x="1216152" y="64007"/>
                </a:moveTo>
                <a:lnTo>
                  <a:pt x="1152143" y="64007"/>
                </a:lnTo>
                <a:lnTo>
                  <a:pt x="1152143" y="128015"/>
                </a:lnTo>
                <a:lnTo>
                  <a:pt x="1216152" y="128015"/>
                </a:lnTo>
                <a:lnTo>
                  <a:pt x="1216152" y="64007"/>
                </a:lnTo>
                <a:close/>
              </a:path>
              <a:path w="2354579" h="192404">
                <a:moveTo>
                  <a:pt x="1344167" y="64007"/>
                </a:moveTo>
                <a:lnTo>
                  <a:pt x="1280160" y="64007"/>
                </a:lnTo>
                <a:lnTo>
                  <a:pt x="1280160" y="128015"/>
                </a:lnTo>
                <a:lnTo>
                  <a:pt x="1344167" y="128015"/>
                </a:lnTo>
                <a:lnTo>
                  <a:pt x="1344167" y="64007"/>
                </a:lnTo>
                <a:close/>
              </a:path>
              <a:path w="2354579" h="192404">
                <a:moveTo>
                  <a:pt x="1472184" y="64007"/>
                </a:moveTo>
                <a:lnTo>
                  <a:pt x="1408176" y="64007"/>
                </a:lnTo>
                <a:lnTo>
                  <a:pt x="1408176" y="128015"/>
                </a:lnTo>
                <a:lnTo>
                  <a:pt x="1472184" y="128015"/>
                </a:lnTo>
                <a:lnTo>
                  <a:pt x="1472184" y="64007"/>
                </a:lnTo>
                <a:close/>
              </a:path>
              <a:path w="2354579" h="192404">
                <a:moveTo>
                  <a:pt x="1600200" y="64007"/>
                </a:moveTo>
                <a:lnTo>
                  <a:pt x="1536191" y="64007"/>
                </a:lnTo>
                <a:lnTo>
                  <a:pt x="1536191" y="128015"/>
                </a:lnTo>
                <a:lnTo>
                  <a:pt x="1600200" y="128015"/>
                </a:lnTo>
                <a:lnTo>
                  <a:pt x="1600200" y="64007"/>
                </a:lnTo>
                <a:close/>
              </a:path>
              <a:path w="2354579" h="192404">
                <a:moveTo>
                  <a:pt x="1728215" y="64007"/>
                </a:moveTo>
                <a:lnTo>
                  <a:pt x="1664207" y="64007"/>
                </a:lnTo>
                <a:lnTo>
                  <a:pt x="1664207" y="128015"/>
                </a:lnTo>
                <a:lnTo>
                  <a:pt x="1728215" y="128015"/>
                </a:lnTo>
                <a:lnTo>
                  <a:pt x="1728215" y="64007"/>
                </a:lnTo>
                <a:close/>
              </a:path>
              <a:path w="2354579" h="192404">
                <a:moveTo>
                  <a:pt x="1856231" y="64007"/>
                </a:moveTo>
                <a:lnTo>
                  <a:pt x="1792224" y="64007"/>
                </a:lnTo>
                <a:lnTo>
                  <a:pt x="1792224" y="128015"/>
                </a:lnTo>
                <a:lnTo>
                  <a:pt x="1856231" y="128015"/>
                </a:lnTo>
                <a:lnTo>
                  <a:pt x="1856231" y="64007"/>
                </a:lnTo>
                <a:close/>
              </a:path>
              <a:path w="2354579" h="192404">
                <a:moveTo>
                  <a:pt x="1984248" y="64007"/>
                </a:moveTo>
                <a:lnTo>
                  <a:pt x="1920239" y="64007"/>
                </a:lnTo>
                <a:lnTo>
                  <a:pt x="1920239" y="128015"/>
                </a:lnTo>
                <a:lnTo>
                  <a:pt x="1984248" y="128015"/>
                </a:lnTo>
                <a:lnTo>
                  <a:pt x="1984248" y="64007"/>
                </a:lnTo>
                <a:close/>
              </a:path>
              <a:path w="2354579" h="192404">
                <a:moveTo>
                  <a:pt x="2112264" y="64007"/>
                </a:moveTo>
                <a:lnTo>
                  <a:pt x="2048255" y="64007"/>
                </a:lnTo>
                <a:lnTo>
                  <a:pt x="2048255" y="128015"/>
                </a:lnTo>
                <a:lnTo>
                  <a:pt x="2112264" y="128015"/>
                </a:lnTo>
                <a:lnTo>
                  <a:pt x="2112264" y="64007"/>
                </a:lnTo>
                <a:close/>
              </a:path>
              <a:path w="2354579" h="192404">
                <a:moveTo>
                  <a:pt x="2162555" y="0"/>
                </a:moveTo>
                <a:lnTo>
                  <a:pt x="2162555" y="192023"/>
                </a:lnTo>
                <a:lnTo>
                  <a:pt x="2290572" y="128015"/>
                </a:lnTo>
                <a:lnTo>
                  <a:pt x="2176272" y="128015"/>
                </a:lnTo>
                <a:lnTo>
                  <a:pt x="2176272" y="64007"/>
                </a:lnTo>
                <a:lnTo>
                  <a:pt x="2290571" y="64007"/>
                </a:lnTo>
                <a:lnTo>
                  <a:pt x="2162555" y="0"/>
                </a:lnTo>
                <a:close/>
              </a:path>
              <a:path w="2354579" h="192404">
                <a:moveTo>
                  <a:pt x="2194560" y="64007"/>
                </a:moveTo>
                <a:lnTo>
                  <a:pt x="2176272" y="64007"/>
                </a:lnTo>
                <a:lnTo>
                  <a:pt x="2176272" y="128015"/>
                </a:lnTo>
                <a:lnTo>
                  <a:pt x="2194560" y="128015"/>
                </a:lnTo>
                <a:lnTo>
                  <a:pt x="2194560" y="64007"/>
                </a:lnTo>
                <a:close/>
              </a:path>
              <a:path w="2354579" h="192404">
                <a:moveTo>
                  <a:pt x="2290571" y="64007"/>
                </a:moveTo>
                <a:lnTo>
                  <a:pt x="2194560" y="64007"/>
                </a:lnTo>
                <a:lnTo>
                  <a:pt x="2194560" y="128015"/>
                </a:lnTo>
                <a:lnTo>
                  <a:pt x="2290572" y="128015"/>
                </a:lnTo>
                <a:lnTo>
                  <a:pt x="2354579" y="96012"/>
                </a:lnTo>
                <a:lnTo>
                  <a:pt x="2290571" y="64007"/>
                </a:lnTo>
                <a:close/>
              </a:path>
            </a:pathLst>
          </a:custGeom>
          <a:solidFill>
            <a:srgbClr val="FF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1212341" y="4673346"/>
            <a:ext cx="1384300" cy="340360"/>
          </a:xfrm>
          <a:prstGeom prst="rect">
            <a:avLst/>
          </a:prstGeom>
          <a:ln w="38100">
            <a:solidFill>
              <a:srgbClr val="6600FF"/>
            </a:solidFill>
          </a:ln>
        </p:spPr>
        <p:txBody>
          <a:bodyPr vert="horz" wrap="square" lIns="0" tIns="41910" rIns="0" bIns="0" rtlCol="0">
            <a:spAutoFit/>
          </a:bodyPr>
          <a:lstStyle/>
          <a:p>
            <a:pPr marL="231775">
              <a:lnSpc>
                <a:spcPct val="100000"/>
              </a:lnSpc>
              <a:spcBef>
                <a:spcPts val="330"/>
              </a:spcBef>
            </a:pPr>
            <a:r>
              <a:rPr sz="1800" b="1" spc="10" dirty="0">
                <a:solidFill>
                  <a:srgbClr val="660066"/>
                </a:solidFill>
                <a:latin typeface="Microsoft JhengHei" panose="020B0604030504040204" charset="-120"/>
                <a:cs typeface="Microsoft JhengHei" panose="020B0604030504040204" charset="-120"/>
              </a:rPr>
              <a:t>上层建筑</a:t>
            </a:r>
            <a:endParaRPr sz="1800">
              <a:latin typeface="Microsoft JhengHei" panose="020B0604030504040204" charset="-120"/>
              <a:cs typeface="Microsoft JhengHei" panose="020B0604030504040204" charset="-120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821429" y="4673346"/>
            <a:ext cx="1257300" cy="340360"/>
          </a:xfrm>
          <a:prstGeom prst="rect">
            <a:avLst/>
          </a:prstGeom>
          <a:ln w="38100">
            <a:solidFill>
              <a:srgbClr val="6600FF"/>
            </a:solidFill>
          </a:ln>
        </p:spPr>
        <p:txBody>
          <a:bodyPr vert="horz" wrap="square" lIns="0" tIns="41910" rIns="0" bIns="0" rtlCol="0">
            <a:spAutoFit/>
          </a:bodyPr>
          <a:lstStyle/>
          <a:p>
            <a:pPr marL="167640">
              <a:lnSpc>
                <a:spcPct val="100000"/>
              </a:lnSpc>
              <a:spcBef>
                <a:spcPts val="330"/>
              </a:spcBef>
            </a:pPr>
            <a:r>
              <a:rPr sz="1800" b="1" spc="10" dirty="0">
                <a:solidFill>
                  <a:srgbClr val="660066"/>
                </a:solidFill>
                <a:latin typeface="Microsoft JhengHei" panose="020B0604030504040204" charset="-120"/>
                <a:cs typeface="Microsoft JhengHei" panose="020B0604030504040204" charset="-120"/>
              </a:rPr>
              <a:t>经济基础</a:t>
            </a:r>
            <a:endParaRPr sz="1800">
              <a:latin typeface="Microsoft JhengHei" panose="020B0604030504040204" charset="-120"/>
              <a:cs typeface="Microsoft JhengHei" panose="020B0604030504040204" charset="-120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240017" y="4673346"/>
            <a:ext cx="1923414" cy="340360"/>
          </a:xfrm>
          <a:prstGeom prst="rect">
            <a:avLst/>
          </a:prstGeom>
          <a:ln w="38100">
            <a:solidFill>
              <a:srgbClr val="6600FF"/>
            </a:solidFill>
          </a:ln>
        </p:spPr>
        <p:txBody>
          <a:bodyPr vert="horz" wrap="square" lIns="0" tIns="41910" rIns="0" bIns="0" rtlCol="0">
            <a:spAutoFit/>
          </a:bodyPr>
          <a:lstStyle/>
          <a:p>
            <a:pPr marL="615315">
              <a:lnSpc>
                <a:spcPct val="100000"/>
              </a:lnSpc>
              <a:spcBef>
                <a:spcPts val="330"/>
              </a:spcBef>
            </a:pPr>
            <a:r>
              <a:rPr sz="1800" b="1" spc="10" dirty="0">
                <a:solidFill>
                  <a:srgbClr val="660066"/>
                </a:solidFill>
                <a:latin typeface="Microsoft JhengHei" panose="020B0604030504040204" charset="-120"/>
                <a:cs typeface="Microsoft JhengHei" panose="020B0604030504040204" charset="-120"/>
              </a:rPr>
              <a:t>生产力</a:t>
            </a:r>
            <a:endParaRPr sz="1800">
              <a:latin typeface="Microsoft JhengHei" panose="020B0604030504040204" charset="-120"/>
              <a:cs typeface="Microsoft JhengHei" panose="020B0604030504040204" charset="-120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2612135" y="4764023"/>
            <a:ext cx="1178560" cy="192405"/>
          </a:xfrm>
          <a:custGeom>
            <a:avLst/>
            <a:gdLst/>
            <a:ahLst/>
            <a:cxnLst/>
            <a:rect l="l" t="t" r="r" b="b"/>
            <a:pathLst>
              <a:path w="1178560" h="192404">
                <a:moveTo>
                  <a:pt x="64007" y="64007"/>
                </a:moveTo>
                <a:lnTo>
                  <a:pt x="0" y="64007"/>
                </a:lnTo>
                <a:lnTo>
                  <a:pt x="0" y="128015"/>
                </a:lnTo>
                <a:lnTo>
                  <a:pt x="64007" y="128015"/>
                </a:lnTo>
                <a:lnTo>
                  <a:pt x="64007" y="64007"/>
                </a:lnTo>
                <a:close/>
              </a:path>
              <a:path w="1178560" h="192404">
                <a:moveTo>
                  <a:pt x="192024" y="64007"/>
                </a:moveTo>
                <a:lnTo>
                  <a:pt x="128015" y="64007"/>
                </a:lnTo>
                <a:lnTo>
                  <a:pt x="128015" y="128015"/>
                </a:lnTo>
                <a:lnTo>
                  <a:pt x="192024" y="128015"/>
                </a:lnTo>
                <a:lnTo>
                  <a:pt x="192024" y="64007"/>
                </a:lnTo>
                <a:close/>
              </a:path>
              <a:path w="1178560" h="192404">
                <a:moveTo>
                  <a:pt x="320039" y="64007"/>
                </a:moveTo>
                <a:lnTo>
                  <a:pt x="256031" y="64007"/>
                </a:lnTo>
                <a:lnTo>
                  <a:pt x="256031" y="128015"/>
                </a:lnTo>
                <a:lnTo>
                  <a:pt x="320039" y="128015"/>
                </a:lnTo>
                <a:lnTo>
                  <a:pt x="320039" y="64007"/>
                </a:lnTo>
                <a:close/>
              </a:path>
              <a:path w="1178560" h="192404">
                <a:moveTo>
                  <a:pt x="448056" y="64007"/>
                </a:moveTo>
                <a:lnTo>
                  <a:pt x="384047" y="64007"/>
                </a:lnTo>
                <a:lnTo>
                  <a:pt x="384047" y="128015"/>
                </a:lnTo>
                <a:lnTo>
                  <a:pt x="448056" y="128015"/>
                </a:lnTo>
                <a:lnTo>
                  <a:pt x="448056" y="64007"/>
                </a:lnTo>
                <a:close/>
              </a:path>
              <a:path w="1178560" h="192404">
                <a:moveTo>
                  <a:pt x="576071" y="64007"/>
                </a:moveTo>
                <a:lnTo>
                  <a:pt x="512063" y="64007"/>
                </a:lnTo>
                <a:lnTo>
                  <a:pt x="512063" y="128015"/>
                </a:lnTo>
                <a:lnTo>
                  <a:pt x="576071" y="128015"/>
                </a:lnTo>
                <a:lnTo>
                  <a:pt x="576071" y="64007"/>
                </a:lnTo>
                <a:close/>
              </a:path>
              <a:path w="1178560" h="192404">
                <a:moveTo>
                  <a:pt x="704088" y="64007"/>
                </a:moveTo>
                <a:lnTo>
                  <a:pt x="640079" y="64007"/>
                </a:lnTo>
                <a:lnTo>
                  <a:pt x="640079" y="128015"/>
                </a:lnTo>
                <a:lnTo>
                  <a:pt x="704088" y="128015"/>
                </a:lnTo>
                <a:lnTo>
                  <a:pt x="704088" y="64007"/>
                </a:lnTo>
                <a:close/>
              </a:path>
              <a:path w="1178560" h="192404">
                <a:moveTo>
                  <a:pt x="832103" y="64007"/>
                </a:moveTo>
                <a:lnTo>
                  <a:pt x="768096" y="64007"/>
                </a:lnTo>
                <a:lnTo>
                  <a:pt x="768096" y="128015"/>
                </a:lnTo>
                <a:lnTo>
                  <a:pt x="832103" y="128015"/>
                </a:lnTo>
                <a:lnTo>
                  <a:pt x="832103" y="64007"/>
                </a:lnTo>
                <a:close/>
              </a:path>
              <a:path w="1178560" h="192404">
                <a:moveTo>
                  <a:pt x="960119" y="64007"/>
                </a:moveTo>
                <a:lnTo>
                  <a:pt x="896112" y="64007"/>
                </a:lnTo>
                <a:lnTo>
                  <a:pt x="896112" y="128015"/>
                </a:lnTo>
                <a:lnTo>
                  <a:pt x="960119" y="128015"/>
                </a:lnTo>
                <a:lnTo>
                  <a:pt x="960119" y="64007"/>
                </a:lnTo>
                <a:close/>
              </a:path>
              <a:path w="1178560" h="192404">
                <a:moveTo>
                  <a:pt x="986027" y="0"/>
                </a:moveTo>
                <a:lnTo>
                  <a:pt x="986027" y="192024"/>
                </a:lnTo>
                <a:lnTo>
                  <a:pt x="1178052" y="96012"/>
                </a:lnTo>
                <a:lnTo>
                  <a:pt x="986027" y="0"/>
                </a:lnTo>
                <a:close/>
              </a:path>
            </a:pathLst>
          </a:custGeom>
          <a:solidFill>
            <a:srgbClr val="FF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093208" y="4764023"/>
            <a:ext cx="1167765" cy="192405"/>
          </a:xfrm>
          <a:custGeom>
            <a:avLst/>
            <a:gdLst/>
            <a:ahLst/>
            <a:cxnLst/>
            <a:rect l="l" t="t" r="r" b="b"/>
            <a:pathLst>
              <a:path w="1167764" h="192404">
                <a:moveTo>
                  <a:pt x="64007" y="64007"/>
                </a:moveTo>
                <a:lnTo>
                  <a:pt x="0" y="64007"/>
                </a:lnTo>
                <a:lnTo>
                  <a:pt x="0" y="128015"/>
                </a:lnTo>
                <a:lnTo>
                  <a:pt x="64007" y="128015"/>
                </a:lnTo>
                <a:lnTo>
                  <a:pt x="64007" y="64007"/>
                </a:lnTo>
                <a:close/>
              </a:path>
              <a:path w="1167764" h="192404">
                <a:moveTo>
                  <a:pt x="192024" y="64007"/>
                </a:moveTo>
                <a:lnTo>
                  <a:pt x="128015" y="64007"/>
                </a:lnTo>
                <a:lnTo>
                  <a:pt x="128015" y="128015"/>
                </a:lnTo>
                <a:lnTo>
                  <a:pt x="192024" y="128015"/>
                </a:lnTo>
                <a:lnTo>
                  <a:pt x="192024" y="64007"/>
                </a:lnTo>
                <a:close/>
              </a:path>
              <a:path w="1167764" h="192404">
                <a:moveTo>
                  <a:pt x="320039" y="64007"/>
                </a:moveTo>
                <a:lnTo>
                  <a:pt x="256031" y="64007"/>
                </a:lnTo>
                <a:lnTo>
                  <a:pt x="256031" y="128015"/>
                </a:lnTo>
                <a:lnTo>
                  <a:pt x="320039" y="128015"/>
                </a:lnTo>
                <a:lnTo>
                  <a:pt x="320039" y="64007"/>
                </a:lnTo>
                <a:close/>
              </a:path>
              <a:path w="1167764" h="192404">
                <a:moveTo>
                  <a:pt x="448055" y="64007"/>
                </a:moveTo>
                <a:lnTo>
                  <a:pt x="384047" y="64007"/>
                </a:lnTo>
                <a:lnTo>
                  <a:pt x="384047" y="128015"/>
                </a:lnTo>
                <a:lnTo>
                  <a:pt x="448055" y="128015"/>
                </a:lnTo>
                <a:lnTo>
                  <a:pt x="448055" y="64007"/>
                </a:lnTo>
                <a:close/>
              </a:path>
              <a:path w="1167764" h="192404">
                <a:moveTo>
                  <a:pt x="576071" y="64007"/>
                </a:moveTo>
                <a:lnTo>
                  <a:pt x="512063" y="64007"/>
                </a:lnTo>
                <a:lnTo>
                  <a:pt x="512063" y="128015"/>
                </a:lnTo>
                <a:lnTo>
                  <a:pt x="576071" y="128015"/>
                </a:lnTo>
                <a:lnTo>
                  <a:pt x="576071" y="64007"/>
                </a:lnTo>
                <a:close/>
              </a:path>
              <a:path w="1167764" h="192404">
                <a:moveTo>
                  <a:pt x="704088" y="64007"/>
                </a:moveTo>
                <a:lnTo>
                  <a:pt x="640079" y="64007"/>
                </a:lnTo>
                <a:lnTo>
                  <a:pt x="640079" y="128015"/>
                </a:lnTo>
                <a:lnTo>
                  <a:pt x="704088" y="128015"/>
                </a:lnTo>
                <a:lnTo>
                  <a:pt x="704088" y="64007"/>
                </a:lnTo>
                <a:close/>
              </a:path>
              <a:path w="1167764" h="192404">
                <a:moveTo>
                  <a:pt x="832103" y="64007"/>
                </a:moveTo>
                <a:lnTo>
                  <a:pt x="768095" y="64007"/>
                </a:lnTo>
                <a:lnTo>
                  <a:pt x="768095" y="128015"/>
                </a:lnTo>
                <a:lnTo>
                  <a:pt x="832103" y="128015"/>
                </a:lnTo>
                <a:lnTo>
                  <a:pt x="832103" y="64007"/>
                </a:lnTo>
                <a:close/>
              </a:path>
              <a:path w="1167764" h="192404">
                <a:moveTo>
                  <a:pt x="960119" y="64007"/>
                </a:moveTo>
                <a:lnTo>
                  <a:pt x="896112" y="64007"/>
                </a:lnTo>
                <a:lnTo>
                  <a:pt x="896112" y="128015"/>
                </a:lnTo>
                <a:lnTo>
                  <a:pt x="960119" y="128015"/>
                </a:lnTo>
                <a:lnTo>
                  <a:pt x="960119" y="64007"/>
                </a:lnTo>
                <a:close/>
              </a:path>
              <a:path w="1167764" h="192404">
                <a:moveTo>
                  <a:pt x="975359" y="0"/>
                </a:moveTo>
                <a:lnTo>
                  <a:pt x="975359" y="192024"/>
                </a:lnTo>
                <a:lnTo>
                  <a:pt x="1167383" y="96012"/>
                </a:lnTo>
                <a:lnTo>
                  <a:pt x="975359" y="0"/>
                </a:lnTo>
                <a:close/>
              </a:path>
            </a:pathLst>
          </a:custGeom>
          <a:solidFill>
            <a:srgbClr val="FF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4092955" y="3205353"/>
            <a:ext cx="9455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10" dirty="0">
                <a:solidFill>
                  <a:srgbClr val="000066"/>
                </a:solidFill>
                <a:latin typeface="Microsoft JhengHei" panose="020B0604030504040204" charset="-120"/>
                <a:cs typeface="Microsoft JhengHei" panose="020B0604030504040204" charset="-120"/>
              </a:rPr>
              <a:t>不适合</a:t>
            </a:r>
            <a:endParaRPr sz="2400">
              <a:latin typeface="Microsoft JhengHei" panose="020B0604030504040204" charset="-120"/>
              <a:cs typeface="Microsoft JhengHei" panose="020B0604030504040204" charset="-120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2817367" y="4403597"/>
            <a:ext cx="6381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10" dirty="0">
                <a:solidFill>
                  <a:srgbClr val="000066"/>
                </a:solidFill>
                <a:latin typeface="Microsoft JhengHei" panose="020B0604030504040204" charset="-120"/>
                <a:cs typeface="Microsoft JhengHei" panose="020B0604030504040204" charset="-120"/>
              </a:rPr>
              <a:t>适合</a:t>
            </a:r>
            <a:endParaRPr sz="2400">
              <a:latin typeface="Microsoft JhengHei" panose="020B0604030504040204" charset="-120"/>
              <a:cs typeface="Microsoft JhengHei" panose="020B0604030504040204" charset="-120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170423" y="4451984"/>
            <a:ext cx="9448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10" dirty="0">
                <a:solidFill>
                  <a:srgbClr val="000066"/>
                </a:solidFill>
                <a:latin typeface="Microsoft JhengHei" panose="020B0604030504040204" charset="-120"/>
                <a:cs typeface="Microsoft JhengHei" panose="020B0604030504040204" charset="-120"/>
              </a:rPr>
              <a:t>不适合</a:t>
            </a:r>
            <a:endParaRPr sz="2400">
              <a:latin typeface="Microsoft JhengHei" panose="020B0604030504040204" charset="-120"/>
              <a:cs typeface="Microsoft JhengHei" panose="020B0604030504040204" charset="-120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8202168" y="3627120"/>
            <a:ext cx="180340" cy="0"/>
          </a:xfrm>
          <a:custGeom>
            <a:avLst/>
            <a:gdLst/>
            <a:ahLst/>
            <a:cxnLst/>
            <a:rect l="l" t="t" r="r" b="b"/>
            <a:pathLst>
              <a:path w="180340">
                <a:moveTo>
                  <a:pt x="0" y="0"/>
                </a:moveTo>
                <a:lnTo>
                  <a:pt x="179831" y="0"/>
                </a:lnTo>
              </a:path>
            </a:pathLst>
          </a:custGeom>
          <a:ln w="57912">
            <a:solidFill>
              <a:srgbClr val="FF00FF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202168" y="4814315"/>
            <a:ext cx="180340" cy="0"/>
          </a:xfrm>
          <a:custGeom>
            <a:avLst/>
            <a:gdLst/>
            <a:ahLst/>
            <a:cxnLst/>
            <a:rect l="l" t="t" r="r" b="b"/>
            <a:pathLst>
              <a:path w="180340">
                <a:moveTo>
                  <a:pt x="0" y="0"/>
                </a:moveTo>
                <a:lnTo>
                  <a:pt x="179831" y="0"/>
                </a:lnTo>
              </a:path>
            </a:pathLst>
          </a:custGeom>
          <a:ln w="57912">
            <a:solidFill>
              <a:srgbClr val="FF00FF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8382000" y="3627120"/>
            <a:ext cx="0" cy="1202690"/>
          </a:xfrm>
          <a:custGeom>
            <a:avLst/>
            <a:gdLst/>
            <a:ahLst/>
            <a:cxnLst/>
            <a:rect l="l" t="t" r="r" b="b"/>
            <a:pathLst>
              <a:path h="1202689">
                <a:moveTo>
                  <a:pt x="0" y="0"/>
                </a:moveTo>
                <a:lnTo>
                  <a:pt x="0" y="1202435"/>
                </a:lnTo>
              </a:path>
            </a:pathLst>
          </a:custGeom>
          <a:ln w="57912">
            <a:solidFill>
              <a:srgbClr val="FF00FF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8382000" y="4139184"/>
            <a:ext cx="629920" cy="192405"/>
          </a:xfrm>
          <a:custGeom>
            <a:avLst/>
            <a:gdLst/>
            <a:ahLst/>
            <a:cxnLst/>
            <a:rect l="l" t="t" r="r" b="b"/>
            <a:pathLst>
              <a:path w="629920" h="192404">
                <a:moveTo>
                  <a:pt x="64007" y="64008"/>
                </a:moveTo>
                <a:lnTo>
                  <a:pt x="0" y="64008"/>
                </a:lnTo>
                <a:lnTo>
                  <a:pt x="0" y="128016"/>
                </a:lnTo>
                <a:lnTo>
                  <a:pt x="64007" y="128016"/>
                </a:lnTo>
                <a:lnTo>
                  <a:pt x="64007" y="64008"/>
                </a:lnTo>
                <a:close/>
              </a:path>
              <a:path w="629920" h="192404">
                <a:moveTo>
                  <a:pt x="192024" y="64008"/>
                </a:moveTo>
                <a:lnTo>
                  <a:pt x="128016" y="64008"/>
                </a:lnTo>
                <a:lnTo>
                  <a:pt x="128016" y="128016"/>
                </a:lnTo>
                <a:lnTo>
                  <a:pt x="192024" y="128016"/>
                </a:lnTo>
                <a:lnTo>
                  <a:pt x="192024" y="64008"/>
                </a:lnTo>
                <a:close/>
              </a:path>
              <a:path w="629920" h="192404">
                <a:moveTo>
                  <a:pt x="320040" y="64008"/>
                </a:moveTo>
                <a:lnTo>
                  <a:pt x="256031" y="64008"/>
                </a:lnTo>
                <a:lnTo>
                  <a:pt x="256031" y="128016"/>
                </a:lnTo>
                <a:lnTo>
                  <a:pt x="320040" y="128016"/>
                </a:lnTo>
                <a:lnTo>
                  <a:pt x="320040" y="64008"/>
                </a:lnTo>
                <a:close/>
              </a:path>
              <a:path w="629920" h="192404">
                <a:moveTo>
                  <a:pt x="437388" y="0"/>
                </a:moveTo>
                <a:lnTo>
                  <a:pt x="437388" y="192024"/>
                </a:lnTo>
                <a:lnTo>
                  <a:pt x="565403" y="128016"/>
                </a:lnTo>
                <a:lnTo>
                  <a:pt x="448055" y="128016"/>
                </a:lnTo>
                <a:lnTo>
                  <a:pt x="448055" y="64008"/>
                </a:lnTo>
                <a:lnTo>
                  <a:pt x="565403" y="64008"/>
                </a:lnTo>
                <a:lnTo>
                  <a:pt x="437388" y="0"/>
                </a:lnTo>
                <a:close/>
              </a:path>
              <a:path w="629920" h="192404">
                <a:moveTo>
                  <a:pt x="437388" y="64008"/>
                </a:moveTo>
                <a:lnTo>
                  <a:pt x="384048" y="64008"/>
                </a:lnTo>
                <a:lnTo>
                  <a:pt x="384048" y="128016"/>
                </a:lnTo>
                <a:lnTo>
                  <a:pt x="437388" y="128016"/>
                </a:lnTo>
                <a:lnTo>
                  <a:pt x="437388" y="64008"/>
                </a:lnTo>
                <a:close/>
              </a:path>
              <a:path w="629920" h="192404">
                <a:moveTo>
                  <a:pt x="565403" y="64008"/>
                </a:moveTo>
                <a:lnTo>
                  <a:pt x="448055" y="64008"/>
                </a:lnTo>
                <a:lnTo>
                  <a:pt x="448055" y="128016"/>
                </a:lnTo>
                <a:lnTo>
                  <a:pt x="565403" y="128016"/>
                </a:lnTo>
                <a:lnTo>
                  <a:pt x="629411" y="96012"/>
                </a:lnTo>
                <a:lnTo>
                  <a:pt x="565403" y="64008"/>
                </a:lnTo>
                <a:close/>
              </a:path>
            </a:pathLst>
          </a:custGeom>
          <a:solidFill>
            <a:srgbClr val="FF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9039606" y="3989070"/>
            <a:ext cx="1882139" cy="449580"/>
          </a:xfrm>
          <a:custGeom>
            <a:avLst/>
            <a:gdLst/>
            <a:ahLst/>
            <a:cxnLst/>
            <a:rect l="l" t="t" r="r" b="b"/>
            <a:pathLst>
              <a:path w="1882140" h="449579">
                <a:moveTo>
                  <a:pt x="0" y="224789"/>
                </a:moveTo>
                <a:lnTo>
                  <a:pt x="24857" y="173229"/>
                </a:lnTo>
                <a:lnTo>
                  <a:pt x="67303" y="141127"/>
                </a:lnTo>
                <a:lnTo>
                  <a:pt x="128495" y="111308"/>
                </a:lnTo>
                <a:lnTo>
                  <a:pt x="165598" y="97379"/>
                </a:lnTo>
                <a:lnTo>
                  <a:pt x="206759" y="84171"/>
                </a:lnTo>
                <a:lnTo>
                  <a:pt x="251770" y="71732"/>
                </a:lnTo>
                <a:lnTo>
                  <a:pt x="300420" y="60114"/>
                </a:lnTo>
                <a:lnTo>
                  <a:pt x="352501" y="49365"/>
                </a:lnTo>
                <a:lnTo>
                  <a:pt x="407803" y="39536"/>
                </a:lnTo>
                <a:lnTo>
                  <a:pt x="466118" y="30677"/>
                </a:lnTo>
                <a:lnTo>
                  <a:pt x="527235" y="22837"/>
                </a:lnTo>
                <a:lnTo>
                  <a:pt x="590945" y="16067"/>
                </a:lnTo>
                <a:lnTo>
                  <a:pt x="657039" y="10416"/>
                </a:lnTo>
                <a:lnTo>
                  <a:pt x="725308" y="5933"/>
                </a:lnTo>
                <a:lnTo>
                  <a:pt x="795542" y="2670"/>
                </a:lnTo>
                <a:lnTo>
                  <a:pt x="867533" y="675"/>
                </a:lnTo>
                <a:lnTo>
                  <a:pt x="941070" y="0"/>
                </a:lnTo>
                <a:lnTo>
                  <a:pt x="1014606" y="675"/>
                </a:lnTo>
                <a:lnTo>
                  <a:pt x="1086597" y="2670"/>
                </a:lnTo>
                <a:lnTo>
                  <a:pt x="1156831" y="5933"/>
                </a:lnTo>
                <a:lnTo>
                  <a:pt x="1225100" y="10416"/>
                </a:lnTo>
                <a:lnTo>
                  <a:pt x="1291194" y="16067"/>
                </a:lnTo>
                <a:lnTo>
                  <a:pt x="1354904" y="22837"/>
                </a:lnTo>
                <a:lnTo>
                  <a:pt x="1416021" y="30677"/>
                </a:lnTo>
                <a:lnTo>
                  <a:pt x="1474336" y="39536"/>
                </a:lnTo>
                <a:lnTo>
                  <a:pt x="1529638" y="49365"/>
                </a:lnTo>
                <a:lnTo>
                  <a:pt x="1581719" y="60114"/>
                </a:lnTo>
                <a:lnTo>
                  <a:pt x="1630369" y="71732"/>
                </a:lnTo>
                <a:lnTo>
                  <a:pt x="1675380" y="84171"/>
                </a:lnTo>
                <a:lnTo>
                  <a:pt x="1716541" y="97379"/>
                </a:lnTo>
                <a:lnTo>
                  <a:pt x="1753644" y="111308"/>
                </a:lnTo>
                <a:lnTo>
                  <a:pt x="1814836" y="141127"/>
                </a:lnTo>
                <a:lnTo>
                  <a:pt x="1857282" y="173229"/>
                </a:lnTo>
                <a:lnTo>
                  <a:pt x="1879308" y="207215"/>
                </a:lnTo>
                <a:lnTo>
                  <a:pt x="1882140" y="224789"/>
                </a:lnTo>
                <a:lnTo>
                  <a:pt x="1879308" y="242364"/>
                </a:lnTo>
                <a:lnTo>
                  <a:pt x="1857282" y="276350"/>
                </a:lnTo>
                <a:lnTo>
                  <a:pt x="1814836" y="308452"/>
                </a:lnTo>
                <a:lnTo>
                  <a:pt x="1753644" y="338271"/>
                </a:lnTo>
                <a:lnTo>
                  <a:pt x="1716541" y="352200"/>
                </a:lnTo>
                <a:lnTo>
                  <a:pt x="1675380" y="365408"/>
                </a:lnTo>
                <a:lnTo>
                  <a:pt x="1630369" y="377847"/>
                </a:lnTo>
                <a:lnTo>
                  <a:pt x="1581719" y="389465"/>
                </a:lnTo>
                <a:lnTo>
                  <a:pt x="1529638" y="400214"/>
                </a:lnTo>
                <a:lnTo>
                  <a:pt x="1474336" y="410043"/>
                </a:lnTo>
                <a:lnTo>
                  <a:pt x="1416021" y="418902"/>
                </a:lnTo>
                <a:lnTo>
                  <a:pt x="1354904" y="426742"/>
                </a:lnTo>
                <a:lnTo>
                  <a:pt x="1291194" y="433512"/>
                </a:lnTo>
                <a:lnTo>
                  <a:pt x="1225100" y="439163"/>
                </a:lnTo>
                <a:lnTo>
                  <a:pt x="1156831" y="443646"/>
                </a:lnTo>
                <a:lnTo>
                  <a:pt x="1086597" y="446909"/>
                </a:lnTo>
                <a:lnTo>
                  <a:pt x="1014606" y="448904"/>
                </a:lnTo>
                <a:lnTo>
                  <a:pt x="941070" y="449579"/>
                </a:lnTo>
                <a:lnTo>
                  <a:pt x="867533" y="448904"/>
                </a:lnTo>
                <a:lnTo>
                  <a:pt x="795542" y="446909"/>
                </a:lnTo>
                <a:lnTo>
                  <a:pt x="725308" y="443646"/>
                </a:lnTo>
                <a:lnTo>
                  <a:pt x="657039" y="439163"/>
                </a:lnTo>
                <a:lnTo>
                  <a:pt x="590945" y="433512"/>
                </a:lnTo>
                <a:lnTo>
                  <a:pt x="527235" y="426742"/>
                </a:lnTo>
                <a:lnTo>
                  <a:pt x="466118" y="418902"/>
                </a:lnTo>
                <a:lnTo>
                  <a:pt x="407803" y="410043"/>
                </a:lnTo>
                <a:lnTo>
                  <a:pt x="352501" y="400214"/>
                </a:lnTo>
                <a:lnTo>
                  <a:pt x="300420" y="389465"/>
                </a:lnTo>
                <a:lnTo>
                  <a:pt x="251770" y="377847"/>
                </a:lnTo>
                <a:lnTo>
                  <a:pt x="206759" y="365408"/>
                </a:lnTo>
                <a:lnTo>
                  <a:pt x="165598" y="352200"/>
                </a:lnTo>
                <a:lnTo>
                  <a:pt x="128495" y="338271"/>
                </a:lnTo>
                <a:lnTo>
                  <a:pt x="67303" y="308452"/>
                </a:lnTo>
                <a:lnTo>
                  <a:pt x="24857" y="276350"/>
                </a:lnTo>
                <a:lnTo>
                  <a:pt x="2831" y="242364"/>
                </a:lnTo>
                <a:lnTo>
                  <a:pt x="0" y="224789"/>
                </a:lnTo>
                <a:close/>
              </a:path>
            </a:pathLst>
          </a:custGeom>
          <a:ln w="38100">
            <a:solidFill>
              <a:srgbClr val="66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9507981" y="4071950"/>
            <a:ext cx="94615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5" dirty="0">
                <a:solidFill>
                  <a:srgbClr val="A40020"/>
                </a:solidFill>
                <a:latin typeface="Microsoft JhengHei" panose="020B0604030504040204" charset="-120"/>
                <a:cs typeface="Microsoft JhengHei" panose="020B0604030504040204" charset="-120"/>
              </a:rPr>
              <a:t>阻碍作用</a:t>
            </a:r>
            <a:endParaRPr sz="1800">
              <a:latin typeface="Microsoft JhengHei" panose="020B0604030504040204" charset="-120"/>
              <a:cs typeface="Microsoft JhengHei" panose="020B0604030504040204" charset="-120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6591427" y="6366702"/>
            <a:ext cx="1090930" cy="476884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2800" spc="-5" dirty="0">
                <a:solidFill>
                  <a:srgbClr val="FFFFFF"/>
                </a:solidFill>
                <a:latin typeface="PMingLiU" panose="02020500000000000000" charset="-120"/>
                <a:cs typeface="PMingLiU" panose="02020500000000000000" charset="-120"/>
              </a:rPr>
              <a:t>第一节</a:t>
            </a:r>
            <a:endParaRPr sz="2800">
              <a:latin typeface="PMingLiU" panose="02020500000000000000" charset="-120"/>
              <a:cs typeface="PMingLiU" panose="02020500000000000000" charset="-120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7867015" y="6366702"/>
            <a:ext cx="4286885" cy="476884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2800" spc="-5" dirty="0">
                <a:solidFill>
                  <a:srgbClr val="FFFFFF"/>
                </a:solidFill>
                <a:latin typeface="PMingLiU" panose="02020500000000000000" charset="-120"/>
                <a:cs typeface="PMingLiU" panose="02020500000000000000" charset="-120"/>
              </a:rPr>
              <a:t>社会基本矛盾及其运动规律</a:t>
            </a:r>
            <a:endParaRPr sz="2800">
              <a:latin typeface="PMingLiU" panose="02020500000000000000" charset="-120"/>
              <a:cs typeface="PMingLiU" panose="02020500000000000000" charset="-120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711707"/>
            <a:ext cx="12191999" cy="61462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6374891"/>
            <a:ext cx="12192000" cy="483234"/>
          </a:xfrm>
          <a:custGeom>
            <a:avLst/>
            <a:gdLst/>
            <a:ahLst/>
            <a:cxnLst/>
            <a:rect l="l" t="t" r="r" b="b"/>
            <a:pathLst>
              <a:path w="12192000" h="483234">
                <a:moveTo>
                  <a:pt x="12191999" y="0"/>
                </a:moveTo>
                <a:lnTo>
                  <a:pt x="0" y="0"/>
                </a:lnTo>
                <a:lnTo>
                  <a:pt x="0" y="483106"/>
                </a:lnTo>
                <a:lnTo>
                  <a:pt x="12191999" y="483106"/>
                </a:lnTo>
                <a:lnTo>
                  <a:pt x="12191999" y="0"/>
                </a:lnTo>
                <a:close/>
              </a:path>
            </a:pathLst>
          </a:custGeom>
          <a:solidFill>
            <a:srgbClr val="0F243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15492" y="58674"/>
            <a:ext cx="8159115" cy="513715"/>
          </a:xfrm>
          <a:prstGeom prst="rect">
            <a:avLst/>
          </a:prstGeom>
          <a:solidFill>
            <a:schemeClr val="accent2"/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三、经济基础与上层建</a:t>
            </a:r>
            <a:r>
              <a:rPr sz="3200" spc="-15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筑</a:t>
            </a:r>
            <a:r>
              <a:rPr sz="3200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的矛</a:t>
            </a:r>
            <a:r>
              <a:rPr sz="3200" spc="-15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盾</a:t>
            </a:r>
            <a:r>
              <a:rPr sz="3200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运动</a:t>
            </a:r>
            <a:r>
              <a:rPr sz="3200" spc="-15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及</a:t>
            </a:r>
            <a:r>
              <a:rPr sz="3200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其规律</a:t>
            </a:r>
            <a:endParaRPr sz="32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591427" y="6366702"/>
            <a:ext cx="1090930" cy="476884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2800" spc="-5" dirty="0">
                <a:solidFill>
                  <a:srgbClr val="FFFFFF"/>
                </a:solidFill>
                <a:latin typeface="PMingLiU" panose="02020500000000000000" charset="-120"/>
                <a:cs typeface="PMingLiU" panose="02020500000000000000" charset="-120"/>
              </a:rPr>
              <a:t>第一节</a:t>
            </a:r>
            <a:endParaRPr sz="2800">
              <a:latin typeface="PMingLiU" panose="02020500000000000000" charset="-120"/>
              <a:cs typeface="PMingLiU" panose="02020500000000000000" charset="-120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867015" y="6366702"/>
            <a:ext cx="4286885" cy="476884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2800" spc="-5" dirty="0">
                <a:solidFill>
                  <a:srgbClr val="FFFFFF"/>
                </a:solidFill>
                <a:latin typeface="PMingLiU" panose="02020500000000000000" charset="-120"/>
                <a:cs typeface="PMingLiU" panose="02020500000000000000" charset="-120"/>
              </a:rPr>
              <a:t>社会基本矛盾及其运动规律</a:t>
            </a:r>
            <a:endParaRPr sz="2800">
              <a:latin typeface="PMingLiU" panose="02020500000000000000" charset="-120"/>
              <a:cs typeface="PMingLiU" panose="02020500000000000000" charset="-120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206500" y="749455"/>
            <a:ext cx="9546590" cy="4613275"/>
          </a:xfrm>
          <a:prstGeom prst="rect">
            <a:avLst/>
          </a:prstGeom>
        </p:spPr>
        <p:txBody>
          <a:bodyPr vert="horz" wrap="square" lIns="0" tIns="262890" rIns="0" bIns="0" rtlCol="0">
            <a:spAutoFit/>
          </a:bodyPr>
          <a:lstStyle/>
          <a:p>
            <a:pPr marL="334010" indent="-321945">
              <a:lnSpc>
                <a:spcPct val="100000"/>
              </a:lnSpc>
              <a:spcBef>
                <a:spcPts val="2070"/>
              </a:spcBef>
              <a:buSzPct val="96000"/>
              <a:buAutoNum type="arabicPeriod" startAt="2"/>
              <a:tabLst>
                <a:tab pos="334645" algn="l"/>
              </a:tabLst>
            </a:pPr>
            <a:r>
              <a:rPr sz="2800" b="1" spc="-5" dirty="0">
                <a:solidFill>
                  <a:srgbClr val="AD4745"/>
                </a:solidFill>
                <a:latin typeface="微软雅黑" panose="020B0503020204020204" charset="-122"/>
                <a:cs typeface="微软雅黑" panose="020B0503020204020204" charset="-122"/>
              </a:rPr>
              <a:t>经济基础与上层建筑相互作用构成二者</a:t>
            </a:r>
            <a:r>
              <a:rPr sz="2800" b="1" dirty="0">
                <a:solidFill>
                  <a:srgbClr val="AD4745"/>
                </a:solidFill>
                <a:latin typeface="微软雅黑" panose="020B0503020204020204" charset="-122"/>
                <a:cs typeface="微软雅黑" panose="020B0503020204020204" charset="-122"/>
              </a:rPr>
              <a:t>的</a:t>
            </a:r>
            <a:r>
              <a:rPr sz="2800" b="1" spc="-5" dirty="0">
                <a:solidFill>
                  <a:srgbClr val="AD4745"/>
                </a:solidFill>
                <a:latin typeface="微软雅黑" panose="020B0503020204020204" charset="-122"/>
                <a:cs typeface="微软雅黑" panose="020B0503020204020204" charset="-122"/>
              </a:rPr>
              <a:t>矛盾</a:t>
            </a:r>
            <a:r>
              <a:rPr sz="2800" b="1" dirty="0">
                <a:solidFill>
                  <a:srgbClr val="AD4745"/>
                </a:solidFill>
                <a:latin typeface="微软雅黑" panose="020B0503020204020204" charset="-122"/>
                <a:cs typeface="微软雅黑" panose="020B0503020204020204" charset="-122"/>
              </a:rPr>
              <a:t>运</a:t>
            </a:r>
            <a:r>
              <a:rPr sz="2800" b="1" spc="-5" dirty="0">
                <a:solidFill>
                  <a:srgbClr val="AD4745"/>
                </a:solidFill>
                <a:latin typeface="微软雅黑" panose="020B0503020204020204" charset="-122"/>
                <a:cs typeface="微软雅黑" panose="020B0503020204020204" charset="-122"/>
              </a:rPr>
              <a:t>动</a:t>
            </a:r>
            <a:endParaRPr sz="2800">
              <a:latin typeface="微软雅黑" panose="020B0503020204020204" charset="-122"/>
              <a:cs typeface="微软雅黑" panose="020B0503020204020204" charset="-122"/>
            </a:endParaRPr>
          </a:p>
          <a:p>
            <a:pPr marL="84455" marR="461645" lvl="1">
              <a:lnSpc>
                <a:spcPct val="130000"/>
              </a:lnSpc>
              <a:spcBef>
                <a:spcPts val="835"/>
              </a:spcBef>
              <a:buFont typeface="Wingdings" panose="05000000000000000000"/>
              <a:buChar char=""/>
              <a:tabLst>
                <a:tab pos="541655" algn="l"/>
                <a:tab pos="542290" algn="l"/>
              </a:tabLst>
            </a:pP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在</a:t>
            </a:r>
            <a:r>
              <a:rPr sz="2400" b="1" dirty="0">
                <a:latin typeface="微软雅黑" panose="020B0503020204020204" charset="-122"/>
                <a:cs typeface="微软雅黑" panose="020B0503020204020204" charset="-122"/>
              </a:rPr>
              <a:t>同一性质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的经济基础和上层建筑的关系中，上层建筑的不完善 </a:t>
            </a:r>
            <a:r>
              <a:rPr sz="2400" spc="-5" dirty="0">
                <a:latin typeface="微软雅黑" panose="020B0503020204020204" charset="-122"/>
                <a:cs typeface="微软雅黑" panose="020B0503020204020204" charset="-122"/>
              </a:rPr>
              <a:t>部分、没有反映经济基础要求的部分都会同经济基础发生矛</a:t>
            </a:r>
            <a:r>
              <a:rPr sz="2400" spc="5" dirty="0">
                <a:latin typeface="微软雅黑" panose="020B0503020204020204" charset="-122"/>
                <a:cs typeface="微软雅黑" panose="020B0503020204020204" charset="-122"/>
              </a:rPr>
              <a:t>盾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。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  <a:p>
            <a:pPr marL="84455" marR="309880" lvl="1">
              <a:lnSpc>
                <a:spcPct val="130000"/>
              </a:lnSpc>
              <a:buFont typeface="Wingdings" panose="05000000000000000000"/>
              <a:buChar char=""/>
              <a:tabLst>
                <a:tab pos="541655" algn="l"/>
                <a:tab pos="542290" algn="l"/>
              </a:tabLst>
            </a:pP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在</a:t>
            </a:r>
            <a:r>
              <a:rPr sz="2400" b="1" dirty="0">
                <a:latin typeface="微软雅黑" panose="020B0503020204020204" charset="-122"/>
                <a:cs typeface="微软雅黑" panose="020B0503020204020204" charset="-122"/>
              </a:rPr>
              <a:t>不同性质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的经济基础与上层建筑的关系中，占统治地位的经济 基础同旧上层建筑的残余、未来上层建筑的萌芽之间的矛盾；新旧上 </a:t>
            </a:r>
            <a:r>
              <a:rPr sz="2400" spc="-5" dirty="0">
                <a:latin typeface="微软雅黑" panose="020B0503020204020204" charset="-122"/>
                <a:cs typeface="微软雅黑" panose="020B0503020204020204" charset="-122"/>
              </a:rPr>
              <a:t>层建筑之间、新旧经济基础之间的矛盾等等。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  <a:p>
            <a:pPr marL="84455" marR="309880" lvl="1">
              <a:lnSpc>
                <a:spcPct val="130000"/>
              </a:lnSpc>
              <a:buFont typeface="Wingdings" panose="05000000000000000000"/>
              <a:buChar char=""/>
              <a:tabLst>
                <a:tab pos="541655" algn="l"/>
                <a:tab pos="542290" algn="l"/>
              </a:tabLst>
            </a:pP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当</a:t>
            </a:r>
            <a:r>
              <a:rPr sz="2400" b="1" dirty="0">
                <a:latin typeface="微软雅黑" panose="020B0503020204020204" charset="-122"/>
                <a:cs typeface="微软雅黑" panose="020B0503020204020204" charset="-122"/>
              </a:rPr>
              <a:t>一种社会形态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处于上升发展阶段时，上层建筑对于经济基础一 般是适应的；当一种社会形态处于没落时期，上层建筑同经济基础变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  <a:p>
            <a:pPr marL="84455">
              <a:lnSpc>
                <a:spcPct val="100000"/>
              </a:lnSpc>
              <a:spcBef>
                <a:spcPts val="870"/>
              </a:spcBef>
            </a:pP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革的客观要求是不相适应的，其矛盾则变为对抗性的、全局性的矛盾。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4968" y="0"/>
            <a:ext cx="127000" cy="688975"/>
          </a:xfrm>
          <a:custGeom>
            <a:avLst/>
            <a:gdLst/>
            <a:ahLst/>
            <a:cxnLst/>
            <a:rect l="l" t="t" r="r" b="b"/>
            <a:pathLst>
              <a:path w="127000" h="688975">
                <a:moveTo>
                  <a:pt x="0" y="688848"/>
                </a:moveTo>
                <a:lnTo>
                  <a:pt x="126492" y="688848"/>
                </a:lnTo>
                <a:lnTo>
                  <a:pt x="126492" y="0"/>
                </a:lnTo>
                <a:lnTo>
                  <a:pt x="0" y="0"/>
                </a:lnTo>
                <a:lnTo>
                  <a:pt x="0" y="688848"/>
                </a:lnTo>
                <a:close/>
              </a:path>
            </a:pathLst>
          </a:custGeom>
          <a:solidFill>
            <a:srgbClr val="446C7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90322" y="0"/>
            <a:ext cx="0" cy="688975"/>
          </a:xfrm>
          <a:custGeom>
            <a:avLst/>
            <a:gdLst/>
            <a:ahLst/>
            <a:cxnLst/>
            <a:rect l="l" t="t" r="r" b="b"/>
            <a:pathLst>
              <a:path h="688975">
                <a:moveTo>
                  <a:pt x="0" y="0"/>
                </a:moveTo>
                <a:lnTo>
                  <a:pt x="0" y="688848"/>
                </a:lnTo>
              </a:path>
            </a:pathLst>
          </a:custGeom>
          <a:ln w="44196">
            <a:solidFill>
              <a:srgbClr val="446C7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63295" y="0"/>
            <a:ext cx="6209030" cy="688975"/>
          </a:xfrm>
          <a:custGeom>
            <a:avLst/>
            <a:gdLst/>
            <a:ahLst/>
            <a:cxnLst/>
            <a:rect l="l" t="t" r="r" b="b"/>
            <a:pathLst>
              <a:path w="6209030" h="688975">
                <a:moveTo>
                  <a:pt x="0" y="688848"/>
                </a:moveTo>
                <a:lnTo>
                  <a:pt x="6208776" y="688848"/>
                </a:lnTo>
                <a:lnTo>
                  <a:pt x="6208776" y="0"/>
                </a:lnTo>
                <a:lnTo>
                  <a:pt x="0" y="0"/>
                </a:lnTo>
                <a:lnTo>
                  <a:pt x="0" y="688848"/>
                </a:lnTo>
                <a:close/>
              </a:path>
            </a:pathLst>
          </a:custGeom>
          <a:solidFill>
            <a:srgbClr val="446C7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2484" y="0"/>
            <a:ext cx="0" cy="688975"/>
          </a:xfrm>
          <a:custGeom>
            <a:avLst/>
            <a:gdLst/>
            <a:ahLst/>
            <a:cxnLst/>
            <a:rect l="l" t="t" r="r" b="b"/>
            <a:pathLst>
              <a:path h="688975">
                <a:moveTo>
                  <a:pt x="0" y="0"/>
                </a:moveTo>
                <a:lnTo>
                  <a:pt x="0" y="688848"/>
                </a:lnTo>
              </a:path>
            </a:pathLst>
          </a:custGeom>
          <a:ln w="45720">
            <a:solidFill>
              <a:srgbClr val="446C7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777983" y="3739896"/>
            <a:ext cx="1542415" cy="1544320"/>
          </a:xfrm>
          <a:custGeom>
            <a:avLst/>
            <a:gdLst/>
            <a:ahLst/>
            <a:cxnLst/>
            <a:rect l="l" t="t" r="r" b="b"/>
            <a:pathLst>
              <a:path w="1542415" h="1544320">
                <a:moveTo>
                  <a:pt x="771144" y="0"/>
                </a:moveTo>
                <a:lnTo>
                  <a:pt x="722382" y="1518"/>
                </a:lnTo>
                <a:lnTo>
                  <a:pt x="674425" y="6013"/>
                </a:lnTo>
                <a:lnTo>
                  <a:pt x="627363" y="13395"/>
                </a:lnTo>
                <a:lnTo>
                  <a:pt x="581288" y="23573"/>
                </a:lnTo>
                <a:lnTo>
                  <a:pt x="536288" y="36456"/>
                </a:lnTo>
                <a:lnTo>
                  <a:pt x="492455" y="51954"/>
                </a:lnTo>
                <a:lnTo>
                  <a:pt x="449880" y="69977"/>
                </a:lnTo>
                <a:lnTo>
                  <a:pt x="408651" y="90435"/>
                </a:lnTo>
                <a:lnTo>
                  <a:pt x="368861" y="113237"/>
                </a:lnTo>
                <a:lnTo>
                  <a:pt x="330599" y="138292"/>
                </a:lnTo>
                <a:lnTo>
                  <a:pt x="293955" y="165510"/>
                </a:lnTo>
                <a:lnTo>
                  <a:pt x="259020" y="194802"/>
                </a:lnTo>
                <a:lnTo>
                  <a:pt x="225885" y="226075"/>
                </a:lnTo>
                <a:lnTo>
                  <a:pt x="194639" y="259241"/>
                </a:lnTo>
                <a:lnTo>
                  <a:pt x="165374" y="294209"/>
                </a:lnTo>
                <a:lnTo>
                  <a:pt x="138179" y="330887"/>
                </a:lnTo>
                <a:lnTo>
                  <a:pt x="113145" y="369187"/>
                </a:lnTo>
                <a:lnTo>
                  <a:pt x="90363" y="409017"/>
                </a:lnTo>
                <a:lnTo>
                  <a:pt x="69922" y="450287"/>
                </a:lnTo>
                <a:lnTo>
                  <a:pt x="51914" y="492906"/>
                </a:lnTo>
                <a:lnTo>
                  <a:pt x="36428" y="536785"/>
                </a:lnTo>
                <a:lnTo>
                  <a:pt x="23555" y="581833"/>
                </a:lnTo>
                <a:lnTo>
                  <a:pt x="13385" y="627959"/>
                </a:lnTo>
                <a:lnTo>
                  <a:pt x="6009" y="675074"/>
                </a:lnTo>
                <a:lnTo>
                  <a:pt x="1517" y="723086"/>
                </a:lnTo>
                <a:lnTo>
                  <a:pt x="0" y="771905"/>
                </a:lnTo>
                <a:lnTo>
                  <a:pt x="1517" y="820725"/>
                </a:lnTo>
                <a:lnTo>
                  <a:pt x="6009" y="868737"/>
                </a:lnTo>
                <a:lnTo>
                  <a:pt x="13385" y="915852"/>
                </a:lnTo>
                <a:lnTo>
                  <a:pt x="23555" y="961978"/>
                </a:lnTo>
                <a:lnTo>
                  <a:pt x="36428" y="1007026"/>
                </a:lnTo>
                <a:lnTo>
                  <a:pt x="51914" y="1050905"/>
                </a:lnTo>
                <a:lnTo>
                  <a:pt x="69922" y="1093524"/>
                </a:lnTo>
                <a:lnTo>
                  <a:pt x="90363" y="1134794"/>
                </a:lnTo>
                <a:lnTo>
                  <a:pt x="113145" y="1174624"/>
                </a:lnTo>
                <a:lnTo>
                  <a:pt x="138179" y="1212924"/>
                </a:lnTo>
                <a:lnTo>
                  <a:pt x="165374" y="1249602"/>
                </a:lnTo>
                <a:lnTo>
                  <a:pt x="194639" y="1284570"/>
                </a:lnTo>
                <a:lnTo>
                  <a:pt x="225885" y="1317736"/>
                </a:lnTo>
                <a:lnTo>
                  <a:pt x="259020" y="1349009"/>
                </a:lnTo>
                <a:lnTo>
                  <a:pt x="293955" y="1378301"/>
                </a:lnTo>
                <a:lnTo>
                  <a:pt x="330599" y="1405519"/>
                </a:lnTo>
                <a:lnTo>
                  <a:pt x="368861" y="1430574"/>
                </a:lnTo>
                <a:lnTo>
                  <a:pt x="408651" y="1453376"/>
                </a:lnTo>
                <a:lnTo>
                  <a:pt x="449880" y="1473834"/>
                </a:lnTo>
                <a:lnTo>
                  <a:pt x="492455" y="1491857"/>
                </a:lnTo>
                <a:lnTo>
                  <a:pt x="536288" y="1507355"/>
                </a:lnTo>
                <a:lnTo>
                  <a:pt x="581288" y="1520238"/>
                </a:lnTo>
                <a:lnTo>
                  <a:pt x="627363" y="1530416"/>
                </a:lnTo>
                <a:lnTo>
                  <a:pt x="674425" y="1537798"/>
                </a:lnTo>
                <a:lnTo>
                  <a:pt x="722382" y="1542293"/>
                </a:lnTo>
                <a:lnTo>
                  <a:pt x="771144" y="1543811"/>
                </a:lnTo>
                <a:lnTo>
                  <a:pt x="819905" y="1542293"/>
                </a:lnTo>
                <a:lnTo>
                  <a:pt x="867862" y="1537798"/>
                </a:lnTo>
                <a:lnTo>
                  <a:pt x="914924" y="1530416"/>
                </a:lnTo>
                <a:lnTo>
                  <a:pt x="960999" y="1520238"/>
                </a:lnTo>
                <a:lnTo>
                  <a:pt x="1005999" y="1507355"/>
                </a:lnTo>
                <a:lnTo>
                  <a:pt x="1049832" y="1491857"/>
                </a:lnTo>
                <a:lnTo>
                  <a:pt x="1092407" y="1473834"/>
                </a:lnTo>
                <a:lnTo>
                  <a:pt x="1133636" y="1453376"/>
                </a:lnTo>
                <a:lnTo>
                  <a:pt x="1173426" y="1430574"/>
                </a:lnTo>
                <a:lnTo>
                  <a:pt x="1211688" y="1405519"/>
                </a:lnTo>
                <a:lnTo>
                  <a:pt x="1248332" y="1378301"/>
                </a:lnTo>
                <a:lnTo>
                  <a:pt x="1283267" y="1349009"/>
                </a:lnTo>
                <a:lnTo>
                  <a:pt x="1316402" y="1317736"/>
                </a:lnTo>
                <a:lnTo>
                  <a:pt x="1347648" y="1284570"/>
                </a:lnTo>
                <a:lnTo>
                  <a:pt x="1376913" y="1249602"/>
                </a:lnTo>
                <a:lnTo>
                  <a:pt x="1404108" y="1212924"/>
                </a:lnTo>
                <a:lnTo>
                  <a:pt x="1429142" y="1174624"/>
                </a:lnTo>
                <a:lnTo>
                  <a:pt x="1451924" y="1134794"/>
                </a:lnTo>
                <a:lnTo>
                  <a:pt x="1472365" y="1093524"/>
                </a:lnTo>
                <a:lnTo>
                  <a:pt x="1490373" y="1050905"/>
                </a:lnTo>
                <a:lnTo>
                  <a:pt x="1505859" y="1007026"/>
                </a:lnTo>
                <a:lnTo>
                  <a:pt x="1518732" y="961978"/>
                </a:lnTo>
                <a:lnTo>
                  <a:pt x="1528902" y="915852"/>
                </a:lnTo>
                <a:lnTo>
                  <a:pt x="1536278" y="868737"/>
                </a:lnTo>
                <a:lnTo>
                  <a:pt x="1540770" y="820725"/>
                </a:lnTo>
                <a:lnTo>
                  <a:pt x="1542288" y="771905"/>
                </a:lnTo>
                <a:lnTo>
                  <a:pt x="1540770" y="723086"/>
                </a:lnTo>
                <a:lnTo>
                  <a:pt x="1536278" y="675074"/>
                </a:lnTo>
                <a:lnTo>
                  <a:pt x="1528902" y="627959"/>
                </a:lnTo>
                <a:lnTo>
                  <a:pt x="1518732" y="581833"/>
                </a:lnTo>
                <a:lnTo>
                  <a:pt x="1505859" y="536785"/>
                </a:lnTo>
                <a:lnTo>
                  <a:pt x="1490373" y="492906"/>
                </a:lnTo>
                <a:lnTo>
                  <a:pt x="1472365" y="450287"/>
                </a:lnTo>
                <a:lnTo>
                  <a:pt x="1451924" y="409017"/>
                </a:lnTo>
                <a:lnTo>
                  <a:pt x="1429142" y="369187"/>
                </a:lnTo>
                <a:lnTo>
                  <a:pt x="1404108" y="330887"/>
                </a:lnTo>
                <a:lnTo>
                  <a:pt x="1376913" y="294209"/>
                </a:lnTo>
                <a:lnTo>
                  <a:pt x="1347648" y="259241"/>
                </a:lnTo>
                <a:lnTo>
                  <a:pt x="1316402" y="226075"/>
                </a:lnTo>
                <a:lnTo>
                  <a:pt x="1283267" y="194802"/>
                </a:lnTo>
                <a:lnTo>
                  <a:pt x="1248332" y="165510"/>
                </a:lnTo>
                <a:lnTo>
                  <a:pt x="1211688" y="138292"/>
                </a:lnTo>
                <a:lnTo>
                  <a:pt x="1173426" y="113237"/>
                </a:lnTo>
                <a:lnTo>
                  <a:pt x="1133636" y="90435"/>
                </a:lnTo>
                <a:lnTo>
                  <a:pt x="1092407" y="69977"/>
                </a:lnTo>
                <a:lnTo>
                  <a:pt x="1049832" y="51954"/>
                </a:lnTo>
                <a:lnTo>
                  <a:pt x="1005999" y="36456"/>
                </a:lnTo>
                <a:lnTo>
                  <a:pt x="960999" y="23573"/>
                </a:lnTo>
                <a:lnTo>
                  <a:pt x="914924" y="13395"/>
                </a:lnTo>
                <a:lnTo>
                  <a:pt x="867862" y="6013"/>
                </a:lnTo>
                <a:lnTo>
                  <a:pt x="819905" y="1518"/>
                </a:lnTo>
                <a:lnTo>
                  <a:pt x="771144" y="0"/>
                </a:lnTo>
                <a:close/>
              </a:path>
            </a:pathLst>
          </a:custGeom>
          <a:solidFill>
            <a:srgbClr val="278696">
              <a:alpha val="7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799319" y="5023103"/>
            <a:ext cx="1024255" cy="1022985"/>
          </a:xfrm>
          <a:custGeom>
            <a:avLst/>
            <a:gdLst/>
            <a:ahLst/>
            <a:cxnLst/>
            <a:rect l="l" t="t" r="r" b="b"/>
            <a:pathLst>
              <a:path w="1024254" h="1022985">
                <a:moveTo>
                  <a:pt x="512063" y="0"/>
                </a:moveTo>
                <a:lnTo>
                  <a:pt x="465452" y="2090"/>
                </a:lnTo>
                <a:lnTo>
                  <a:pt x="420013" y="8239"/>
                </a:lnTo>
                <a:lnTo>
                  <a:pt x="375928" y="18268"/>
                </a:lnTo>
                <a:lnTo>
                  <a:pt x="333378" y="31995"/>
                </a:lnTo>
                <a:lnTo>
                  <a:pt x="292543" y="49240"/>
                </a:lnTo>
                <a:lnTo>
                  <a:pt x="253604" y="69821"/>
                </a:lnTo>
                <a:lnTo>
                  <a:pt x="216742" y="93559"/>
                </a:lnTo>
                <a:lnTo>
                  <a:pt x="182137" y="120272"/>
                </a:lnTo>
                <a:lnTo>
                  <a:pt x="149971" y="149780"/>
                </a:lnTo>
                <a:lnTo>
                  <a:pt x="120423" y="181902"/>
                </a:lnTo>
                <a:lnTo>
                  <a:pt x="93674" y="216458"/>
                </a:lnTo>
                <a:lnTo>
                  <a:pt x="69906" y="253266"/>
                </a:lnTo>
                <a:lnTo>
                  <a:pt x="49299" y="292146"/>
                </a:lnTo>
                <a:lnTo>
                  <a:pt x="32033" y="332917"/>
                </a:lnTo>
                <a:lnTo>
                  <a:pt x="18289" y="375399"/>
                </a:lnTo>
                <a:lnTo>
                  <a:pt x="8249" y="419411"/>
                </a:lnTo>
                <a:lnTo>
                  <a:pt x="2092" y="464772"/>
                </a:lnTo>
                <a:lnTo>
                  <a:pt x="0" y="511302"/>
                </a:lnTo>
                <a:lnTo>
                  <a:pt x="2092" y="557840"/>
                </a:lnTo>
                <a:lnTo>
                  <a:pt x="8249" y="603209"/>
                </a:lnTo>
                <a:lnTo>
                  <a:pt x="18289" y="647226"/>
                </a:lnTo>
                <a:lnTo>
                  <a:pt x="32033" y="689711"/>
                </a:lnTo>
                <a:lnTo>
                  <a:pt x="49299" y="730485"/>
                </a:lnTo>
                <a:lnTo>
                  <a:pt x="69906" y="769366"/>
                </a:lnTo>
                <a:lnTo>
                  <a:pt x="93674" y="806173"/>
                </a:lnTo>
                <a:lnTo>
                  <a:pt x="120423" y="840727"/>
                </a:lnTo>
                <a:lnTo>
                  <a:pt x="149971" y="872847"/>
                </a:lnTo>
                <a:lnTo>
                  <a:pt x="182137" y="902352"/>
                </a:lnTo>
                <a:lnTo>
                  <a:pt x="216742" y="929062"/>
                </a:lnTo>
                <a:lnTo>
                  <a:pt x="253604" y="952796"/>
                </a:lnTo>
                <a:lnTo>
                  <a:pt x="292543" y="973374"/>
                </a:lnTo>
                <a:lnTo>
                  <a:pt x="333378" y="990615"/>
                </a:lnTo>
                <a:lnTo>
                  <a:pt x="375928" y="1004339"/>
                </a:lnTo>
                <a:lnTo>
                  <a:pt x="420013" y="1014366"/>
                </a:lnTo>
                <a:lnTo>
                  <a:pt x="465452" y="1020514"/>
                </a:lnTo>
                <a:lnTo>
                  <a:pt x="512063" y="1022604"/>
                </a:lnTo>
                <a:lnTo>
                  <a:pt x="558675" y="1020514"/>
                </a:lnTo>
                <a:lnTo>
                  <a:pt x="604114" y="1014366"/>
                </a:lnTo>
                <a:lnTo>
                  <a:pt x="648199" y="1004339"/>
                </a:lnTo>
                <a:lnTo>
                  <a:pt x="690749" y="990615"/>
                </a:lnTo>
                <a:lnTo>
                  <a:pt x="731584" y="973374"/>
                </a:lnTo>
                <a:lnTo>
                  <a:pt x="770523" y="952796"/>
                </a:lnTo>
                <a:lnTo>
                  <a:pt x="807385" y="929062"/>
                </a:lnTo>
                <a:lnTo>
                  <a:pt x="841990" y="902352"/>
                </a:lnTo>
                <a:lnTo>
                  <a:pt x="874156" y="872847"/>
                </a:lnTo>
                <a:lnTo>
                  <a:pt x="903704" y="840727"/>
                </a:lnTo>
                <a:lnTo>
                  <a:pt x="930453" y="806173"/>
                </a:lnTo>
                <a:lnTo>
                  <a:pt x="954221" y="769366"/>
                </a:lnTo>
                <a:lnTo>
                  <a:pt x="974828" y="730485"/>
                </a:lnTo>
                <a:lnTo>
                  <a:pt x="992094" y="689711"/>
                </a:lnTo>
                <a:lnTo>
                  <a:pt x="1005838" y="647226"/>
                </a:lnTo>
                <a:lnTo>
                  <a:pt x="1015878" y="603209"/>
                </a:lnTo>
                <a:lnTo>
                  <a:pt x="1022035" y="557840"/>
                </a:lnTo>
                <a:lnTo>
                  <a:pt x="1024127" y="511302"/>
                </a:lnTo>
                <a:lnTo>
                  <a:pt x="1022035" y="464772"/>
                </a:lnTo>
                <a:lnTo>
                  <a:pt x="1015878" y="419411"/>
                </a:lnTo>
                <a:lnTo>
                  <a:pt x="1005838" y="375399"/>
                </a:lnTo>
                <a:lnTo>
                  <a:pt x="992094" y="332917"/>
                </a:lnTo>
                <a:lnTo>
                  <a:pt x="974828" y="292146"/>
                </a:lnTo>
                <a:lnTo>
                  <a:pt x="954221" y="253266"/>
                </a:lnTo>
                <a:lnTo>
                  <a:pt x="930453" y="216458"/>
                </a:lnTo>
                <a:lnTo>
                  <a:pt x="903704" y="181902"/>
                </a:lnTo>
                <a:lnTo>
                  <a:pt x="874156" y="149780"/>
                </a:lnTo>
                <a:lnTo>
                  <a:pt x="841990" y="120272"/>
                </a:lnTo>
                <a:lnTo>
                  <a:pt x="807385" y="93559"/>
                </a:lnTo>
                <a:lnTo>
                  <a:pt x="770523" y="69821"/>
                </a:lnTo>
                <a:lnTo>
                  <a:pt x="731584" y="49240"/>
                </a:lnTo>
                <a:lnTo>
                  <a:pt x="690749" y="31995"/>
                </a:lnTo>
                <a:lnTo>
                  <a:pt x="648199" y="18268"/>
                </a:lnTo>
                <a:lnTo>
                  <a:pt x="604114" y="8239"/>
                </a:lnTo>
                <a:lnTo>
                  <a:pt x="558675" y="2090"/>
                </a:lnTo>
                <a:lnTo>
                  <a:pt x="512063" y="0"/>
                </a:lnTo>
                <a:close/>
              </a:path>
            </a:pathLst>
          </a:custGeom>
          <a:solidFill>
            <a:srgbClr val="E6AE00">
              <a:alpha val="7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875264" y="3689603"/>
            <a:ext cx="472440" cy="469900"/>
          </a:xfrm>
          <a:custGeom>
            <a:avLst/>
            <a:gdLst/>
            <a:ahLst/>
            <a:cxnLst/>
            <a:rect l="l" t="t" r="r" b="b"/>
            <a:pathLst>
              <a:path w="472440" h="469900">
                <a:moveTo>
                  <a:pt x="236219" y="0"/>
                </a:moveTo>
                <a:lnTo>
                  <a:pt x="188622" y="4766"/>
                </a:lnTo>
                <a:lnTo>
                  <a:pt x="144285" y="18436"/>
                </a:lnTo>
                <a:lnTo>
                  <a:pt x="104161" y="40069"/>
                </a:lnTo>
                <a:lnTo>
                  <a:pt x="69199" y="68722"/>
                </a:lnTo>
                <a:lnTo>
                  <a:pt x="40351" y="103454"/>
                </a:lnTo>
                <a:lnTo>
                  <a:pt x="18567" y="143321"/>
                </a:lnTo>
                <a:lnTo>
                  <a:pt x="4800" y="187382"/>
                </a:lnTo>
                <a:lnTo>
                  <a:pt x="0" y="234696"/>
                </a:lnTo>
                <a:lnTo>
                  <a:pt x="4800" y="282009"/>
                </a:lnTo>
                <a:lnTo>
                  <a:pt x="18567" y="326070"/>
                </a:lnTo>
                <a:lnTo>
                  <a:pt x="40351" y="365937"/>
                </a:lnTo>
                <a:lnTo>
                  <a:pt x="69199" y="400669"/>
                </a:lnTo>
                <a:lnTo>
                  <a:pt x="104161" y="429322"/>
                </a:lnTo>
                <a:lnTo>
                  <a:pt x="144285" y="450955"/>
                </a:lnTo>
                <a:lnTo>
                  <a:pt x="188622" y="464625"/>
                </a:lnTo>
                <a:lnTo>
                  <a:pt x="236219" y="469392"/>
                </a:lnTo>
                <a:lnTo>
                  <a:pt x="283817" y="464625"/>
                </a:lnTo>
                <a:lnTo>
                  <a:pt x="328154" y="450955"/>
                </a:lnTo>
                <a:lnTo>
                  <a:pt x="368278" y="429322"/>
                </a:lnTo>
                <a:lnTo>
                  <a:pt x="403240" y="400669"/>
                </a:lnTo>
                <a:lnTo>
                  <a:pt x="432088" y="365937"/>
                </a:lnTo>
                <a:lnTo>
                  <a:pt x="453872" y="326070"/>
                </a:lnTo>
                <a:lnTo>
                  <a:pt x="467639" y="282009"/>
                </a:lnTo>
                <a:lnTo>
                  <a:pt x="472439" y="234696"/>
                </a:lnTo>
                <a:lnTo>
                  <a:pt x="467639" y="187382"/>
                </a:lnTo>
                <a:lnTo>
                  <a:pt x="453872" y="143321"/>
                </a:lnTo>
                <a:lnTo>
                  <a:pt x="432088" y="103454"/>
                </a:lnTo>
                <a:lnTo>
                  <a:pt x="403240" y="68722"/>
                </a:lnTo>
                <a:lnTo>
                  <a:pt x="368278" y="40069"/>
                </a:lnTo>
                <a:lnTo>
                  <a:pt x="328154" y="18436"/>
                </a:lnTo>
                <a:lnTo>
                  <a:pt x="283817" y="4766"/>
                </a:lnTo>
                <a:lnTo>
                  <a:pt x="236219" y="0"/>
                </a:lnTo>
                <a:close/>
              </a:path>
            </a:pathLst>
          </a:custGeom>
          <a:solidFill>
            <a:srgbClr val="427441">
              <a:alpha val="5882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261347" y="4347971"/>
            <a:ext cx="715010" cy="715010"/>
          </a:xfrm>
          <a:custGeom>
            <a:avLst/>
            <a:gdLst/>
            <a:ahLst/>
            <a:cxnLst/>
            <a:rect l="l" t="t" r="r" b="b"/>
            <a:pathLst>
              <a:path w="715009" h="715010">
                <a:moveTo>
                  <a:pt x="357377" y="0"/>
                </a:moveTo>
                <a:lnTo>
                  <a:pt x="308887" y="3262"/>
                </a:lnTo>
                <a:lnTo>
                  <a:pt x="262378" y="12767"/>
                </a:lnTo>
                <a:lnTo>
                  <a:pt x="218277" y="28086"/>
                </a:lnTo>
                <a:lnTo>
                  <a:pt x="177009" y="48796"/>
                </a:lnTo>
                <a:lnTo>
                  <a:pt x="139001" y="74469"/>
                </a:lnTo>
                <a:lnTo>
                  <a:pt x="104679" y="104679"/>
                </a:lnTo>
                <a:lnTo>
                  <a:pt x="74469" y="139001"/>
                </a:lnTo>
                <a:lnTo>
                  <a:pt x="48796" y="177009"/>
                </a:lnTo>
                <a:lnTo>
                  <a:pt x="28086" y="218277"/>
                </a:lnTo>
                <a:lnTo>
                  <a:pt x="12767" y="262378"/>
                </a:lnTo>
                <a:lnTo>
                  <a:pt x="3262" y="308887"/>
                </a:lnTo>
                <a:lnTo>
                  <a:pt x="0" y="357377"/>
                </a:lnTo>
                <a:lnTo>
                  <a:pt x="3262" y="405868"/>
                </a:lnTo>
                <a:lnTo>
                  <a:pt x="12767" y="452377"/>
                </a:lnTo>
                <a:lnTo>
                  <a:pt x="28086" y="496478"/>
                </a:lnTo>
                <a:lnTo>
                  <a:pt x="48796" y="537746"/>
                </a:lnTo>
                <a:lnTo>
                  <a:pt x="74469" y="575754"/>
                </a:lnTo>
                <a:lnTo>
                  <a:pt x="104679" y="610076"/>
                </a:lnTo>
                <a:lnTo>
                  <a:pt x="139001" y="640286"/>
                </a:lnTo>
                <a:lnTo>
                  <a:pt x="177009" y="665959"/>
                </a:lnTo>
                <a:lnTo>
                  <a:pt x="218277" y="686669"/>
                </a:lnTo>
                <a:lnTo>
                  <a:pt x="262378" y="701988"/>
                </a:lnTo>
                <a:lnTo>
                  <a:pt x="308887" y="711493"/>
                </a:lnTo>
                <a:lnTo>
                  <a:pt x="357377" y="714755"/>
                </a:lnTo>
                <a:lnTo>
                  <a:pt x="405868" y="711493"/>
                </a:lnTo>
                <a:lnTo>
                  <a:pt x="452377" y="701988"/>
                </a:lnTo>
                <a:lnTo>
                  <a:pt x="496478" y="686669"/>
                </a:lnTo>
                <a:lnTo>
                  <a:pt x="537746" y="665959"/>
                </a:lnTo>
                <a:lnTo>
                  <a:pt x="575754" y="640286"/>
                </a:lnTo>
                <a:lnTo>
                  <a:pt x="610076" y="610076"/>
                </a:lnTo>
                <a:lnTo>
                  <a:pt x="640286" y="575754"/>
                </a:lnTo>
                <a:lnTo>
                  <a:pt x="665959" y="537746"/>
                </a:lnTo>
                <a:lnTo>
                  <a:pt x="686669" y="496478"/>
                </a:lnTo>
                <a:lnTo>
                  <a:pt x="701988" y="452377"/>
                </a:lnTo>
                <a:lnTo>
                  <a:pt x="711493" y="405868"/>
                </a:lnTo>
                <a:lnTo>
                  <a:pt x="714755" y="357377"/>
                </a:lnTo>
                <a:lnTo>
                  <a:pt x="711493" y="308887"/>
                </a:lnTo>
                <a:lnTo>
                  <a:pt x="701988" y="262378"/>
                </a:lnTo>
                <a:lnTo>
                  <a:pt x="686669" y="218277"/>
                </a:lnTo>
                <a:lnTo>
                  <a:pt x="665959" y="177009"/>
                </a:lnTo>
                <a:lnTo>
                  <a:pt x="640286" y="139001"/>
                </a:lnTo>
                <a:lnTo>
                  <a:pt x="610076" y="104679"/>
                </a:lnTo>
                <a:lnTo>
                  <a:pt x="575754" y="74469"/>
                </a:lnTo>
                <a:lnTo>
                  <a:pt x="537746" y="48796"/>
                </a:lnTo>
                <a:lnTo>
                  <a:pt x="496478" y="28086"/>
                </a:lnTo>
                <a:lnTo>
                  <a:pt x="452377" y="12767"/>
                </a:lnTo>
                <a:lnTo>
                  <a:pt x="405868" y="3262"/>
                </a:lnTo>
                <a:lnTo>
                  <a:pt x="357377" y="0"/>
                </a:lnTo>
                <a:close/>
              </a:path>
            </a:pathLst>
          </a:custGeom>
          <a:solidFill>
            <a:srgbClr val="093E44">
              <a:alpha val="7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436467" y="6347459"/>
            <a:ext cx="1267460" cy="510540"/>
          </a:xfrm>
          <a:custGeom>
            <a:avLst/>
            <a:gdLst/>
            <a:ahLst/>
            <a:cxnLst/>
            <a:rect l="l" t="t" r="r" b="b"/>
            <a:pathLst>
              <a:path w="1267459" h="510540">
                <a:moveTo>
                  <a:pt x="633617" y="0"/>
                </a:moveTo>
                <a:lnTo>
                  <a:pt x="585221" y="1778"/>
                </a:lnTo>
                <a:lnTo>
                  <a:pt x="537791" y="7030"/>
                </a:lnTo>
                <a:lnTo>
                  <a:pt x="491453" y="15631"/>
                </a:lnTo>
                <a:lnTo>
                  <a:pt x="446331" y="27454"/>
                </a:lnTo>
                <a:lnTo>
                  <a:pt x="402552" y="42375"/>
                </a:lnTo>
                <a:lnTo>
                  <a:pt x="360240" y="60268"/>
                </a:lnTo>
                <a:lnTo>
                  <a:pt x="319521" y="81008"/>
                </a:lnTo>
                <a:lnTo>
                  <a:pt x="280521" y="104470"/>
                </a:lnTo>
                <a:lnTo>
                  <a:pt x="243364" y="130527"/>
                </a:lnTo>
                <a:lnTo>
                  <a:pt x="208177" y="159055"/>
                </a:lnTo>
                <a:lnTo>
                  <a:pt x="175084" y="189928"/>
                </a:lnTo>
                <a:lnTo>
                  <a:pt x="144210" y="223021"/>
                </a:lnTo>
                <a:lnTo>
                  <a:pt x="115683" y="258209"/>
                </a:lnTo>
                <a:lnTo>
                  <a:pt x="89625" y="295365"/>
                </a:lnTo>
                <a:lnTo>
                  <a:pt x="66164" y="334366"/>
                </a:lnTo>
                <a:lnTo>
                  <a:pt x="45424" y="375084"/>
                </a:lnTo>
                <a:lnTo>
                  <a:pt x="27531" y="417396"/>
                </a:lnTo>
                <a:lnTo>
                  <a:pt x="12610" y="461176"/>
                </a:lnTo>
                <a:lnTo>
                  <a:pt x="787" y="506297"/>
                </a:lnTo>
                <a:lnTo>
                  <a:pt x="0" y="510538"/>
                </a:lnTo>
                <a:lnTo>
                  <a:pt x="1267235" y="510538"/>
                </a:lnTo>
                <a:lnTo>
                  <a:pt x="1254624" y="461176"/>
                </a:lnTo>
                <a:lnTo>
                  <a:pt x="1239703" y="417396"/>
                </a:lnTo>
                <a:lnTo>
                  <a:pt x="1221810" y="375084"/>
                </a:lnTo>
                <a:lnTo>
                  <a:pt x="1201070" y="334366"/>
                </a:lnTo>
                <a:lnTo>
                  <a:pt x="1177609" y="295365"/>
                </a:lnTo>
                <a:lnTo>
                  <a:pt x="1151552" y="258209"/>
                </a:lnTo>
                <a:lnTo>
                  <a:pt x="1123024" y="223021"/>
                </a:lnTo>
                <a:lnTo>
                  <a:pt x="1092151" y="189928"/>
                </a:lnTo>
                <a:lnTo>
                  <a:pt x="1059058" y="159055"/>
                </a:lnTo>
                <a:lnTo>
                  <a:pt x="1023870" y="130527"/>
                </a:lnTo>
                <a:lnTo>
                  <a:pt x="986713" y="104470"/>
                </a:lnTo>
                <a:lnTo>
                  <a:pt x="947713" y="81008"/>
                </a:lnTo>
                <a:lnTo>
                  <a:pt x="906994" y="60268"/>
                </a:lnTo>
                <a:lnTo>
                  <a:pt x="864682" y="42375"/>
                </a:lnTo>
                <a:lnTo>
                  <a:pt x="820903" y="27454"/>
                </a:lnTo>
                <a:lnTo>
                  <a:pt x="775782" y="15631"/>
                </a:lnTo>
                <a:lnTo>
                  <a:pt x="729443" y="7030"/>
                </a:lnTo>
                <a:lnTo>
                  <a:pt x="682013" y="1778"/>
                </a:lnTo>
                <a:lnTo>
                  <a:pt x="633617" y="0"/>
                </a:lnTo>
                <a:close/>
              </a:path>
            </a:pathLst>
          </a:custGeom>
          <a:solidFill>
            <a:srgbClr val="278696">
              <a:alpha val="7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422892" y="6358128"/>
            <a:ext cx="553720" cy="500380"/>
          </a:xfrm>
          <a:custGeom>
            <a:avLst/>
            <a:gdLst/>
            <a:ahLst/>
            <a:cxnLst/>
            <a:rect l="l" t="t" r="r" b="b"/>
            <a:pathLst>
              <a:path w="553720" h="500379">
                <a:moveTo>
                  <a:pt x="276605" y="0"/>
                </a:moveTo>
                <a:lnTo>
                  <a:pt x="226881" y="4431"/>
                </a:lnTo>
                <a:lnTo>
                  <a:pt x="180082" y="17209"/>
                </a:lnTo>
                <a:lnTo>
                  <a:pt x="136990" y="37555"/>
                </a:lnTo>
                <a:lnTo>
                  <a:pt x="98385" y="64693"/>
                </a:lnTo>
                <a:lnTo>
                  <a:pt x="65049" y="97847"/>
                </a:lnTo>
                <a:lnTo>
                  <a:pt x="37761" y="136239"/>
                </a:lnTo>
                <a:lnTo>
                  <a:pt x="17303" y="179094"/>
                </a:lnTo>
                <a:lnTo>
                  <a:pt x="4455" y="225633"/>
                </a:lnTo>
                <a:lnTo>
                  <a:pt x="0" y="275082"/>
                </a:lnTo>
                <a:lnTo>
                  <a:pt x="4455" y="324528"/>
                </a:lnTo>
                <a:lnTo>
                  <a:pt x="17303" y="371067"/>
                </a:lnTo>
                <a:lnTo>
                  <a:pt x="37761" y="413921"/>
                </a:lnTo>
                <a:lnTo>
                  <a:pt x="65049" y="452313"/>
                </a:lnTo>
                <a:lnTo>
                  <a:pt x="98385" y="485468"/>
                </a:lnTo>
                <a:lnTo>
                  <a:pt x="118872" y="499870"/>
                </a:lnTo>
                <a:lnTo>
                  <a:pt x="434339" y="499870"/>
                </a:lnTo>
                <a:lnTo>
                  <a:pt x="488162" y="452313"/>
                </a:lnTo>
                <a:lnTo>
                  <a:pt x="515450" y="413921"/>
                </a:lnTo>
                <a:lnTo>
                  <a:pt x="535908" y="371067"/>
                </a:lnTo>
                <a:lnTo>
                  <a:pt x="548756" y="324528"/>
                </a:lnTo>
                <a:lnTo>
                  <a:pt x="553211" y="275082"/>
                </a:lnTo>
                <a:lnTo>
                  <a:pt x="548756" y="225633"/>
                </a:lnTo>
                <a:lnTo>
                  <a:pt x="535908" y="179094"/>
                </a:lnTo>
                <a:lnTo>
                  <a:pt x="515450" y="136239"/>
                </a:lnTo>
                <a:lnTo>
                  <a:pt x="488162" y="97847"/>
                </a:lnTo>
                <a:lnTo>
                  <a:pt x="454826" y="64693"/>
                </a:lnTo>
                <a:lnTo>
                  <a:pt x="416221" y="37555"/>
                </a:lnTo>
                <a:lnTo>
                  <a:pt x="373129" y="17209"/>
                </a:lnTo>
                <a:lnTo>
                  <a:pt x="326330" y="4431"/>
                </a:lnTo>
                <a:lnTo>
                  <a:pt x="276605" y="0"/>
                </a:lnTo>
                <a:close/>
              </a:path>
            </a:pathLst>
          </a:custGeom>
          <a:solidFill>
            <a:srgbClr val="AA454A">
              <a:alpha val="5882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449311" y="379475"/>
            <a:ext cx="426720" cy="425450"/>
          </a:xfrm>
          <a:custGeom>
            <a:avLst/>
            <a:gdLst/>
            <a:ahLst/>
            <a:cxnLst/>
            <a:rect l="l" t="t" r="r" b="b"/>
            <a:pathLst>
              <a:path w="426720" h="425450">
                <a:moveTo>
                  <a:pt x="213360" y="0"/>
                </a:moveTo>
                <a:lnTo>
                  <a:pt x="164432" y="5611"/>
                </a:lnTo>
                <a:lnTo>
                  <a:pt x="119520" y="21598"/>
                </a:lnTo>
                <a:lnTo>
                  <a:pt x="79905" y="46686"/>
                </a:lnTo>
                <a:lnTo>
                  <a:pt x="46866" y="79603"/>
                </a:lnTo>
                <a:lnTo>
                  <a:pt x="21682" y="119076"/>
                </a:lnTo>
                <a:lnTo>
                  <a:pt x="5633" y="163832"/>
                </a:lnTo>
                <a:lnTo>
                  <a:pt x="0" y="212598"/>
                </a:lnTo>
                <a:lnTo>
                  <a:pt x="5633" y="261363"/>
                </a:lnTo>
                <a:lnTo>
                  <a:pt x="21682" y="306119"/>
                </a:lnTo>
                <a:lnTo>
                  <a:pt x="46866" y="345592"/>
                </a:lnTo>
                <a:lnTo>
                  <a:pt x="79905" y="378509"/>
                </a:lnTo>
                <a:lnTo>
                  <a:pt x="119520" y="403597"/>
                </a:lnTo>
                <a:lnTo>
                  <a:pt x="164432" y="419584"/>
                </a:lnTo>
                <a:lnTo>
                  <a:pt x="213360" y="425196"/>
                </a:lnTo>
                <a:lnTo>
                  <a:pt x="262287" y="419584"/>
                </a:lnTo>
                <a:lnTo>
                  <a:pt x="307199" y="403597"/>
                </a:lnTo>
                <a:lnTo>
                  <a:pt x="346814" y="378509"/>
                </a:lnTo>
                <a:lnTo>
                  <a:pt x="379853" y="345592"/>
                </a:lnTo>
                <a:lnTo>
                  <a:pt x="405037" y="306119"/>
                </a:lnTo>
                <a:lnTo>
                  <a:pt x="421086" y="261363"/>
                </a:lnTo>
                <a:lnTo>
                  <a:pt x="426720" y="212598"/>
                </a:lnTo>
                <a:lnTo>
                  <a:pt x="421086" y="163832"/>
                </a:lnTo>
                <a:lnTo>
                  <a:pt x="405037" y="119076"/>
                </a:lnTo>
                <a:lnTo>
                  <a:pt x="379853" y="79603"/>
                </a:lnTo>
                <a:lnTo>
                  <a:pt x="346814" y="46686"/>
                </a:lnTo>
                <a:lnTo>
                  <a:pt x="307199" y="21598"/>
                </a:lnTo>
                <a:lnTo>
                  <a:pt x="262287" y="5611"/>
                </a:lnTo>
                <a:lnTo>
                  <a:pt x="213360" y="0"/>
                </a:lnTo>
                <a:close/>
              </a:path>
            </a:pathLst>
          </a:custGeom>
          <a:solidFill>
            <a:srgbClr val="427441">
              <a:alpha val="5882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327392" y="1127760"/>
            <a:ext cx="1321435" cy="1321435"/>
          </a:xfrm>
          <a:custGeom>
            <a:avLst/>
            <a:gdLst/>
            <a:ahLst/>
            <a:cxnLst/>
            <a:rect l="l" t="t" r="r" b="b"/>
            <a:pathLst>
              <a:path w="1321434" h="1321435">
                <a:moveTo>
                  <a:pt x="660653" y="0"/>
                </a:moveTo>
                <a:lnTo>
                  <a:pt x="613472" y="1658"/>
                </a:lnTo>
                <a:lnTo>
                  <a:pt x="567186" y="6560"/>
                </a:lnTo>
                <a:lnTo>
                  <a:pt x="521907" y="14593"/>
                </a:lnTo>
                <a:lnTo>
                  <a:pt x="477747" y="25646"/>
                </a:lnTo>
                <a:lnTo>
                  <a:pt x="434818" y="39606"/>
                </a:lnTo>
                <a:lnTo>
                  <a:pt x="393232" y="56362"/>
                </a:lnTo>
                <a:lnTo>
                  <a:pt x="353100" y="75802"/>
                </a:lnTo>
                <a:lnTo>
                  <a:pt x="314534" y="97814"/>
                </a:lnTo>
                <a:lnTo>
                  <a:pt x="277645" y="122287"/>
                </a:lnTo>
                <a:lnTo>
                  <a:pt x="242547" y="149108"/>
                </a:lnTo>
                <a:lnTo>
                  <a:pt x="209350" y="178167"/>
                </a:lnTo>
                <a:lnTo>
                  <a:pt x="178167" y="209350"/>
                </a:lnTo>
                <a:lnTo>
                  <a:pt x="149108" y="242547"/>
                </a:lnTo>
                <a:lnTo>
                  <a:pt x="122287" y="277645"/>
                </a:lnTo>
                <a:lnTo>
                  <a:pt x="97814" y="314534"/>
                </a:lnTo>
                <a:lnTo>
                  <a:pt x="75802" y="353100"/>
                </a:lnTo>
                <a:lnTo>
                  <a:pt x="56362" y="393232"/>
                </a:lnTo>
                <a:lnTo>
                  <a:pt x="39606" y="434818"/>
                </a:lnTo>
                <a:lnTo>
                  <a:pt x="25646" y="477747"/>
                </a:lnTo>
                <a:lnTo>
                  <a:pt x="14593" y="521907"/>
                </a:lnTo>
                <a:lnTo>
                  <a:pt x="6560" y="567186"/>
                </a:lnTo>
                <a:lnTo>
                  <a:pt x="1658" y="613472"/>
                </a:lnTo>
                <a:lnTo>
                  <a:pt x="0" y="660653"/>
                </a:lnTo>
                <a:lnTo>
                  <a:pt x="1658" y="707835"/>
                </a:lnTo>
                <a:lnTo>
                  <a:pt x="6560" y="754121"/>
                </a:lnTo>
                <a:lnTo>
                  <a:pt x="14593" y="799400"/>
                </a:lnTo>
                <a:lnTo>
                  <a:pt x="25646" y="843560"/>
                </a:lnTo>
                <a:lnTo>
                  <a:pt x="39606" y="886489"/>
                </a:lnTo>
                <a:lnTo>
                  <a:pt x="56362" y="928075"/>
                </a:lnTo>
                <a:lnTo>
                  <a:pt x="75802" y="968207"/>
                </a:lnTo>
                <a:lnTo>
                  <a:pt x="97814" y="1006773"/>
                </a:lnTo>
                <a:lnTo>
                  <a:pt x="122287" y="1043662"/>
                </a:lnTo>
                <a:lnTo>
                  <a:pt x="149108" y="1078760"/>
                </a:lnTo>
                <a:lnTo>
                  <a:pt x="178167" y="1111957"/>
                </a:lnTo>
                <a:lnTo>
                  <a:pt x="209350" y="1143140"/>
                </a:lnTo>
                <a:lnTo>
                  <a:pt x="242547" y="1172199"/>
                </a:lnTo>
                <a:lnTo>
                  <a:pt x="277645" y="1199020"/>
                </a:lnTo>
                <a:lnTo>
                  <a:pt x="314534" y="1223493"/>
                </a:lnTo>
                <a:lnTo>
                  <a:pt x="353100" y="1245505"/>
                </a:lnTo>
                <a:lnTo>
                  <a:pt x="393232" y="1264945"/>
                </a:lnTo>
                <a:lnTo>
                  <a:pt x="434818" y="1281701"/>
                </a:lnTo>
                <a:lnTo>
                  <a:pt x="477747" y="1295661"/>
                </a:lnTo>
                <a:lnTo>
                  <a:pt x="521907" y="1306714"/>
                </a:lnTo>
                <a:lnTo>
                  <a:pt x="567186" y="1314747"/>
                </a:lnTo>
                <a:lnTo>
                  <a:pt x="613472" y="1319649"/>
                </a:lnTo>
                <a:lnTo>
                  <a:pt x="660653" y="1321307"/>
                </a:lnTo>
                <a:lnTo>
                  <a:pt x="707835" y="1319649"/>
                </a:lnTo>
                <a:lnTo>
                  <a:pt x="754121" y="1314747"/>
                </a:lnTo>
                <a:lnTo>
                  <a:pt x="799400" y="1306714"/>
                </a:lnTo>
                <a:lnTo>
                  <a:pt x="843560" y="1295661"/>
                </a:lnTo>
                <a:lnTo>
                  <a:pt x="886489" y="1281701"/>
                </a:lnTo>
                <a:lnTo>
                  <a:pt x="928075" y="1264945"/>
                </a:lnTo>
                <a:lnTo>
                  <a:pt x="968207" y="1245505"/>
                </a:lnTo>
                <a:lnTo>
                  <a:pt x="1006773" y="1223493"/>
                </a:lnTo>
                <a:lnTo>
                  <a:pt x="1043662" y="1199020"/>
                </a:lnTo>
                <a:lnTo>
                  <a:pt x="1078760" y="1172199"/>
                </a:lnTo>
                <a:lnTo>
                  <a:pt x="1111957" y="1143140"/>
                </a:lnTo>
                <a:lnTo>
                  <a:pt x="1143140" y="1111957"/>
                </a:lnTo>
                <a:lnTo>
                  <a:pt x="1172199" y="1078760"/>
                </a:lnTo>
                <a:lnTo>
                  <a:pt x="1199020" y="1043662"/>
                </a:lnTo>
                <a:lnTo>
                  <a:pt x="1223493" y="1006773"/>
                </a:lnTo>
                <a:lnTo>
                  <a:pt x="1245505" y="968207"/>
                </a:lnTo>
                <a:lnTo>
                  <a:pt x="1264945" y="928075"/>
                </a:lnTo>
                <a:lnTo>
                  <a:pt x="1281701" y="886489"/>
                </a:lnTo>
                <a:lnTo>
                  <a:pt x="1295661" y="843560"/>
                </a:lnTo>
                <a:lnTo>
                  <a:pt x="1306714" y="799400"/>
                </a:lnTo>
                <a:lnTo>
                  <a:pt x="1314747" y="754121"/>
                </a:lnTo>
                <a:lnTo>
                  <a:pt x="1319649" y="707835"/>
                </a:lnTo>
                <a:lnTo>
                  <a:pt x="1321307" y="660653"/>
                </a:lnTo>
                <a:lnTo>
                  <a:pt x="1319649" y="613472"/>
                </a:lnTo>
                <a:lnTo>
                  <a:pt x="1314747" y="567186"/>
                </a:lnTo>
                <a:lnTo>
                  <a:pt x="1306714" y="521907"/>
                </a:lnTo>
                <a:lnTo>
                  <a:pt x="1295661" y="477747"/>
                </a:lnTo>
                <a:lnTo>
                  <a:pt x="1281701" y="434818"/>
                </a:lnTo>
                <a:lnTo>
                  <a:pt x="1264945" y="393232"/>
                </a:lnTo>
                <a:lnTo>
                  <a:pt x="1245505" y="353100"/>
                </a:lnTo>
                <a:lnTo>
                  <a:pt x="1223493" y="314534"/>
                </a:lnTo>
                <a:lnTo>
                  <a:pt x="1199020" y="277645"/>
                </a:lnTo>
                <a:lnTo>
                  <a:pt x="1172199" y="242547"/>
                </a:lnTo>
                <a:lnTo>
                  <a:pt x="1143140" y="209350"/>
                </a:lnTo>
                <a:lnTo>
                  <a:pt x="1111957" y="178167"/>
                </a:lnTo>
                <a:lnTo>
                  <a:pt x="1078760" y="149108"/>
                </a:lnTo>
                <a:lnTo>
                  <a:pt x="1043662" y="122287"/>
                </a:lnTo>
                <a:lnTo>
                  <a:pt x="1006773" y="97814"/>
                </a:lnTo>
                <a:lnTo>
                  <a:pt x="968207" y="75802"/>
                </a:lnTo>
                <a:lnTo>
                  <a:pt x="928075" y="56362"/>
                </a:lnTo>
                <a:lnTo>
                  <a:pt x="886489" y="39606"/>
                </a:lnTo>
                <a:lnTo>
                  <a:pt x="843560" y="25646"/>
                </a:lnTo>
                <a:lnTo>
                  <a:pt x="799400" y="14593"/>
                </a:lnTo>
                <a:lnTo>
                  <a:pt x="754121" y="6560"/>
                </a:lnTo>
                <a:lnTo>
                  <a:pt x="707835" y="1658"/>
                </a:lnTo>
                <a:lnTo>
                  <a:pt x="660653" y="0"/>
                </a:lnTo>
                <a:close/>
              </a:path>
            </a:pathLst>
          </a:custGeom>
          <a:solidFill>
            <a:srgbClr val="AA454A">
              <a:alpha val="5882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516368" y="2214372"/>
            <a:ext cx="472440" cy="469900"/>
          </a:xfrm>
          <a:custGeom>
            <a:avLst/>
            <a:gdLst/>
            <a:ahLst/>
            <a:cxnLst/>
            <a:rect l="l" t="t" r="r" b="b"/>
            <a:pathLst>
              <a:path w="472440" h="469900">
                <a:moveTo>
                  <a:pt x="236220" y="0"/>
                </a:moveTo>
                <a:lnTo>
                  <a:pt x="188622" y="4766"/>
                </a:lnTo>
                <a:lnTo>
                  <a:pt x="144285" y="18436"/>
                </a:lnTo>
                <a:lnTo>
                  <a:pt x="104161" y="40069"/>
                </a:lnTo>
                <a:lnTo>
                  <a:pt x="69199" y="68722"/>
                </a:lnTo>
                <a:lnTo>
                  <a:pt x="40351" y="103454"/>
                </a:lnTo>
                <a:lnTo>
                  <a:pt x="18567" y="143321"/>
                </a:lnTo>
                <a:lnTo>
                  <a:pt x="4800" y="187382"/>
                </a:lnTo>
                <a:lnTo>
                  <a:pt x="0" y="234695"/>
                </a:lnTo>
                <a:lnTo>
                  <a:pt x="4800" y="282009"/>
                </a:lnTo>
                <a:lnTo>
                  <a:pt x="18567" y="326070"/>
                </a:lnTo>
                <a:lnTo>
                  <a:pt x="40351" y="365937"/>
                </a:lnTo>
                <a:lnTo>
                  <a:pt x="69199" y="400669"/>
                </a:lnTo>
                <a:lnTo>
                  <a:pt x="104161" y="429322"/>
                </a:lnTo>
                <a:lnTo>
                  <a:pt x="144285" y="450955"/>
                </a:lnTo>
                <a:lnTo>
                  <a:pt x="188622" y="464625"/>
                </a:lnTo>
                <a:lnTo>
                  <a:pt x="236220" y="469391"/>
                </a:lnTo>
                <a:lnTo>
                  <a:pt x="283817" y="464625"/>
                </a:lnTo>
                <a:lnTo>
                  <a:pt x="328154" y="450955"/>
                </a:lnTo>
                <a:lnTo>
                  <a:pt x="368278" y="429322"/>
                </a:lnTo>
                <a:lnTo>
                  <a:pt x="403240" y="400669"/>
                </a:lnTo>
                <a:lnTo>
                  <a:pt x="432088" y="365937"/>
                </a:lnTo>
                <a:lnTo>
                  <a:pt x="453872" y="326070"/>
                </a:lnTo>
                <a:lnTo>
                  <a:pt x="467639" y="282009"/>
                </a:lnTo>
                <a:lnTo>
                  <a:pt x="472439" y="234695"/>
                </a:lnTo>
                <a:lnTo>
                  <a:pt x="467639" y="187382"/>
                </a:lnTo>
                <a:lnTo>
                  <a:pt x="453872" y="143321"/>
                </a:lnTo>
                <a:lnTo>
                  <a:pt x="432088" y="103454"/>
                </a:lnTo>
                <a:lnTo>
                  <a:pt x="403240" y="68722"/>
                </a:lnTo>
                <a:lnTo>
                  <a:pt x="368278" y="40069"/>
                </a:lnTo>
                <a:lnTo>
                  <a:pt x="328154" y="18436"/>
                </a:lnTo>
                <a:lnTo>
                  <a:pt x="283817" y="4766"/>
                </a:lnTo>
                <a:lnTo>
                  <a:pt x="236220" y="0"/>
                </a:lnTo>
                <a:close/>
              </a:path>
            </a:pathLst>
          </a:custGeom>
          <a:solidFill>
            <a:srgbClr val="427441">
              <a:alpha val="5882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159752" y="658368"/>
            <a:ext cx="716280" cy="715010"/>
          </a:xfrm>
          <a:custGeom>
            <a:avLst/>
            <a:gdLst/>
            <a:ahLst/>
            <a:cxnLst/>
            <a:rect l="l" t="t" r="r" b="b"/>
            <a:pathLst>
              <a:path w="716279" h="715010">
                <a:moveTo>
                  <a:pt x="358140" y="0"/>
                </a:moveTo>
                <a:lnTo>
                  <a:pt x="309554" y="3262"/>
                </a:lnTo>
                <a:lnTo>
                  <a:pt x="262951" y="12767"/>
                </a:lnTo>
                <a:lnTo>
                  <a:pt x="218759" y="28086"/>
                </a:lnTo>
                <a:lnTo>
                  <a:pt x="177404" y="48796"/>
                </a:lnTo>
                <a:lnTo>
                  <a:pt x="139315" y="74469"/>
                </a:lnTo>
                <a:lnTo>
                  <a:pt x="104917" y="104679"/>
                </a:lnTo>
                <a:lnTo>
                  <a:pt x="74640" y="139001"/>
                </a:lnTo>
                <a:lnTo>
                  <a:pt x="48909" y="177009"/>
                </a:lnTo>
                <a:lnTo>
                  <a:pt x="28152" y="218277"/>
                </a:lnTo>
                <a:lnTo>
                  <a:pt x="12797" y="262378"/>
                </a:lnTo>
                <a:lnTo>
                  <a:pt x="3270" y="308887"/>
                </a:lnTo>
                <a:lnTo>
                  <a:pt x="0" y="357378"/>
                </a:lnTo>
                <a:lnTo>
                  <a:pt x="3270" y="405868"/>
                </a:lnTo>
                <a:lnTo>
                  <a:pt x="12797" y="452377"/>
                </a:lnTo>
                <a:lnTo>
                  <a:pt x="28152" y="496478"/>
                </a:lnTo>
                <a:lnTo>
                  <a:pt x="48909" y="537746"/>
                </a:lnTo>
                <a:lnTo>
                  <a:pt x="74640" y="575754"/>
                </a:lnTo>
                <a:lnTo>
                  <a:pt x="104917" y="610076"/>
                </a:lnTo>
                <a:lnTo>
                  <a:pt x="139315" y="640286"/>
                </a:lnTo>
                <a:lnTo>
                  <a:pt x="177404" y="665959"/>
                </a:lnTo>
                <a:lnTo>
                  <a:pt x="218759" y="686669"/>
                </a:lnTo>
                <a:lnTo>
                  <a:pt x="262951" y="701988"/>
                </a:lnTo>
                <a:lnTo>
                  <a:pt x="309554" y="711493"/>
                </a:lnTo>
                <a:lnTo>
                  <a:pt x="358140" y="714756"/>
                </a:lnTo>
                <a:lnTo>
                  <a:pt x="406725" y="711493"/>
                </a:lnTo>
                <a:lnTo>
                  <a:pt x="453328" y="701988"/>
                </a:lnTo>
                <a:lnTo>
                  <a:pt x="497520" y="686669"/>
                </a:lnTo>
                <a:lnTo>
                  <a:pt x="538875" y="665959"/>
                </a:lnTo>
                <a:lnTo>
                  <a:pt x="576964" y="640286"/>
                </a:lnTo>
                <a:lnTo>
                  <a:pt x="611362" y="610076"/>
                </a:lnTo>
                <a:lnTo>
                  <a:pt x="641639" y="575754"/>
                </a:lnTo>
                <a:lnTo>
                  <a:pt x="667370" y="537746"/>
                </a:lnTo>
                <a:lnTo>
                  <a:pt x="688127" y="496478"/>
                </a:lnTo>
                <a:lnTo>
                  <a:pt x="703482" y="452377"/>
                </a:lnTo>
                <a:lnTo>
                  <a:pt x="713009" y="405868"/>
                </a:lnTo>
                <a:lnTo>
                  <a:pt x="716279" y="357378"/>
                </a:lnTo>
                <a:lnTo>
                  <a:pt x="713009" y="308887"/>
                </a:lnTo>
                <a:lnTo>
                  <a:pt x="703482" y="262378"/>
                </a:lnTo>
                <a:lnTo>
                  <a:pt x="688127" y="218277"/>
                </a:lnTo>
                <a:lnTo>
                  <a:pt x="667370" y="177009"/>
                </a:lnTo>
                <a:lnTo>
                  <a:pt x="641639" y="139001"/>
                </a:lnTo>
                <a:lnTo>
                  <a:pt x="611362" y="104679"/>
                </a:lnTo>
                <a:lnTo>
                  <a:pt x="576964" y="74469"/>
                </a:lnTo>
                <a:lnTo>
                  <a:pt x="538875" y="48796"/>
                </a:lnTo>
                <a:lnTo>
                  <a:pt x="497520" y="28086"/>
                </a:lnTo>
                <a:lnTo>
                  <a:pt x="453328" y="12767"/>
                </a:lnTo>
                <a:lnTo>
                  <a:pt x="406725" y="3262"/>
                </a:lnTo>
                <a:lnTo>
                  <a:pt x="358140" y="0"/>
                </a:lnTo>
                <a:close/>
              </a:path>
            </a:pathLst>
          </a:custGeom>
          <a:solidFill>
            <a:srgbClr val="E6AE00">
              <a:alpha val="7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933943" y="0"/>
            <a:ext cx="887094" cy="462280"/>
          </a:xfrm>
          <a:custGeom>
            <a:avLst/>
            <a:gdLst/>
            <a:ahLst/>
            <a:cxnLst/>
            <a:rect l="l" t="t" r="r" b="b"/>
            <a:pathLst>
              <a:path w="887095" h="462280">
                <a:moveTo>
                  <a:pt x="882036" y="0"/>
                </a:moveTo>
                <a:lnTo>
                  <a:pt x="4931" y="0"/>
                </a:lnTo>
                <a:lnTo>
                  <a:pt x="2601" y="13052"/>
                </a:lnTo>
                <a:lnTo>
                  <a:pt x="0" y="57150"/>
                </a:lnTo>
                <a:lnTo>
                  <a:pt x="2601" y="101247"/>
                </a:lnTo>
                <a:lnTo>
                  <a:pt x="10226" y="143966"/>
                </a:lnTo>
                <a:lnTo>
                  <a:pt x="22603" y="185062"/>
                </a:lnTo>
                <a:lnTo>
                  <a:pt x="39464" y="224286"/>
                </a:lnTo>
                <a:lnTo>
                  <a:pt x="60536" y="261394"/>
                </a:lnTo>
                <a:lnTo>
                  <a:pt x="85551" y="296137"/>
                </a:lnTo>
                <a:lnTo>
                  <a:pt x="114237" y="328270"/>
                </a:lnTo>
                <a:lnTo>
                  <a:pt x="146325" y="357546"/>
                </a:lnTo>
                <a:lnTo>
                  <a:pt x="181544" y="383718"/>
                </a:lnTo>
                <a:lnTo>
                  <a:pt x="219625" y="406541"/>
                </a:lnTo>
                <a:lnTo>
                  <a:pt x="260296" y="425766"/>
                </a:lnTo>
                <a:lnTo>
                  <a:pt x="303288" y="441149"/>
                </a:lnTo>
                <a:lnTo>
                  <a:pt x="348330" y="452441"/>
                </a:lnTo>
                <a:lnTo>
                  <a:pt x="395152" y="459398"/>
                </a:lnTo>
                <a:lnTo>
                  <a:pt x="443483" y="461772"/>
                </a:lnTo>
                <a:lnTo>
                  <a:pt x="491815" y="459398"/>
                </a:lnTo>
                <a:lnTo>
                  <a:pt x="538637" y="452441"/>
                </a:lnTo>
                <a:lnTo>
                  <a:pt x="583679" y="441149"/>
                </a:lnTo>
                <a:lnTo>
                  <a:pt x="626671" y="425766"/>
                </a:lnTo>
                <a:lnTo>
                  <a:pt x="667342" y="406541"/>
                </a:lnTo>
                <a:lnTo>
                  <a:pt x="705423" y="383718"/>
                </a:lnTo>
                <a:lnTo>
                  <a:pt x="740642" y="357546"/>
                </a:lnTo>
                <a:lnTo>
                  <a:pt x="772730" y="328270"/>
                </a:lnTo>
                <a:lnTo>
                  <a:pt x="801416" y="296137"/>
                </a:lnTo>
                <a:lnTo>
                  <a:pt x="826431" y="261394"/>
                </a:lnTo>
                <a:lnTo>
                  <a:pt x="847503" y="224286"/>
                </a:lnTo>
                <a:lnTo>
                  <a:pt x="864364" y="185062"/>
                </a:lnTo>
                <a:lnTo>
                  <a:pt x="876741" y="143966"/>
                </a:lnTo>
                <a:lnTo>
                  <a:pt x="884366" y="101247"/>
                </a:lnTo>
                <a:lnTo>
                  <a:pt x="886967" y="57150"/>
                </a:lnTo>
                <a:lnTo>
                  <a:pt x="884366" y="13052"/>
                </a:lnTo>
                <a:lnTo>
                  <a:pt x="882036" y="0"/>
                </a:lnTo>
                <a:close/>
              </a:path>
            </a:pathLst>
          </a:custGeom>
          <a:solidFill>
            <a:srgbClr val="093E44">
              <a:alpha val="7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190231" y="0"/>
            <a:ext cx="326390" cy="166370"/>
          </a:xfrm>
          <a:custGeom>
            <a:avLst/>
            <a:gdLst/>
            <a:ahLst/>
            <a:cxnLst/>
            <a:rect l="l" t="t" r="r" b="b"/>
            <a:pathLst>
              <a:path w="326390" h="166370">
                <a:moveTo>
                  <a:pt x="325726" y="0"/>
                </a:moveTo>
                <a:lnTo>
                  <a:pt x="409" y="0"/>
                </a:lnTo>
                <a:lnTo>
                  <a:pt x="0" y="3048"/>
                </a:lnTo>
                <a:lnTo>
                  <a:pt x="5826" y="46392"/>
                </a:lnTo>
                <a:lnTo>
                  <a:pt x="22267" y="85344"/>
                </a:lnTo>
                <a:lnTo>
                  <a:pt x="47767" y="118348"/>
                </a:lnTo>
                <a:lnTo>
                  <a:pt x="80772" y="143848"/>
                </a:lnTo>
                <a:lnTo>
                  <a:pt x="119723" y="160289"/>
                </a:lnTo>
                <a:lnTo>
                  <a:pt x="163068" y="166116"/>
                </a:lnTo>
                <a:lnTo>
                  <a:pt x="206412" y="160289"/>
                </a:lnTo>
                <a:lnTo>
                  <a:pt x="245364" y="143848"/>
                </a:lnTo>
                <a:lnTo>
                  <a:pt x="278368" y="118348"/>
                </a:lnTo>
                <a:lnTo>
                  <a:pt x="303868" y="85344"/>
                </a:lnTo>
                <a:lnTo>
                  <a:pt x="320309" y="46392"/>
                </a:lnTo>
                <a:lnTo>
                  <a:pt x="326136" y="3048"/>
                </a:lnTo>
                <a:lnTo>
                  <a:pt x="325726" y="0"/>
                </a:lnTo>
                <a:close/>
              </a:path>
            </a:pathLst>
          </a:custGeom>
          <a:solidFill>
            <a:srgbClr val="AA454A">
              <a:alpha val="7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>
            <a:spLocks noGrp="1"/>
          </p:cNvSpPr>
          <p:nvPr>
            <p:ph type="title"/>
          </p:nvPr>
        </p:nvSpPr>
        <p:spPr>
          <a:xfrm>
            <a:off x="615492" y="90678"/>
            <a:ext cx="556704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292225" algn="l"/>
              </a:tabLst>
            </a:pPr>
            <a:r>
              <a:rPr sz="2800" spc="-5" dirty="0">
                <a:solidFill>
                  <a:srgbClr val="FFFFFF"/>
                </a:solidFill>
              </a:rPr>
              <a:t>第一节	社会基本矛盾及其运动规律</a:t>
            </a:r>
            <a:endParaRPr sz="2800"/>
          </a:p>
        </p:txBody>
      </p:sp>
      <p:sp>
        <p:nvSpPr>
          <p:cNvPr id="21" name="object 21"/>
          <p:cNvSpPr txBox="1"/>
          <p:nvPr/>
        </p:nvSpPr>
        <p:spPr>
          <a:xfrm>
            <a:off x="198221" y="2039239"/>
            <a:ext cx="7649209" cy="3226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1" spc="5" dirty="0">
                <a:solidFill>
                  <a:srgbClr val="C00000"/>
                </a:solidFill>
                <a:latin typeface="Microsoft JhengHei" panose="020B0604030504040204" charset="-120"/>
                <a:cs typeface="Microsoft JhengHei" panose="020B0604030504040204" charset="-120"/>
              </a:rPr>
              <a:t>一、社</a:t>
            </a:r>
            <a:r>
              <a:rPr sz="3000" b="1" dirty="0">
                <a:solidFill>
                  <a:srgbClr val="C00000"/>
                </a:solidFill>
                <a:latin typeface="Microsoft JhengHei" panose="020B0604030504040204" charset="-120"/>
                <a:cs typeface="Microsoft JhengHei" panose="020B0604030504040204" charset="-120"/>
              </a:rPr>
              <a:t>会存在与社会意识</a:t>
            </a:r>
            <a:endParaRPr sz="300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12700" marR="5080">
              <a:lnSpc>
                <a:spcPct val="200000"/>
              </a:lnSpc>
            </a:pPr>
            <a:r>
              <a:rPr sz="3000" b="1" spc="5" dirty="0">
                <a:solidFill>
                  <a:srgbClr val="C00000"/>
                </a:solidFill>
                <a:latin typeface="Microsoft JhengHei" panose="020B0604030504040204" charset="-120"/>
                <a:cs typeface="Microsoft JhengHei" panose="020B0604030504040204" charset="-120"/>
              </a:rPr>
              <a:t>二、生</a:t>
            </a:r>
            <a:r>
              <a:rPr sz="3000" b="1" dirty="0">
                <a:solidFill>
                  <a:srgbClr val="C00000"/>
                </a:solidFill>
                <a:latin typeface="Microsoft JhengHei" panose="020B0604030504040204" charset="-120"/>
                <a:cs typeface="Microsoft JhengHei" panose="020B0604030504040204" charset="-120"/>
              </a:rPr>
              <a:t>产力与生产关系的矛盾运动及其规律 </a:t>
            </a:r>
            <a:r>
              <a:rPr sz="3000" b="1" spc="5" dirty="0">
                <a:solidFill>
                  <a:srgbClr val="C00000"/>
                </a:solidFill>
                <a:latin typeface="Microsoft JhengHei" panose="020B0604030504040204" charset="-120"/>
                <a:cs typeface="Microsoft JhengHei" panose="020B0604030504040204" charset="-120"/>
              </a:rPr>
              <a:t>三、经</a:t>
            </a:r>
            <a:r>
              <a:rPr sz="3000" b="1" dirty="0">
                <a:solidFill>
                  <a:srgbClr val="C00000"/>
                </a:solidFill>
                <a:latin typeface="Microsoft JhengHei" panose="020B0604030504040204" charset="-120"/>
                <a:cs typeface="Microsoft JhengHei" panose="020B0604030504040204" charset="-120"/>
              </a:rPr>
              <a:t>济基础</a:t>
            </a:r>
            <a:r>
              <a:rPr sz="3000" b="1" spc="-10" dirty="0">
                <a:solidFill>
                  <a:srgbClr val="C00000"/>
                </a:solidFill>
                <a:latin typeface="Microsoft JhengHei" panose="020B0604030504040204" charset="-120"/>
                <a:cs typeface="Microsoft JhengHei" panose="020B0604030504040204" charset="-120"/>
              </a:rPr>
              <a:t>与</a:t>
            </a:r>
            <a:r>
              <a:rPr sz="3000" b="1" dirty="0">
                <a:solidFill>
                  <a:srgbClr val="C00000"/>
                </a:solidFill>
                <a:latin typeface="Microsoft JhengHei" panose="020B0604030504040204" charset="-120"/>
                <a:cs typeface="Microsoft JhengHei" panose="020B0604030504040204" charset="-120"/>
              </a:rPr>
              <a:t>上层建</a:t>
            </a:r>
            <a:r>
              <a:rPr sz="3000" b="1" spc="-10" dirty="0">
                <a:solidFill>
                  <a:srgbClr val="C00000"/>
                </a:solidFill>
                <a:latin typeface="Microsoft JhengHei" panose="020B0604030504040204" charset="-120"/>
                <a:cs typeface="Microsoft JhengHei" panose="020B0604030504040204" charset="-120"/>
              </a:rPr>
              <a:t>筑</a:t>
            </a:r>
            <a:r>
              <a:rPr sz="3000" b="1" dirty="0">
                <a:solidFill>
                  <a:srgbClr val="C00000"/>
                </a:solidFill>
                <a:latin typeface="Microsoft JhengHei" panose="020B0604030504040204" charset="-120"/>
                <a:cs typeface="Microsoft JhengHei" panose="020B0604030504040204" charset="-120"/>
              </a:rPr>
              <a:t>的矛盾</a:t>
            </a:r>
            <a:r>
              <a:rPr sz="3000" b="1" spc="-10" dirty="0">
                <a:solidFill>
                  <a:srgbClr val="C00000"/>
                </a:solidFill>
                <a:latin typeface="Microsoft JhengHei" panose="020B0604030504040204" charset="-120"/>
                <a:cs typeface="Microsoft JhengHei" panose="020B0604030504040204" charset="-120"/>
              </a:rPr>
              <a:t>运</a:t>
            </a:r>
            <a:r>
              <a:rPr sz="3000" b="1" dirty="0">
                <a:solidFill>
                  <a:srgbClr val="C00000"/>
                </a:solidFill>
                <a:latin typeface="Microsoft JhengHei" panose="020B0604030504040204" charset="-120"/>
                <a:cs typeface="Microsoft JhengHei" panose="020B0604030504040204" charset="-120"/>
              </a:rPr>
              <a:t>动及其</a:t>
            </a:r>
            <a:r>
              <a:rPr sz="3000" b="1" spc="-10" dirty="0">
                <a:solidFill>
                  <a:srgbClr val="C00000"/>
                </a:solidFill>
                <a:latin typeface="Microsoft JhengHei" panose="020B0604030504040204" charset="-120"/>
                <a:cs typeface="Microsoft JhengHei" panose="020B0604030504040204" charset="-120"/>
              </a:rPr>
              <a:t>规</a:t>
            </a:r>
            <a:r>
              <a:rPr sz="3000" b="1" dirty="0">
                <a:solidFill>
                  <a:srgbClr val="C00000"/>
                </a:solidFill>
                <a:latin typeface="Microsoft JhengHei" panose="020B0604030504040204" charset="-120"/>
                <a:cs typeface="Microsoft JhengHei" panose="020B0604030504040204" charset="-120"/>
              </a:rPr>
              <a:t>律 </a:t>
            </a:r>
            <a:r>
              <a:rPr sz="3000" b="1" spc="5" dirty="0">
                <a:solidFill>
                  <a:srgbClr val="C00000"/>
                </a:solidFill>
                <a:latin typeface="Microsoft JhengHei" panose="020B0604030504040204" charset="-120"/>
                <a:cs typeface="Microsoft JhengHei" panose="020B0604030504040204" charset="-120"/>
              </a:rPr>
              <a:t>四、社</a:t>
            </a:r>
            <a:r>
              <a:rPr sz="3000" b="1" dirty="0">
                <a:solidFill>
                  <a:srgbClr val="C00000"/>
                </a:solidFill>
                <a:latin typeface="Microsoft JhengHei" panose="020B0604030504040204" charset="-120"/>
                <a:cs typeface="Microsoft JhengHei" panose="020B0604030504040204" charset="-120"/>
              </a:rPr>
              <a:t>会形态更替的一般规律及特殊形式</a:t>
            </a:r>
            <a:endParaRPr sz="3000">
              <a:latin typeface="Microsoft JhengHei" panose="020B0604030504040204" charset="-120"/>
              <a:cs typeface="Microsoft JhengHei" panose="020B0604030504040204" charset="-12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9432" y="2182738"/>
            <a:ext cx="2663825" cy="198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custDataLst>
      <p:tags r:id="rId1"/>
    </p:custData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711707"/>
            <a:ext cx="12191999" cy="61462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6374891"/>
            <a:ext cx="12192000" cy="483234"/>
          </a:xfrm>
          <a:custGeom>
            <a:avLst/>
            <a:gdLst/>
            <a:ahLst/>
            <a:cxnLst/>
            <a:rect l="l" t="t" r="r" b="b"/>
            <a:pathLst>
              <a:path w="12192000" h="483234">
                <a:moveTo>
                  <a:pt x="12191999" y="0"/>
                </a:moveTo>
                <a:lnTo>
                  <a:pt x="0" y="0"/>
                </a:lnTo>
                <a:lnTo>
                  <a:pt x="0" y="483106"/>
                </a:lnTo>
                <a:lnTo>
                  <a:pt x="12191999" y="483106"/>
                </a:lnTo>
                <a:lnTo>
                  <a:pt x="12191999" y="0"/>
                </a:lnTo>
                <a:close/>
              </a:path>
            </a:pathLst>
          </a:custGeom>
          <a:solidFill>
            <a:srgbClr val="0F243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15492" y="58674"/>
            <a:ext cx="8159115" cy="513715"/>
          </a:xfrm>
          <a:prstGeom prst="rect">
            <a:avLst/>
          </a:prstGeom>
          <a:solidFill>
            <a:schemeClr val="accent2"/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三、经济基础与上层建</a:t>
            </a:r>
            <a:r>
              <a:rPr sz="3200" spc="-15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筑</a:t>
            </a:r>
            <a:r>
              <a:rPr sz="3200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的矛</a:t>
            </a:r>
            <a:r>
              <a:rPr sz="3200" spc="-15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盾</a:t>
            </a:r>
            <a:r>
              <a:rPr sz="3200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运动</a:t>
            </a:r>
            <a:r>
              <a:rPr sz="3200" spc="-15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及</a:t>
            </a:r>
            <a:r>
              <a:rPr sz="3200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其规律</a:t>
            </a:r>
            <a:endParaRPr sz="32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591427" y="6366702"/>
            <a:ext cx="1090930" cy="476884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2800" spc="-5" dirty="0">
                <a:solidFill>
                  <a:srgbClr val="FFFFFF"/>
                </a:solidFill>
                <a:latin typeface="PMingLiU" panose="02020500000000000000" charset="-120"/>
                <a:cs typeface="PMingLiU" panose="02020500000000000000" charset="-120"/>
              </a:rPr>
              <a:t>第一节</a:t>
            </a:r>
            <a:endParaRPr sz="2800">
              <a:latin typeface="PMingLiU" panose="02020500000000000000" charset="-120"/>
              <a:cs typeface="PMingLiU" panose="02020500000000000000" charset="-120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867015" y="6366702"/>
            <a:ext cx="4286885" cy="476884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2800" spc="-5" dirty="0">
                <a:solidFill>
                  <a:srgbClr val="FFFFFF"/>
                </a:solidFill>
                <a:latin typeface="PMingLiU" panose="02020500000000000000" charset="-120"/>
                <a:cs typeface="PMingLiU" panose="02020500000000000000" charset="-120"/>
              </a:rPr>
              <a:t>社会基本矛盾及其运动规律</a:t>
            </a:r>
            <a:endParaRPr sz="2800">
              <a:latin typeface="PMingLiU" panose="02020500000000000000" charset="-120"/>
              <a:cs typeface="PMingLiU" panose="02020500000000000000" charset="-120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90600" y="1173480"/>
            <a:ext cx="10294620" cy="280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246505">
              <a:lnSpc>
                <a:spcPct val="120000"/>
              </a:lnSpc>
              <a:spcBef>
                <a:spcPts val="100"/>
              </a:spcBef>
              <a:buSzPct val="96000"/>
              <a:buAutoNum type="arabicPeriod" startAt="3"/>
              <a:tabLst>
                <a:tab pos="334645" algn="l"/>
              </a:tabLst>
            </a:pPr>
            <a:r>
              <a:rPr sz="2800" b="1" spc="-5" dirty="0">
                <a:solidFill>
                  <a:srgbClr val="AD4745"/>
                </a:solidFill>
                <a:latin typeface="微软雅黑" panose="020B0503020204020204" charset="-122"/>
                <a:cs typeface="微软雅黑" panose="020B0503020204020204" charset="-122"/>
              </a:rPr>
              <a:t>经济基础和上层建筑之间的内在联系构</a:t>
            </a:r>
            <a:r>
              <a:rPr sz="2800" b="1" dirty="0">
                <a:solidFill>
                  <a:srgbClr val="AD4745"/>
                </a:solidFill>
                <a:latin typeface="微软雅黑" panose="020B0503020204020204" charset="-122"/>
                <a:cs typeface="微软雅黑" panose="020B0503020204020204" charset="-122"/>
              </a:rPr>
              <a:t>成</a:t>
            </a:r>
            <a:r>
              <a:rPr sz="2800" b="1" spc="-5" dirty="0">
                <a:solidFill>
                  <a:srgbClr val="AD4745"/>
                </a:solidFill>
                <a:latin typeface="微软雅黑" panose="020B0503020204020204" charset="-122"/>
                <a:cs typeface="微软雅黑" panose="020B0503020204020204" charset="-122"/>
              </a:rPr>
              <a:t>了上</a:t>
            </a:r>
            <a:r>
              <a:rPr sz="2800" b="1" dirty="0">
                <a:solidFill>
                  <a:srgbClr val="AD4745"/>
                </a:solidFill>
                <a:latin typeface="微软雅黑" panose="020B0503020204020204" charset="-122"/>
                <a:cs typeface="微软雅黑" panose="020B0503020204020204" charset="-122"/>
              </a:rPr>
              <a:t>层</a:t>
            </a:r>
            <a:r>
              <a:rPr sz="2800" b="1" spc="-5" dirty="0">
                <a:solidFill>
                  <a:srgbClr val="AD4745"/>
                </a:solidFill>
                <a:latin typeface="微软雅黑" panose="020B0503020204020204" charset="-122"/>
                <a:cs typeface="微软雅黑" panose="020B0503020204020204" charset="-122"/>
              </a:rPr>
              <a:t>建 筑一定要适应经济基础状况的规律</a:t>
            </a:r>
            <a:endParaRPr sz="2800">
              <a:latin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lr>
                <a:srgbClr val="AD4745"/>
              </a:buClr>
              <a:buFont typeface="΢"/>
              <a:buAutoNum type="arabicPeriod" startAt="3"/>
            </a:pPr>
            <a:endParaRPr sz="4050">
              <a:latin typeface="Times New Roman" panose="02020603050405020304"/>
              <a:cs typeface="Times New Roman" panose="02020603050405020304"/>
            </a:endParaRPr>
          </a:p>
          <a:p>
            <a:pPr marL="1219200" lvl="1" indent="-631190">
              <a:lnSpc>
                <a:spcPct val="100000"/>
              </a:lnSpc>
              <a:buFont typeface="Wingdings" panose="05000000000000000000"/>
              <a:buChar char=""/>
              <a:tabLst>
                <a:tab pos="1219200" algn="l"/>
                <a:tab pos="1219835" algn="l"/>
              </a:tabLst>
            </a:pPr>
            <a:r>
              <a:rPr sz="2800" spc="-5" dirty="0">
                <a:latin typeface="微软雅黑" panose="020B0503020204020204" charset="-122"/>
                <a:cs typeface="微软雅黑" panose="020B0503020204020204" charset="-122"/>
              </a:rPr>
              <a:t>经济基础变化要求上层建筑相应的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调</a:t>
            </a:r>
            <a:r>
              <a:rPr sz="2800" spc="-5" dirty="0">
                <a:latin typeface="微软雅黑" panose="020B0503020204020204" charset="-122"/>
                <a:cs typeface="微软雅黑" panose="020B0503020204020204" charset="-122"/>
              </a:rPr>
              <a:t>整或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变</a:t>
            </a:r>
            <a:r>
              <a:rPr sz="2800" spc="-5" dirty="0">
                <a:latin typeface="微软雅黑" panose="020B0503020204020204" charset="-122"/>
                <a:cs typeface="微软雅黑" panose="020B0503020204020204" charset="-122"/>
              </a:rPr>
              <a:t>革</a:t>
            </a:r>
            <a:endParaRPr sz="2800">
              <a:latin typeface="微软雅黑" panose="020B0503020204020204" charset="-122"/>
              <a:cs typeface="微软雅黑" panose="020B0503020204020204" charset="-122"/>
            </a:endParaRPr>
          </a:p>
          <a:p>
            <a:pPr marL="588645" marR="5080" lvl="1">
              <a:lnSpc>
                <a:spcPts val="5040"/>
              </a:lnSpc>
              <a:spcBef>
                <a:spcPts val="445"/>
              </a:spcBef>
              <a:buFont typeface="Wingdings" panose="05000000000000000000"/>
              <a:buChar char=""/>
              <a:tabLst>
                <a:tab pos="1219200" algn="l"/>
                <a:tab pos="1219835" algn="l"/>
              </a:tabLst>
            </a:pPr>
            <a:r>
              <a:rPr sz="2800" spc="-5" dirty="0">
                <a:latin typeface="微软雅黑" panose="020B0503020204020204" charset="-122"/>
                <a:cs typeface="微软雅黑" panose="020B0503020204020204" charset="-122"/>
              </a:rPr>
              <a:t>上层建筑的反作用必须取决于和服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从</a:t>
            </a:r>
            <a:r>
              <a:rPr sz="2800" spc="-5" dirty="0">
                <a:latin typeface="微软雅黑" panose="020B0503020204020204" charset="-122"/>
                <a:cs typeface="微软雅黑" panose="020B0503020204020204" charset="-122"/>
              </a:rPr>
              <a:t>于经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济</a:t>
            </a:r>
            <a:r>
              <a:rPr sz="2800" spc="-5" dirty="0">
                <a:latin typeface="微软雅黑" panose="020B0503020204020204" charset="-122"/>
                <a:cs typeface="微软雅黑" panose="020B0503020204020204" charset="-122"/>
              </a:rPr>
              <a:t>基础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的</a:t>
            </a:r>
            <a:r>
              <a:rPr sz="2800" spc="-5" dirty="0">
                <a:latin typeface="微软雅黑" panose="020B0503020204020204" charset="-122"/>
                <a:cs typeface="微软雅黑" panose="020B0503020204020204" charset="-122"/>
              </a:rPr>
              <a:t>发展要求</a:t>
            </a:r>
            <a:endParaRPr sz="2800">
              <a:latin typeface="微软雅黑" panose="020B0503020204020204" charset="-122"/>
              <a:cs typeface="微软雅黑" panose="020B0503020204020204" charset="-122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711707"/>
            <a:ext cx="12191999" cy="61462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6374891"/>
            <a:ext cx="12192000" cy="483234"/>
          </a:xfrm>
          <a:custGeom>
            <a:avLst/>
            <a:gdLst/>
            <a:ahLst/>
            <a:cxnLst/>
            <a:rect l="l" t="t" r="r" b="b"/>
            <a:pathLst>
              <a:path w="12192000" h="483234">
                <a:moveTo>
                  <a:pt x="12191999" y="0"/>
                </a:moveTo>
                <a:lnTo>
                  <a:pt x="0" y="0"/>
                </a:lnTo>
                <a:lnTo>
                  <a:pt x="0" y="483106"/>
                </a:lnTo>
                <a:lnTo>
                  <a:pt x="12191999" y="483106"/>
                </a:lnTo>
                <a:lnTo>
                  <a:pt x="12191999" y="0"/>
                </a:lnTo>
                <a:close/>
              </a:path>
            </a:pathLst>
          </a:custGeom>
          <a:solidFill>
            <a:srgbClr val="0F243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15492" y="58674"/>
            <a:ext cx="8159115" cy="513715"/>
          </a:xfrm>
          <a:prstGeom prst="rect">
            <a:avLst/>
          </a:prstGeom>
          <a:solidFill>
            <a:schemeClr val="accent2"/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三、经济基础与上层建</a:t>
            </a:r>
            <a:r>
              <a:rPr sz="3200" spc="-15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筑</a:t>
            </a:r>
            <a:r>
              <a:rPr sz="3200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的矛</a:t>
            </a:r>
            <a:r>
              <a:rPr sz="3200" spc="-15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盾</a:t>
            </a:r>
            <a:r>
              <a:rPr sz="3200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运动</a:t>
            </a:r>
            <a:r>
              <a:rPr sz="3200" spc="-15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及</a:t>
            </a:r>
            <a:r>
              <a:rPr sz="3200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其规律</a:t>
            </a:r>
            <a:endParaRPr sz="32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720084" y="4892294"/>
            <a:ext cx="5791200" cy="0"/>
          </a:xfrm>
          <a:custGeom>
            <a:avLst/>
            <a:gdLst/>
            <a:ahLst/>
            <a:cxnLst/>
            <a:rect l="l" t="t" r="r" b="b"/>
            <a:pathLst>
              <a:path w="5791200">
                <a:moveTo>
                  <a:pt x="0" y="0"/>
                </a:moveTo>
                <a:lnTo>
                  <a:pt x="5791199" y="0"/>
                </a:lnTo>
              </a:path>
            </a:pathLst>
          </a:custGeom>
          <a:ln w="12700">
            <a:solidFill>
              <a:srgbClr val="9900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720084" y="4924044"/>
            <a:ext cx="5791200" cy="0"/>
          </a:xfrm>
          <a:custGeom>
            <a:avLst/>
            <a:gdLst/>
            <a:ahLst/>
            <a:cxnLst/>
            <a:rect l="l" t="t" r="r" b="b"/>
            <a:pathLst>
              <a:path w="5791200">
                <a:moveTo>
                  <a:pt x="0" y="0"/>
                </a:moveTo>
                <a:lnTo>
                  <a:pt x="5791199" y="0"/>
                </a:lnTo>
              </a:path>
            </a:pathLst>
          </a:custGeom>
          <a:ln w="25400">
            <a:solidFill>
              <a:srgbClr val="9900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720084" y="4955794"/>
            <a:ext cx="5791200" cy="0"/>
          </a:xfrm>
          <a:custGeom>
            <a:avLst/>
            <a:gdLst/>
            <a:ahLst/>
            <a:cxnLst/>
            <a:rect l="l" t="t" r="r" b="b"/>
            <a:pathLst>
              <a:path w="5791200">
                <a:moveTo>
                  <a:pt x="0" y="0"/>
                </a:moveTo>
                <a:lnTo>
                  <a:pt x="5791199" y="0"/>
                </a:lnTo>
              </a:path>
            </a:pathLst>
          </a:custGeom>
          <a:ln w="12700">
            <a:solidFill>
              <a:srgbClr val="9900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3713479" y="4982083"/>
            <a:ext cx="27825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10" dirty="0">
                <a:solidFill>
                  <a:srgbClr val="0000FF"/>
                </a:solidFill>
                <a:latin typeface="Microsoft JhengHei" panose="020B0604030504040204" charset="-120"/>
                <a:cs typeface="Microsoft JhengHei" panose="020B0604030504040204" charset="-120"/>
              </a:rPr>
              <a:t>就受这一规律的支配</a:t>
            </a:r>
            <a:endParaRPr sz="2400">
              <a:latin typeface="Microsoft JhengHei" panose="020B0604030504040204" charset="-120"/>
              <a:cs typeface="Microsoft JhengHei" panose="020B0604030504040204" charset="-120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591427" y="6366702"/>
            <a:ext cx="1090930" cy="476884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2800" spc="-5" dirty="0">
                <a:solidFill>
                  <a:srgbClr val="FFFFFF"/>
                </a:solidFill>
                <a:latin typeface="PMingLiU" panose="02020500000000000000" charset="-120"/>
                <a:cs typeface="PMingLiU" panose="02020500000000000000" charset="-120"/>
              </a:rPr>
              <a:t>第一节</a:t>
            </a:r>
            <a:endParaRPr sz="2800">
              <a:latin typeface="PMingLiU" panose="02020500000000000000" charset="-120"/>
              <a:cs typeface="PMingLiU" panose="02020500000000000000" charset="-120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867015" y="6366702"/>
            <a:ext cx="4286885" cy="476884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2800" spc="-5" dirty="0">
                <a:solidFill>
                  <a:srgbClr val="FFFFFF"/>
                </a:solidFill>
                <a:latin typeface="PMingLiU" panose="02020500000000000000" charset="-120"/>
                <a:cs typeface="PMingLiU" panose="02020500000000000000" charset="-120"/>
              </a:rPr>
              <a:t>社会基本矛盾及其运动规律</a:t>
            </a:r>
            <a:endParaRPr sz="2800">
              <a:latin typeface="PMingLiU" panose="02020500000000000000" charset="-120"/>
              <a:cs typeface="PMingLiU" panose="02020500000000000000" charset="-120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350391" y="1290066"/>
            <a:ext cx="8307070" cy="351027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5" dirty="0">
                <a:solidFill>
                  <a:srgbClr val="AD4745"/>
                </a:solidFill>
                <a:latin typeface="微软雅黑" panose="020B0503020204020204" charset="-122"/>
                <a:cs typeface="微软雅黑" panose="020B0503020204020204" charset="-122"/>
              </a:rPr>
              <a:t>4.</a:t>
            </a:r>
            <a:r>
              <a:rPr sz="2800" b="1" spc="-10" dirty="0">
                <a:solidFill>
                  <a:srgbClr val="AD4745"/>
                </a:solidFill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800" b="1" spc="-5" dirty="0">
                <a:solidFill>
                  <a:srgbClr val="AD4745"/>
                </a:solidFill>
                <a:latin typeface="微软雅黑" panose="020B0503020204020204" charset="-122"/>
                <a:cs typeface="微软雅黑" panose="020B0503020204020204" charset="-122"/>
              </a:rPr>
              <a:t>经济基础与上层建筑矛盾运动规</a:t>
            </a:r>
            <a:r>
              <a:rPr sz="2800" b="1" dirty="0">
                <a:solidFill>
                  <a:srgbClr val="AD4745"/>
                </a:solidFill>
                <a:latin typeface="微软雅黑" panose="020B0503020204020204" charset="-122"/>
                <a:cs typeface="微软雅黑" panose="020B0503020204020204" charset="-122"/>
              </a:rPr>
              <a:t>律</a:t>
            </a:r>
            <a:r>
              <a:rPr sz="2800" b="1" spc="-5" dirty="0">
                <a:solidFill>
                  <a:srgbClr val="AD4745"/>
                </a:solidFill>
                <a:latin typeface="微软雅黑" panose="020B0503020204020204" charset="-122"/>
                <a:cs typeface="微软雅黑" panose="020B0503020204020204" charset="-122"/>
              </a:rPr>
              <a:t>的意义</a:t>
            </a:r>
            <a:endParaRPr sz="2800">
              <a:latin typeface="微软雅黑" panose="020B0503020204020204" charset="-122"/>
              <a:cs typeface="微软雅黑" panose="020B0503020204020204" charset="-122"/>
            </a:endParaRPr>
          </a:p>
          <a:p>
            <a:pPr marL="1189990" marR="5080" indent="697865" algn="just">
              <a:lnSpc>
                <a:spcPct val="120000"/>
              </a:lnSpc>
              <a:spcBef>
                <a:spcPts val="3160"/>
              </a:spcBef>
            </a:pPr>
            <a:r>
              <a:rPr sz="2800" spc="-5" dirty="0">
                <a:latin typeface="微软雅黑" panose="020B0503020204020204" charset="-122"/>
                <a:cs typeface="微软雅黑" panose="020B0503020204020204" charset="-122"/>
              </a:rPr>
              <a:t>它是人类社会发展又一条普遍起</a:t>
            </a:r>
            <a:r>
              <a:rPr sz="2800" spc="5" dirty="0">
                <a:latin typeface="微软雅黑" panose="020B0503020204020204" charset="-122"/>
                <a:cs typeface="微软雅黑" panose="020B0503020204020204" charset="-122"/>
              </a:rPr>
              <a:t>作</a:t>
            </a:r>
            <a:r>
              <a:rPr sz="2800" spc="-5" dirty="0">
                <a:latin typeface="微软雅黑" panose="020B0503020204020204" charset="-122"/>
                <a:cs typeface="微软雅黑" panose="020B0503020204020204" charset="-122"/>
              </a:rPr>
              <a:t>用的客 观规律；是无产阶级政党制定路线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、</a:t>
            </a:r>
            <a:r>
              <a:rPr sz="2800" spc="-5" dirty="0">
                <a:latin typeface="微软雅黑" panose="020B0503020204020204" charset="-122"/>
                <a:cs typeface="微软雅黑" panose="020B0503020204020204" charset="-122"/>
              </a:rPr>
              <a:t>方针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、</a:t>
            </a:r>
            <a:r>
              <a:rPr sz="2800" spc="-5" dirty="0">
                <a:latin typeface="微软雅黑" panose="020B0503020204020204" charset="-122"/>
                <a:cs typeface="微软雅黑" panose="020B0503020204020204" charset="-122"/>
              </a:rPr>
              <a:t>政 </a:t>
            </a:r>
            <a:r>
              <a:rPr sz="2800" spc="-10" dirty="0">
                <a:latin typeface="微软雅黑" panose="020B0503020204020204" charset="-122"/>
                <a:cs typeface="微软雅黑" panose="020B0503020204020204" charset="-122"/>
              </a:rPr>
              <a:t>策的理论基础。</a:t>
            </a:r>
            <a:endParaRPr sz="2800">
              <a:latin typeface="微软雅黑" panose="020B0503020204020204" charset="-122"/>
              <a:cs typeface="微软雅黑" panose="020B0503020204020204" charset="-122"/>
            </a:endParaRPr>
          </a:p>
          <a:p>
            <a:pPr marL="738505" algn="ctr">
              <a:lnSpc>
                <a:spcPct val="100000"/>
              </a:lnSpc>
              <a:spcBef>
                <a:spcPts val="2345"/>
              </a:spcBef>
            </a:pPr>
            <a:r>
              <a:rPr sz="5400" b="1" dirty="0">
                <a:solidFill>
                  <a:srgbClr val="FF3300"/>
                </a:solidFill>
                <a:latin typeface="Microsoft JhengHei" panose="020B0604030504040204" charset="-120"/>
                <a:cs typeface="Microsoft JhengHei" panose="020B0604030504040204" charset="-120"/>
              </a:rPr>
              <a:t>政</a:t>
            </a:r>
            <a:r>
              <a:rPr sz="5400" b="1" spc="15" dirty="0">
                <a:solidFill>
                  <a:srgbClr val="FF3300"/>
                </a:solidFill>
                <a:latin typeface="Microsoft JhengHei" panose="020B0604030504040204" charset="-120"/>
                <a:cs typeface="Microsoft JhengHei" panose="020B0604030504040204" charset="-120"/>
              </a:rPr>
              <a:t>治</a:t>
            </a:r>
            <a:r>
              <a:rPr sz="5400" b="1" dirty="0">
                <a:solidFill>
                  <a:srgbClr val="FF3300"/>
                </a:solidFill>
                <a:latin typeface="Microsoft JhengHei" panose="020B0604030504040204" charset="-120"/>
                <a:cs typeface="Microsoft JhengHei" panose="020B0604030504040204" charset="-120"/>
              </a:rPr>
              <a:t>体</a:t>
            </a:r>
            <a:r>
              <a:rPr sz="5400" b="1" spc="15" dirty="0">
                <a:solidFill>
                  <a:srgbClr val="FF3300"/>
                </a:solidFill>
                <a:latin typeface="Microsoft JhengHei" panose="020B0604030504040204" charset="-120"/>
                <a:cs typeface="Microsoft JhengHei" panose="020B0604030504040204" charset="-120"/>
              </a:rPr>
              <a:t>制改</a:t>
            </a:r>
            <a:r>
              <a:rPr sz="5400" b="1" dirty="0">
                <a:solidFill>
                  <a:srgbClr val="FF3300"/>
                </a:solidFill>
                <a:latin typeface="Microsoft JhengHei" panose="020B0604030504040204" charset="-120"/>
                <a:cs typeface="Microsoft JhengHei" panose="020B0604030504040204" charset="-120"/>
              </a:rPr>
              <a:t>革</a:t>
            </a:r>
            <a:endParaRPr sz="5400">
              <a:latin typeface="Microsoft JhengHei" panose="020B0604030504040204" charset="-120"/>
              <a:cs typeface="Microsoft JhengHei" panose="020B0604030504040204" charset="-120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711707"/>
            <a:ext cx="12191999" cy="61462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6374891"/>
            <a:ext cx="12192000" cy="483234"/>
          </a:xfrm>
          <a:custGeom>
            <a:avLst/>
            <a:gdLst/>
            <a:ahLst/>
            <a:cxnLst/>
            <a:rect l="l" t="t" r="r" b="b"/>
            <a:pathLst>
              <a:path w="12192000" h="483234">
                <a:moveTo>
                  <a:pt x="12191999" y="0"/>
                </a:moveTo>
                <a:lnTo>
                  <a:pt x="0" y="0"/>
                </a:lnTo>
                <a:lnTo>
                  <a:pt x="0" y="483106"/>
                </a:lnTo>
                <a:lnTo>
                  <a:pt x="12191999" y="483106"/>
                </a:lnTo>
                <a:lnTo>
                  <a:pt x="12191999" y="0"/>
                </a:lnTo>
                <a:close/>
              </a:path>
            </a:pathLst>
          </a:custGeom>
          <a:solidFill>
            <a:srgbClr val="0F243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15492" y="58674"/>
            <a:ext cx="7345045" cy="513715"/>
          </a:xfrm>
          <a:prstGeom prst="rect">
            <a:avLst/>
          </a:prstGeom>
          <a:solidFill>
            <a:schemeClr val="accent2"/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四、社会形态更替的一</a:t>
            </a:r>
            <a:r>
              <a:rPr sz="3200" spc="-15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般</a:t>
            </a:r>
            <a:r>
              <a:rPr sz="3200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规律</a:t>
            </a:r>
            <a:r>
              <a:rPr sz="3200" spc="-15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及</a:t>
            </a:r>
            <a:r>
              <a:rPr sz="3200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特殊</a:t>
            </a:r>
            <a:r>
              <a:rPr sz="3200" spc="-15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形</a:t>
            </a:r>
            <a:r>
              <a:rPr sz="3200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式</a:t>
            </a:r>
            <a:endParaRPr sz="32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968233" y="1485138"/>
            <a:ext cx="1079500" cy="914400"/>
          </a:xfrm>
          <a:prstGeom prst="rect">
            <a:avLst/>
          </a:prstGeom>
          <a:ln w="16763">
            <a:solidFill>
              <a:srgbClr val="FF0000"/>
            </a:solidFill>
          </a:ln>
        </p:spPr>
        <p:txBody>
          <a:bodyPr vert="horz" wrap="square" lIns="0" tIns="86995" rIns="0" bIns="0" rtlCol="0">
            <a:spAutoFit/>
          </a:bodyPr>
          <a:lstStyle/>
          <a:p>
            <a:pPr marL="233680" marR="224155">
              <a:lnSpc>
                <a:spcPct val="100000"/>
              </a:lnSpc>
              <a:spcBef>
                <a:spcPts val="685"/>
              </a:spcBef>
            </a:pPr>
            <a:r>
              <a:rPr sz="2400" b="1" spc="10" dirty="0">
                <a:latin typeface="Microsoft JhengHei" panose="020B0604030504040204" charset="-120"/>
                <a:cs typeface="Microsoft JhengHei" panose="020B0604030504040204" charset="-120"/>
              </a:rPr>
              <a:t>社会 形态</a:t>
            </a:r>
            <a:endParaRPr sz="2400">
              <a:latin typeface="Microsoft JhengHei" panose="020B0604030504040204" charset="-120"/>
              <a:cs typeface="Microsoft JhengHei" panose="020B0604030504040204" charset="-120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824978" y="4510278"/>
            <a:ext cx="1369060" cy="937260"/>
          </a:xfrm>
          <a:prstGeom prst="rect">
            <a:avLst/>
          </a:prstGeom>
          <a:ln w="16763">
            <a:solidFill>
              <a:srgbClr val="FF0000"/>
            </a:solidFill>
          </a:ln>
        </p:spPr>
        <p:txBody>
          <a:bodyPr vert="horz" wrap="square" lIns="0" tIns="31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5"/>
              </a:spcBef>
            </a:pPr>
            <a:endParaRPr sz="1900">
              <a:latin typeface="Times New Roman" panose="02020603050405020304"/>
              <a:cs typeface="Times New Roman" panose="02020603050405020304"/>
            </a:endParaRPr>
          </a:p>
          <a:p>
            <a:pPr marL="225425">
              <a:lnSpc>
                <a:spcPct val="100000"/>
              </a:lnSpc>
              <a:spcBef>
                <a:spcPts val="5"/>
              </a:spcBef>
            </a:pPr>
            <a:r>
              <a:rPr sz="2400" b="1" spc="5" dirty="0">
                <a:latin typeface="Microsoft JhengHei" panose="020B0604030504040204" charset="-120"/>
                <a:cs typeface="Microsoft JhengHei" panose="020B0604030504040204" charset="-120"/>
              </a:rPr>
              <a:t>生产力</a:t>
            </a:r>
            <a:endParaRPr sz="2400">
              <a:latin typeface="Microsoft JhengHei" panose="020B0604030504040204" charset="-120"/>
              <a:cs typeface="Microsoft JhengHei" panose="020B0604030504040204" charset="-120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498842" y="2710433"/>
            <a:ext cx="76200" cy="21488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371838" y="2710433"/>
            <a:ext cx="76200" cy="21488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506206" y="2422398"/>
            <a:ext cx="76200" cy="288290"/>
          </a:xfrm>
          <a:custGeom>
            <a:avLst/>
            <a:gdLst/>
            <a:ahLst/>
            <a:cxnLst/>
            <a:rect l="l" t="t" r="r" b="b"/>
            <a:pathLst>
              <a:path w="76200" h="288289">
                <a:moveTo>
                  <a:pt x="29718" y="211836"/>
                </a:moveTo>
                <a:lnTo>
                  <a:pt x="0" y="211836"/>
                </a:lnTo>
                <a:lnTo>
                  <a:pt x="38100" y="288036"/>
                </a:lnTo>
                <a:lnTo>
                  <a:pt x="69850" y="224536"/>
                </a:lnTo>
                <a:lnTo>
                  <a:pt x="29718" y="224536"/>
                </a:lnTo>
                <a:lnTo>
                  <a:pt x="29718" y="211836"/>
                </a:lnTo>
                <a:close/>
              </a:path>
              <a:path w="76200" h="288289">
                <a:moveTo>
                  <a:pt x="46482" y="0"/>
                </a:moveTo>
                <a:lnTo>
                  <a:pt x="29718" y="0"/>
                </a:lnTo>
                <a:lnTo>
                  <a:pt x="29718" y="224536"/>
                </a:lnTo>
                <a:lnTo>
                  <a:pt x="46482" y="224536"/>
                </a:lnTo>
                <a:lnTo>
                  <a:pt x="46482" y="0"/>
                </a:lnTo>
                <a:close/>
              </a:path>
              <a:path w="76200" h="288289">
                <a:moveTo>
                  <a:pt x="76200" y="211836"/>
                </a:moveTo>
                <a:lnTo>
                  <a:pt x="46482" y="211836"/>
                </a:lnTo>
                <a:lnTo>
                  <a:pt x="46482" y="224536"/>
                </a:lnTo>
                <a:lnTo>
                  <a:pt x="69850" y="224536"/>
                </a:lnTo>
                <a:lnTo>
                  <a:pt x="76200" y="211836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1" name="object 11"/>
          <p:cNvGraphicFramePr>
            <a:graphicFrameLocks noGrp="1"/>
          </p:cNvGraphicFramePr>
          <p:nvPr/>
        </p:nvGraphicFramePr>
        <p:xfrm>
          <a:off x="7095743" y="2916935"/>
          <a:ext cx="3027678" cy="115366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33070"/>
                <a:gridCol w="721360"/>
                <a:gridCol w="648334"/>
                <a:gridCol w="431800"/>
                <a:gridCol w="793114"/>
              </a:tblGrid>
              <a:tr h="914399">
                <a:tc gridSpan="2">
                  <a:txBody>
                    <a:bodyPr/>
                    <a:lstStyle/>
                    <a:p>
                      <a:pPr marL="269875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2400" b="1" spc="5" dirty="0">
                          <a:latin typeface="Microsoft JhengHei" panose="020B0604030504040204" charset="-120"/>
                          <a:cs typeface="Microsoft JhengHei" panose="020B0604030504040204" charset="-120"/>
                        </a:rPr>
                        <a:t>经济</a:t>
                      </a:r>
                      <a:endParaRPr sz="2400">
                        <a:latin typeface="Microsoft JhengHei" panose="020B0604030504040204" charset="-120"/>
                        <a:cs typeface="Microsoft JhengHei" panose="020B0604030504040204" charset="-120"/>
                      </a:endParaRPr>
                    </a:p>
                    <a:p>
                      <a:pPr marL="26987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2400" b="1" spc="10" dirty="0">
                          <a:latin typeface="Microsoft JhengHei" panose="020B0604030504040204" charset="-120"/>
                          <a:cs typeface="Microsoft JhengHei" panose="020B0604030504040204" charset="-120"/>
                        </a:rPr>
                        <a:t>基础</a:t>
                      </a:r>
                      <a:endParaRPr sz="2400">
                        <a:latin typeface="Microsoft JhengHei" panose="020B0604030504040204" charset="-120"/>
                        <a:cs typeface="Microsoft JhengHei" panose="020B0604030504040204" charset="-120"/>
                      </a:endParaRPr>
                    </a:p>
                  </a:txBody>
                  <a:tcPr marL="0" marR="0" marT="86995" marB="0">
                    <a:lnL w="19050">
                      <a:solidFill>
                        <a:srgbClr val="FF0000"/>
                      </a:solidFill>
                      <a:prstDash val="solid"/>
                    </a:lnL>
                    <a:lnR w="19050">
                      <a:solidFill>
                        <a:srgbClr val="FF0000"/>
                      </a:solidFill>
                      <a:prstDash val="solid"/>
                    </a:lnR>
                    <a:lnT w="19050">
                      <a:solidFill>
                        <a:srgbClr val="FF0000"/>
                      </a:solidFill>
                      <a:prstDash val="solid"/>
                    </a:lnT>
                    <a:lnB w="19050">
                      <a:solidFill>
                        <a:srgbClr val="FF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19050">
                      <a:solidFill>
                        <a:srgbClr val="FF0000"/>
                      </a:solidFill>
                      <a:prstDash val="solid"/>
                    </a:lnL>
                    <a:lnR w="19050">
                      <a:solidFill>
                        <a:srgbClr val="FF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 marL="305435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2400" b="1" spc="5" dirty="0">
                          <a:latin typeface="Microsoft JhengHei" panose="020B0604030504040204" charset="-120"/>
                          <a:cs typeface="Microsoft JhengHei" panose="020B0604030504040204" charset="-120"/>
                        </a:rPr>
                        <a:t>上层</a:t>
                      </a:r>
                      <a:endParaRPr sz="2400">
                        <a:latin typeface="Microsoft JhengHei" panose="020B0604030504040204" charset="-120"/>
                        <a:cs typeface="Microsoft JhengHei" panose="020B0604030504040204" charset="-120"/>
                      </a:endParaRPr>
                    </a:p>
                    <a:p>
                      <a:pPr marL="30543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2400" b="1" spc="10" dirty="0">
                          <a:latin typeface="Microsoft JhengHei" panose="020B0604030504040204" charset="-120"/>
                          <a:cs typeface="Microsoft JhengHei" panose="020B0604030504040204" charset="-120"/>
                        </a:rPr>
                        <a:t>建筑</a:t>
                      </a:r>
                      <a:endParaRPr sz="2400">
                        <a:latin typeface="Microsoft JhengHei" panose="020B0604030504040204" charset="-120"/>
                        <a:cs typeface="Microsoft JhengHei" panose="020B0604030504040204" charset="-120"/>
                      </a:endParaRPr>
                    </a:p>
                  </a:txBody>
                  <a:tcPr marL="0" marR="0" marT="86995" marB="0">
                    <a:lnL w="19050">
                      <a:solidFill>
                        <a:srgbClr val="FF0000"/>
                      </a:solidFill>
                      <a:prstDash val="solid"/>
                    </a:lnL>
                    <a:lnR w="19050">
                      <a:solidFill>
                        <a:srgbClr val="FF0000"/>
                      </a:solidFill>
                      <a:prstDash val="solid"/>
                    </a:lnR>
                    <a:lnT w="19050">
                      <a:solidFill>
                        <a:srgbClr val="FF0000"/>
                      </a:solidFill>
                      <a:prstDash val="solid"/>
                    </a:lnT>
                    <a:lnB w="19050">
                      <a:solidFill>
                        <a:srgbClr val="FF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marL="0" marR="0" marT="0" marB="0"/>
                </a:tc>
              </a:tr>
              <a:tr h="23926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R w="19050">
                      <a:solidFill>
                        <a:srgbClr val="FF0000"/>
                      </a:solidFill>
                      <a:prstDash val="solid"/>
                    </a:lnR>
                    <a:lnT w="19050">
                      <a:solidFill>
                        <a:srgbClr val="FF0000"/>
                      </a:solidFill>
                      <a:prstDash val="solid"/>
                    </a:lnT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19050">
                      <a:solidFill>
                        <a:srgbClr val="FF0000"/>
                      </a:solidFill>
                      <a:prstDash val="solid"/>
                    </a:lnL>
                    <a:lnR w="19050">
                      <a:solidFill>
                        <a:srgbClr val="FF0000"/>
                      </a:solidFill>
                      <a:prstDash val="solid"/>
                    </a:lnR>
                    <a:lnT w="19050">
                      <a:solidFill>
                        <a:srgbClr val="FF0000"/>
                      </a:solidFill>
                      <a:prstDash val="solid"/>
                    </a:lnT>
                    <a:lnB w="19050">
                      <a:solidFill>
                        <a:srgbClr val="FF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19050">
                      <a:solidFill>
                        <a:srgbClr val="FF0000"/>
                      </a:solidFill>
                      <a:prstDash val="solid"/>
                    </a:lnL>
                    <a:lnT w="19050">
                      <a:solidFill>
                        <a:srgbClr val="FF0000"/>
                      </a:solidFill>
                      <a:prstDash val="solid"/>
                    </a:lnT>
                  </a:tcPr>
                </a:tc>
              </a:tr>
            </a:tbl>
          </a:graphicData>
        </a:graphic>
      </p:graphicFrame>
      <p:sp>
        <p:nvSpPr>
          <p:cNvPr id="12" name="object 12"/>
          <p:cNvSpPr/>
          <p:nvPr/>
        </p:nvSpPr>
        <p:spPr>
          <a:xfrm>
            <a:off x="8506206" y="4078985"/>
            <a:ext cx="76200" cy="431800"/>
          </a:xfrm>
          <a:custGeom>
            <a:avLst/>
            <a:gdLst/>
            <a:ahLst/>
            <a:cxnLst/>
            <a:rect l="l" t="t" r="r" b="b"/>
            <a:pathLst>
              <a:path w="76200" h="431800">
                <a:moveTo>
                  <a:pt x="46482" y="63500"/>
                </a:moveTo>
                <a:lnTo>
                  <a:pt x="29718" y="63500"/>
                </a:lnTo>
                <a:lnTo>
                  <a:pt x="29718" y="431291"/>
                </a:lnTo>
                <a:lnTo>
                  <a:pt x="46482" y="431291"/>
                </a:lnTo>
                <a:lnTo>
                  <a:pt x="46482" y="63500"/>
                </a:lnTo>
                <a:close/>
              </a:path>
              <a:path w="76200" h="431800">
                <a:moveTo>
                  <a:pt x="38100" y="0"/>
                </a:moveTo>
                <a:lnTo>
                  <a:pt x="0" y="76200"/>
                </a:lnTo>
                <a:lnTo>
                  <a:pt x="29718" y="76200"/>
                </a:lnTo>
                <a:lnTo>
                  <a:pt x="29718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431800">
                <a:moveTo>
                  <a:pt x="69850" y="63500"/>
                </a:moveTo>
                <a:lnTo>
                  <a:pt x="46482" y="63500"/>
                </a:lnTo>
                <a:lnTo>
                  <a:pt x="46482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7524242" y="2339467"/>
            <a:ext cx="198437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970405" algn="l"/>
              </a:tabLst>
            </a:pPr>
            <a:r>
              <a:rPr sz="2800" u="heavy" spc="-5" dirty="0">
                <a:uFill>
                  <a:solidFill>
                    <a:srgbClr val="FF0000"/>
                  </a:solidFill>
                </a:uFill>
                <a:latin typeface="Times New Roman" panose="02020603050405020304"/>
                <a:cs typeface="Times New Roman" panose="02020603050405020304"/>
              </a:rPr>
              <a:t> 	</a:t>
            </a:r>
            <a:endParaRPr sz="28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591427" y="6366702"/>
            <a:ext cx="1090930" cy="476884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2800" spc="-5" dirty="0">
                <a:solidFill>
                  <a:srgbClr val="FFFFFF"/>
                </a:solidFill>
                <a:latin typeface="PMingLiU" panose="02020500000000000000" charset="-120"/>
                <a:cs typeface="PMingLiU" panose="02020500000000000000" charset="-120"/>
              </a:rPr>
              <a:t>第一节</a:t>
            </a:r>
            <a:endParaRPr sz="2800">
              <a:latin typeface="PMingLiU" panose="02020500000000000000" charset="-120"/>
              <a:cs typeface="PMingLiU" panose="02020500000000000000" charset="-120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867015" y="6366702"/>
            <a:ext cx="4286885" cy="476884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2800" spc="-5" dirty="0">
                <a:solidFill>
                  <a:srgbClr val="FFFFFF"/>
                </a:solidFill>
                <a:latin typeface="PMingLiU" panose="02020500000000000000" charset="-120"/>
                <a:cs typeface="PMingLiU" panose="02020500000000000000" charset="-120"/>
              </a:rPr>
              <a:t>社会基本矛盾及其运动规律</a:t>
            </a:r>
            <a:endParaRPr sz="2800">
              <a:latin typeface="PMingLiU" panose="02020500000000000000" charset="-120"/>
              <a:cs typeface="PMingLiU" panose="02020500000000000000" charset="-120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062329" y="2253892"/>
            <a:ext cx="5003165" cy="25863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713105" algn="just">
              <a:lnSpc>
                <a:spcPct val="120000"/>
              </a:lnSpc>
              <a:spcBef>
                <a:spcPts val="95"/>
              </a:spcBef>
            </a:pPr>
            <a:r>
              <a:rPr sz="2800" spc="-5" dirty="0">
                <a:latin typeface="微软雅黑" panose="020B0503020204020204" charset="-122"/>
                <a:cs typeface="微软雅黑" panose="020B0503020204020204" charset="-122"/>
              </a:rPr>
              <a:t>社会形态是关于社会运动的 </a:t>
            </a:r>
            <a:r>
              <a:rPr sz="2800" spc="-10" dirty="0">
                <a:latin typeface="微软雅黑" panose="020B0503020204020204" charset="-122"/>
                <a:cs typeface="微软雅黑" panose="020B0503020204020204" charset="-122"/>
              </a:rPr>
              <a:t>具体形式、发展阶段和不同质态 </a:t>
            </a:r>
            <a:r>
              <a:rPr sz="2800" spc="-5" dirty="0">
                <a:latin typeface="微软雅黑" panose="020B0503020204020204" charset="-122"/>
                <a:cs typeface="微软雅黑" panose="020B0503020204020204" charset="-122"/>
              </a:rPr>
              <a:t>的范畴，是同生产力发展一定阶 段相适应的经济基础与上层建筑 的统一体。</a:t>
            </a:r>
            <a:endParaRPr sz="28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062329" y="1280921"/>
            <a:ext cx="4094479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dirty="0">
                <a:solidFill>
                  <a:srgbClr val="AD4745"/>
                </a:solidFill>
                <a:latin typeface="微软雅黑" panose="020B0503020204020204" charset="-122"/>
                <a:cs typeface="微软雅黑" panose="020B0503020204020204" charset="-122"/>
              </a:rPr>
              <a:t>（一）社会形态的内涵</a:t>
            </a:r>
            <a:endParaRPr sz="32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581390" y="4177029"/>
            <a:ext cx="43116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微软雅黑" panose="020B0503020204020204" charset="-122"/>
                <a:cs typeface="微软雅黑" panose="020B0503020204020204" charset="-122"/>
              </a:rPr>
              <a:t>决定</a:t>
            </a:r>
            <a:endParaRPr sz="1600">
              <a:latin typeface="微软雅黑" panose="020B0503020204020204" charset="-122"/>
              <a:cs typeface="微软雅黑" panose="020B0503020204020204" charset="-122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711707"/>
            <a:ext cx="12191999" cy="61462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6374891"/>
            <a:ext cx="12192000" cy="483234"/>
          </a:xfrm>
          <a:custGeom>
            <a:avLst/>
            <a:gdLst/>
            <a:ahLst/>
            <a:cxnLst/>
            <a:rect l="l" t="t" r="r" b="b"/>
            <a:pathLst>
              <a:path w="12192000" h="483234">
                <a:moveTo>
                  <a:pt x="12191999" y="0"/>
                </a:moveTo>
                <a:lnTo>
                  <a:pt x="0" y="0"/>
                </a:lnTo>
                <a:lnTo>
                  <a:pt x="0" y="483106"/>
                </a:lnTo>
                <a:lnTo>
                  <a:pt x="12191999" y="483106"/>
                </a:lnTo>
                <a:lnTo>
                  <a:pt x="12191999" y="0"/>
                </a:lnTo>
                <a:close/>
              </a:path>
            </a:pathLst>
          </a:custGeom>
          <a:solidFill>
            <a:srgbClr val="0F243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15492" y="58674"/>
            <a:ext cx="7345045" cy="513715"/>
          </a:xfrm>
          <a:prstGeom prst="rect">
            <a:avLst/>
          </a:prstGeom>
          <a:solidFill>
            <a:schemeClr val="accent2"/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四、社会形态更替的一</a:t>
            </a:r>
            <a:r>
              <a:rPr sz="3200" spc="-15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般</a:t>
            </a:r>
            <a:r>
              <a:rPr sz="3200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规律</a:t>
            </a:r>
            <a:r>
              <a:rPr sz="3200" spc="-15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及</a:t>
            </a:r>
            <a:r>
              <a:rPr sz="3200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特殊</a:t>
            </a:r>
            <a:r>
              <a:rPr sz="3200" spc="-15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形</a:t>
            </a:r>
            <a:r>
              <a:rPr sz="3200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式</a:t>
            </a:r>
            <a:endParaRPr sz="32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799078" y="832561"/>
            <a:ext cx="4145279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5" dirty="0">
                <a:latin typeface="Microsoft JhengHei" panose="020B0604030504040204" charset="-120"/>
                <a:cs typeface="Microsoft JhengHei" panose="020B0604030504040204" charset="-120"/>
              </a:rPr>
              <a:t>社会形</a:t>
            </a:r>
            <a:r>
              <a:rPr sz="3600" b="1" spc="-5" dirty="0">
                <a:latin typeface="Microsoft JhengHei" panose="020B0604030504040204" charset="-120"/>
                <a:cs typeface="Microsoft JhengHei" panose="020B0604030504040204" charset="-120"/>
              </a:rPr>
              <a:t>态的基本结构</a:t>
            </a:r>
            <a:endParaRPr sz="3600">
              <a:latin typeface="Microsoft JhengHei" panose="020B0604030504040204" charset="-120"/>
              <a:cs typeface="Microsoft JhengHei" panose="020B0604030504040204" charset="-120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632966" y="3027426"/>
            <a:ext cx="1412875" cy="803275"/>
          </a:xfrm>
          <a:prstGeom prst="rect">
            <a:avLst/>
          </a:prstGeom>
          <a:ln w="16763">
            <a:solidFill>
              <a:srgbClr val="FF0000"/>
            </a:solidFill>
          </a:ln>
        </p:spPr>
        <p:txBody>
          <a:bodyPr vert="horz" wrap="square" lIns="0" tIns="45085" rIns="0" bIns="0" rtlCol="0">
            <a:spAutoFit/>
          </a:bodyPr>
          <a:lstStyle/>
          <a:p>
            <a:pPr marL="398145" marR="393065">
              <a:lnSpc>
                <a:spcPct val="100000"/>
              </a:lnSpc>
              <a:spcBef>
                <a:spcPts val="355"/>
              </a:spcBef>
            </a:pPr>
            <a:r>
              <a:rPr sz="2400" b="1" spc="10" dirty="0">
                <a:latin typeface="Microsoft JhengHei" panose="020B0604030504040204" charset="-120"/>
                <a:cs typeface="Microsoft JhengHei" panose="020B0604030504040204" charset="-120"/>
              </a:rPr>
              <a:t>上层 建筑</a:t>
            </a:r>
            <a:endParaRPr sz="2400">
              <a:latin typeface="Microsoft JhengHei" panose="020B0604030504040204" charset="-120"/>
              <a:cs typeface="Microsoft JhengHei" panose="020B0604030504040204" charset="-120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952494" y="2269998"/>
            <a:ext cx="2316480" cy="929640"/>
          </a:xfrm>
          <a:prstGeom prst="rect">
            <a:avLst/>
          </a:prstGeom>
          <a:ln w="16764">
            <a:solidFill>
              <a:srgbClr val="FF0000"/>
            </a:solidFill>
          </a:ln>
        </p:spPr>
        <p:txBody>
          <a:bodyPr vert="horz" wrap="square" lIns="0" tIns="635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0"/>
              </a:spcBef>
            </a:pPr>
            <a:endParaRPr sz="1950">
              <a:latin typeface="Times New Roman" panose="02020603050405020304"/>
              <a:cs typeface="Times New Roman" panose="02020603050405020304"/>
            </a:endParaRPr>
          </a:p>
          <a:p>
            <a:pPr marL="238760">
              <a:lnSpc>
                <a:spcPct val="100000"/>
              </a:lnSpc>
            </a:pPr>
            <a:r>
              <a:rPr sz="2400" b="1" spc="5" dirty="0">
                <a:latin typeface="Microsoft JhengHei" panose="020B0604030504040204" charset="-120"/>
                <a:cs typeface="Microsoft JhengHei" panose="020B0604030504040204" charset="-120"/>
              </a:rPr>
              <a:t>政治上层建筑</a:t>
            </a:r>
            <a:endParaRPr sz="2400">
              <a:latin typeface="Microsoft JhengHei" panose="020B0604030504040204" charset="-120"/>
              <a:cs typeface="Microsoft JhengHei" panose="020B0604030504040204" charset="-120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952494" y="3469385"/>
            <a:ext cx="2316480" cy="928369"/>
          </a:xfrm>
          <a:prstGeom prst="rect">
            <a:avLst/>
          </a:prstGeom>
          <a:ln w="16764">
            <a:solidFill>
              <a:srgbClr val="FF0000"/>
            </a:solidFill>
          </a:ln>
        </p:spPr>
        <p:txBody>
          <a:bodyPr vert="horz" wrap="square" lIns="0" tIns="571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5"/>
              </a:spcBef>
            </a:pPr>
            <a:endParaRPr sz="1950">
              <a:latin typeface="Times New Roman" panose="02020603050405020304"/>
              <a:cs typeface="Times New Roman" panose="02020603050405020304"/>
            </a:endParaRPr>
          </a:p>
          <a:p>
            <a:pPr marL="238760">
              <a:lnSpc>
                <a:spcPct val="100000"/>
              </a:lnSpc>
            </a:pPr>
            <a:r>
              <a:rPr sz="2400" b="1" spc="10" dirty="0">
                <a:latin typeface="Microsoft JhengHei" panose="020B0604030504040204" charset="-120"/>
                <a:cs typeface="Microsoft JhengHei" panose="020B0604030504040204" charset="-120"/>
              </a:rPr>
              <a:t>观念上层建筑</a:t>
            </a:r>
            <a:endParaRPr sz="2400">
              <a:latin typeface="Microsoft JhengHei" panose="020B0604030504040204" charset="-120"/>
              <a:cs typeface="Microsoft JhengHei" panose="020B0604030504040204" charset="-120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988302" y="1701545"/>
            <a:ext cx="1841500" cy="883919"/>
          </a:xfrm>
          <a:custGeom>
            <a:avLst/>
            <a:gdLst/>
            <a:ahLst/>
            <a:cxnLst/>
            <a:rect l="l" t="t" r="r" b="b"/>
            <a:pathLst>
              <a:path w="1841500" h="883919">
                <a:moveTo>
                  <a:pt x="0" y="441959"/>
                </a:moveTo>
                <a:lnTo>
                  <a:pt x="8402" y="381987"/>
                </a:lnTo>
                <a:lnTo>
                  <a:pt x="32880" y="324467"/>
                </a:lnTo>
                <a:lnTo>
                  <a:pt x="72336" y="269926"/>
                </a:lnTo>
                <a:lnTo>
                  <a:pt x="125673" y="218891"/>
                </a:lnTo>
                <a:lnTo>
                  <a:pt x="157204" y="194853"/>
                </a:lnTo>
                <a:lnTo>
                  <a:pt x="191795" y="171888"/>
                </a:lnTo>
                <a:lnTo>
                  <a:pt x="229307" y="150064"/>
                </a:lnTo>
                <a:lnTo>
                  <a:pt x="269605" y="129444"/>
                </a:lnTo>
                <a:lnTo>
                  <a:pt x="312550" y="110096"/>
                </a:lnTo>
                <a:lnTo>
                  <a:pt x="358006" y="92086"/>
                </a:lnTo>
                <a:lnTo>
                  <a:pt x="405835" y="75478"/>
                </a:lnTo>
                <a:lnTo>
                  <a:pt x="455901" y="60339"/>
                </a:lnTo>
                <a:lnTo>
                  <a:pt x="508067" y="46734"/>
                </a:lnTo>
                <a:lnTo>
                  <a:pt x="562195" y="34730"/>
                </a:lnTo>
                <a:lnTo>
                  <a:pt x="618148" y="24392"/>
                </a:lnTo>
                <a:lnTo>
                  <a:pt x="675789" y="15786"/>
                </a:lnTo>
                <a:lnTo>
                  <a:pt x="734982" y="8978"/>
                </a:lnTo>
                <a:lnTo>
                  <a:pt x="795589" y="4034"/>
                </a:lnTo>
                <a:lnTo>
                  <a:pt x="857472" y="1019"/>
                </a:lnTo>
                <a:lnTo>
                  <a:pt x="920496" y="0"/>
                </a:lnTo>
                <a:lnTo>
                  <a:pt x="983519" y="1019"/>
                </a:lnTo>
                <a:lnTo>
                  <a:pt x="1045402" y="4034"/>
                </a:lnTo>
                <a:lnTo>
                  <a:pt x="1106009" y="8978"/>
                </a:lnTo>
                <a:lnTo>
                  <a:pt x="1165202" y="15786"/>
                </a:lnTo>
                <a:lnTo>
                  <a:pt x="1222843" y="24392"/>
                </a:lnTo>
                <a:lnTo>
                  <a:pt x="1278796" y="34730"/>
                </a:lnTo>
                <a:lnTo>
                  <a:pt x="1332924" y="46734"/>
                </a:lnTo>
                <a:lnTo>
                  <a:pt x="1385090" y="60339"/>
                </a:lnTo>
                <a:lnTo>
                  <a:pt x="1435156" y="75478"/>
                </a:lnTo>
                <a:lnTo>
                  <a:pt x="1482985" y="92086"/>
                </a:lnTo>
                <a:lnTo>
                  <a:pt x="1528441" y="110096"/>
                </a:lnTo>
                <a:lnTo>
                  <a:pt x="1571386" y="129444"/>
                </a:lnTo>
                <a:lnTo>
                  <a:pt x="1611684" y="150064"/>
                </a:lnTo>
                <a:lnTo>
                  <a:pt x="1649196" y="171888"/>
                </a:lnTo>
                <a:lnTo>
                  <a:pt x="1683787" y="194853"/>
                </a:lnTo>
                <a:lnTo>
                  <a:pt x="1715318" y="218891"/>
                </a:lnTo>
                <a:lnTo>
                  <a:pt x="1768655" y="269926"/>
                </a:lnTo>
                <a:lnTo>
                  <a:pt x="1808111" y="324467"/>
                </a:lnTo>
                <a:lnTo>
                  <a:pt x="1832589" y="381987"/>
                </a:lnTo>
                <a:lnTo>
                  <a:pt x="1840992" y="441959"/>
                </a:lnTo>
                <a:lnTo>
                  <a:pt x="1838868" y="472220"/>
                </a:lnTo>
                <a:lnTo>
                  <a:pt x="1822291" y="531032"/>
                </a:lnTo>
                <a:lnTo>
                  <a:pt x="1790187" y="587128"/>
                </a:lnTo>
                <a:lnTo>
                  <a:pt x="1743653" y="639982"/>
                </a:lnTo>
                <a:lnTo>
                  <a:pt x="1683787" y="689066"/>
                </a:lnTo>
                <a:lnTo>
                  <a:pt x="1649196" y="712031"/>
                </a:lnTo>
                <a:lnTo>
                  <a:pt x="1611684" y="733855"/>
                </a:lnTo>
                <a:lnTo>
                  <a:pt x="1571386" y="754475"/>
                </a:lnTo>
                <a:lnTo>
                  <a:pt x="1528441" y="773823"/>
                </a:lnTo>
                <a:lnTo>
                  <a:pt x="1482985" y="791833"/>
                </a:lnTo>
                <a:lnTo>
                  <a:pt x="1435156" y="808441"/>
                </a:lnTo>
                <a:lnTo>
                  <a:pt x="1385090" y="823580"/>
                </a:lnTo>
                <a:lnTo>
                  <a:pt x="1332924" y="837185"/>
                </a:lnTo>
                <a:lnTo>
                  <a:pt x="1278796" y="849189"/>
                </a:lnTo>
                <a:lnTo>
                  <a:pt x="1222843" y="859527"/>
                </a:lnTo>
                <a:lnTo>
                  <a:pt x="1165202" y="868133"/>
                </a:lnTo>
                <a:lnTo>
                  <a:pt x="1106009" y="874941"/>
                </a:lnTo>
                <a:lnTo>
                  <a:pt x="1045402" y="879885"/>
                </a:lnTo>
                <a:lnTo>
                  <a:pt x="983519" y="882900"/>
                </a:lnTo>
                <a:lnTo>
                  <a:pt x="920496" y="883919"/>
                </a:lnTo>
                <a:lnTo>
                  <a:pt x="857472" y="882900"/>
                </a:lnTo>
                <a:lnTo>
                  <a:pt x="795589" y="879885"/>
                </a:lnTo>
                <a:lnTo>
                  <a:pt x="734982" y="874941"/>
                </a:lnTo>
                <a:lnTo>
                  <a:pt x="675789" y="868133"/>
                </a:lnTo>
                <a:lnTo>
                  <a:pt x="618148" y="859527"/>
                </a:lnTo>
                <a:lnTo>
                  <a:pt x="562195" y="849189"/>
                </a:lnTo>
                <a:lnTo>
                  <a:pt x="508067" y="837185"/>
                </a:lnTo>
                <a:lnTo>
                  <a:pt x="455901" y="823580"/>
                </a:lnTo>
                <a:lnTo>
                  <a:pt x="405835" y="808441"/>
                </a:lnTo>
                <a:lnTo>
                  <a:pt x="358006" y="791833"/>
                </a:lnTo>
                <a:lnTo>
                  <a:pt x="312550" y="773823"/>
                </a:lnTo>
                <a:lnTo>
                  <a:pt x="269605" y="754475"/>
                </a:lnTo>
                <a:lnTo>
                  <a:pt x="229307" y="733855"/>
                </a:lnTo>
                <a:lnTo>
                  <a:pt x="191795" y="712031"/>
                </a:lnTo>
                <a:lnTo>
                  <a:pt x="157204" y="689066"/>
                </a:lnTo>
                <a:lnTo>
                  <a:pt x="125673" y="665028"/>
                </a:lnTo>
                <a:lnTo>
                  <a:pt x="72336" y="613993"/>
                </a:lnTo>
                <a:lnTo>
                  <a:pt x="32880" y="559452"/>
                </a:lnTo>
                <a:lnTo>
                  <a:pt x="8402" y="501932"/>
                </a:lnTo>
                <a:lnTo>
                  <a:pt x="0" y="441959"/>
                </a:lnTo>
                <a:close/>
              </a:path>
            </a:pathLst>
          </a:custGeom>
          <a:ln w="1676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7436611" y="1773377"/>
            <a:ext cx="944880" cy="7581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5" dirty="0">
                <a:latin typeface="Microsoft JhengHei" panose="020B0604030504040204" charset="-120"/>
                <a:cs typeface="Microsoft JhengHei" panose="020B0604030504040204" charset="-120"/>
              </a:rPr>
              <a:t>政治法</a:t>
            </a:r>
            <a:endParaRPr sz="240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b="1" spc="10" dirty="0">
                <a:latin typeface="Microsoft JhengHei" panose="020B0604030504040204" charset="-120"/>
                <a:cs typeface="Microsoft JhengHei" panose="020B0604030504040204" charset="-120"/>
              </a:rPr>
              <a:t>律制度</a:t>
            </a:r>
            <a:endParaRPr sz="2400">
              <a:latin typeface="Microsoft JhengHei" panose="020B0604030504040204" charset="-120"/>
              <a:cs typeface="Microsoft JhengHei" panose="020B0604030504040204" charset="-120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6988302" y="2838450"/>
            <a:ext cx="1758950" cy="946785"/>
          </a:xfrm>
          <a:custGeom>
            <a:avLst/>
            <a:gdLst/>
            <a:ahLst/>
            <a:cxnLst/>
            <a:rect l="l" t="t" r="r" b="b"/>
            <a:pathLst>
              <a:path w="1758950" h="946785">
                <a:moveTo>
                  <a:pt x="0" y="473201"/>
                </a:moveTo>
                <a:lnTo>
                  <a:pt x="8027" y="408986"/>
                </a:lnTo>
                <a:lnTo>
                  <a:pt x="31411" y="347397"/>
                </a:lnTo>
                <a:lnTo>
                  <a:pt x="69103" y="289000"/>
                </a:lnTo>
                <a:lnTo>
                  <a:pt x="120057" y="234357"/>
                </a:lnTo>
                <a:lnTo>
                  <a:pt x="150179" y="208619"/>
                </a:lnTo>
                <a:lnTo>
                  <a:pt x="183223" y="184032"/>
                </a:lnTo>
                <a:lnTo>
                  <a:pt x="219059" y="160665"/>
                </a:lnTo>
                <a:lnTo>
                  <a:pt x="257556" y="138588"/>
                </a:lnTo>
                <a:lnTo>
                  <a:pt x="298581" y="117873"/>
                </a:lnTo>
                <a:lnTo>
                  <a:pt x="342005" y="98590"/>
                </a:lnTo>
                <a:lnTo>
                  <a:pt x="387697" y="80809"/>
                </a:lnTo>
                <a:lnTo>
                  <a:pt x="435525" y="64600"/>
                </a:lnTo>
                <a:lnTo>
                  <a:pt x="485358" y="50035"/>
                </a:lnTo>
                <a:lnTo>
                  <a:pt x="537067" y="37183"/>
                </a:lnTo>
                <a:lnTo>
                  <a:pt x="590518" y="26115"/>
                </a:lnTo>
                <a:lnTo>
                  <a:pt x="645583" y="16901"/>
                </a:lnTo>
                <a:lnTo>
                  <a:pt x="702129" y="9612"/>
                </a:lnTo>
                <a:lnTo>
                  <a:pt x="760026" y="4319"/>
                </a:lnTo>
                <a:lnTo>
                  <a:pt x="819142" y="1091"/>
                </a:lnTo>
                <a:lnTo>
                  <a:pt x="879348" y="0"/>
                </a:lnTo>
                <a:lnTo>
                  <a:pt x="939553" y="1091"/>
                </a:lnTo>
                <a:lnTo>
                  <a:pt x="998669" y="4319"/>
                </a:lnTo>
                <a:lnTo>
                  <a:pt x="1056566" y="9612"/>
                </a:lnTo>
                <a:lnTo>
                  <a:pt x="1113112" y="16901"/>
                </a:lnTo>
                <a:lnTo>
                  <a:pt x="1168177" y="26115"/>
                </a:lnTo>
                <a:lnTo>
                  <a:pt x="1221628" y="37183"/>
                </a:lnTo>
                <a:lnTo>
                  <a:pt x="1273337" y="50035"/>
                </a:lnTo>
                <a:lnTo>
                  <a:pt x="1323170" y="64600"/>
                </a:lnTo>
                <a:lnTo>
                  <a:pt x="1370998" y="80809"/>
                </a:lnTo>
                <a:lnTo>
                  <a:pt x="1416690" y="98590"/>
                </a:lnTo>
                <a:lnTo>
                  <a:pt x="1460114" y="117873"/>
                </a:lnTo>
                <a:lnTo>
                  <a:pt x="1501140" y="138588"/>
                </a:lnTo>
                <a:lnTo>
                  <a:pt x="1539636" y="160665"/>
                </a:lnTo>
                <a:lnTo>
                  <a:pt x="1575472" y="184032"/>
                </a:lnTo>
                <a:lnTo>
                  <a:pt x="1608516" y="208619"/>
                </a:lnTo>
                <a:lnTo>
                  <a:pt x="1638638" y="234357"/>
                </a:lnTo>
                <a:lnTo>
                  <a:pt x="1665707" y="261174"/>
                </a:lnTo>
                <a:lnTo>
                  <a:pt x="1710161" y="317765"/>
                </a:lnTo>
                <a:lnTo>
                  <a:pt x="1740830" y="377828"/>
                </a:lnTo>
                <a:lnTo>
                  <a:pt x="1756667" y="440800"/>
                </a:lnTo>
                <a:lnTo>
                  <a:pt x="1758696" y="473201"/>
                </a:lnTo>
                <a:lnTo>
                  <a:pt x="1756667" y="505603"/>
                </a:lnTo>
                <a:lnTo>
                  <a:pt x="1740830" y="568575"/>
                </a:lnTo>
                <a:lnTo>
                  <a:pt x="1710161" y="628638"/>
                </a:lnTo>
                <a:lnTo>
                  <a:pt x="1665707" y="685229"/>
                </a:lnTo>
                <a:lnTo>
                  <a:pt x="1638638" y="712046"/>
                </a:lnTo>
                <a:lnTo>
                  <a:pt x="1608516" y="737784"/>
                </a:lnTo>
                <a:lnTo>
                  <a:pt x="1575472" y="762371"/>
                </a:lnTo>
                <a:lnTo>
                  <a:pt x="1539636" y="785738"/>
                </a:lnTo>
                <a:lnTo>
                  <a:pt x="1501139" y="807815"/>
                </a:lnTo>
                <a:lnTo>
                  <a:pt x="1460114" y="828530"/>
                </a:lnTo>
                <a:lnTo>
                  <a:pt x="1416690" y="847813"/>
                </a:lnTo>
                <a:lnTo>
                  <a:pt x="1370998" y="865594"/>
                </a:lnTo>
                <a:lnTo>
                  <a:pt x="1323170" y="881803"/>
                </a:lnTo>
                <a:lnTo>
                  <a:pt x="1273337" y="896368"/>
                </a:lnTo>
                <a:lnTo>
                  <a:pt x="1221628" y="909220"/>
                </a:lnTo>
                <a:lnTo>
                  <a:pt x="1168177" y="920288"/>
                </a:lnTo>
                <a:lnTo>
                  <a:pt x="1113112" y="929502"/>
                </a:lnTo>
                <a:lnTo>
                  <a:pt x="1056566" y="936791"/>
                </a:lnTo>
                <a:lnTo>
                  <a:pt x="998669" y="942084"/>
                </a:lnTo>
                <a:lnTo>
                  <a:pt x="939553" y="945312"/>
                </a:lnTo>
                <a:lnTo>
                  <a:pt x="879348" y="946404"/>
                </a:lnTo>
                <a:lnTo>
                  <a:pt x="819142" y="945312"/>
                </a:lnTo>
                <a:lnTo>
                  <a:pt x="760026" y="942084"/>
                </a:lnTo>
                <a:lnTo>
                  <a:pt x="702129" y="936791"/>
                </a:lnTo>
                <a:lnTo>
                  <a:pt x="645583" y="929502"/>
                </a:lnTo>
                <a:lnTo>
                  <a:pt x="590518" y="920288"/>
                </a:lnTo>
                <a:lnTo>
                  <a:pt x="537067" y="909220"/>
                </a:lnTo>
                <a:lnTo>
                  <a:pt x="485358" y="896368"/>
                </a:lnTo>
                <a:lnTo>
                  <a:pt x="435525" y="881803"/>
                </a:lnTo>
                <a:lnTo>
                  <a:pt x="387697" y="865594"/>
                </a:lnTo>
                <a:lnTo>
                  <a:pt x="342005" y="847813"/>
                </a:lnTo>
                <a:lnTo>
                  <a:pt x="298581" y="828530"/>
                </a:lnTo>
                <a:lnTo>
                  <a:pt x="257555" y="807815"/>
                </a:lnTo>
                <a:lnTo>
                  <a:pt x="219059" y="785738"/>
                </a:lnTo>
                <a:lnTo>
                  <a:pt x="183223" y="762371"/>
                </a:lnTo>
                <a:lnTo>
                  <a:pt x="150179" y="737784"/>
                </a:lnTo>
                <a:lnTo>
                  <a:pt x="120057" y="712046"/>
                </a:lnTo>
                <a:lnTo>
                  <a:pt x="92988" y="685229"/>
                </a:lnTo>
                <a:lnTo>
                  <a:pt x="48534" y="628638"/>
                </a:lnTo>
                <a:lnTo>
                  <a:pt x="17865" y="568575"/>
                </a:lnTo>
                <a:lnTo>
                  <a:pt x="2028" y="505603"/>
                </a:lnTo>
                <a:lnTo>
                  <a:pt x="0" y="473201"/>
                </a:lnTo>
                <a:close/>
              </a:path>
            </a:pathLst>
          </a:custGeom>
          <a:ln w="1676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7395718" y="2942285"/>
            <a:ext cx="944880" cy="7581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5" dirty="0">
                <a:latin typeface="Microsoft JhengHei" panose="020B0604030504040204" charset="-120"/>
                <a:cs typeface="Microsoft JhengHei" panose="020B0604030504040204" charset="-120"/>
              </a:rPr>
              <a:t>政治法</a:t>
            </a:r>
            <a:endParaRPr sz="240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b="1" spc="10" dirty="0">
                <a:latin typeface="Microsoft JhengHei" panose="020B0604030504040204" charset="-120"/>
                <a:cs typeface="Microsoft JhengHei" panose="020B0604030504040204" charset="-120"/>
              </a:rPr>
              <a:t>律设施</a:t>
            </a:r>
            <a:endParaRPr sz="2400">
              <a:latin typeface="Microsoft JhengHei" panose="020B0604030504040204" charset="-120"/>
              <a:cs typeface="Microsoft JhengHei" panose="020B0604030504040204" charset="-120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554985" y="3848861"/>
            <a:ext cx="76200" cy="757555"/>
          </a:xfrm>
          <a:custGeom>
            <a:avLst/>
            <a:gdLst/>
            <a:ahLst/>
            <a:cxnLst/>
            <a:rect l="l" t="t" r="r" b="b"/>
            <a:pathLst>
              <a:path w="76200" h="757554">
                <a:moveTo>
                  <a:pt x="46481" y="63500"/>
                </a:moveTo>
                <a:lnTo>
                  <a:pt x="29718" y="63500"/>
                </a:lnTo>
                <a:lnTo>
                  <a:pt x="29718" y="757427"/>
                </a:lnTo>
                <a:lnTo>
                  <a:pt x="46481" y="757427"/>
                </a:lnTo>
                <a:lnTo>
                  <a:pt x="46481" y="63500"/>
                </a:lnTo>
                <a:close/>
              </a:path>
              <a:path w="76200" h="757554">
                <a:moveTo>
                  <a:pt x="38100" y="0"/>
                </a:moveTo>
                <a:lnTo>
                  <a:pt x="0" y="76200"/>
                </a:lnTo>
                <a:lnTo>
                  <a:pt x="29718" y="76200"/>
                </a:lnTo>
                <a:lnTo>
                  <a:pt x="29718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757554">
                <a:moveTo>
                  <a:pt x="69850" y="63500"/>
                </a:moveTo>
                <a:lnTo>
                  <a:pt x="46481" y="63500"/>
                </a:lnTo>
                <a:lnTo>
                  <a:pt x="46481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071622" y="2838450"/>
            <a:ext cx="881380" cy="1137285"/>
          </a:xfrm>
          <a:custGeom>
            <a:avLst/>
            <a:gdLst/>
            <a:ahLst/>
            <a:cxnLst/>
            <a:rect l="l" t="t" r="r" b="b"/>
            <a:pathLst>
              <a:path w="881379" h="1137285">
                <a:moveTo>
                  <a:pt x="880872" y="1136904"/>
                </a:moveTo>
                <a:lnTo>
                  <a:pt x="709451" y="1136904"/>
                </a:lnTo>
                <a:lnTo>
                  <a:pt x="569452" y="1136904"/>
                </a:lnTo>
                <a:lnTo>
                  <a:pt x="475053" y="1136904"/>
                </a:lnTo>
                <a:lnTo>
                  <a:pt x="440436" y="1136904"/>
                </a:lnTo>
                <a:lnTo>
                  <a:pt x="440436" y="568451"/>
                </a:lnTo>
                <a:lnTo>
                  <a:pt x="405818" y="568451"/>
                </a:lnTo>
                <a:lnTo>
                  <a:pt x="311419" y="568451"/>
                </a:lnTo>
                <a:lnTo>
                  <a:pt x="171420" y="568451"/>
                </a:lnTo>
                <a:lnTo>
                  <a:pt x="0" y="568451"/>
                </a:lnTo>
                <a:lnTo>
                  <a:pt x="171420" y="568451"/>
                </a:lnTo>
                <a:lnTo>
                  <a:pt x="311419" y="568451"/>
                </a:lnTo>
                <a:lnTo>
                  <a:pt x="405818" y="568451"/>
                </a:lnTo>
                <a:lnTo>
                  <a:pt x="440436" y="568451"/>
                </a:lnTo>
                <a:lnTo>
                  <a:pt x="440436" y="0"/>
                </a:lnTo>
                <a:lnTo>
                  <a:pt x="475053" y="0"/>
                </a:lnTo>
                <a:lnTo>
                  <a:pt x="569452" y="0"/>
                </a:lnTo>
                <a:lnTo>
                  <a:pt x="709451" y="0"/>
                </a:lnTo>
                <a:lnTo>
                  <a:pt x="880872" y="0"/>
                </a:lnTo>
              </a:path>
            </a:pathLst>
          </a:custGeom>
          <a:ln w="1676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268973" y="2205989"/>
            <a:ext cx="719455" cy="1012190"/>
          </a:xfrm>
          <a:custGeom>
            <a:avLst/>
            <a:gdLst/>
            <a:ahLst/>
            <a:cxnLst/>
            <a:rect l="l" t="t" r="r" b="b"/>
            <a:pathLst>
              <a:path w="719454" h="1012189">
                <a:moveTo>
                  <a:pt x="719327" y="1011936"/>
                </a:moveTo>
                <a:lnTo>
                  <a:pt x="579334" y="1011936"/>
                </a:lnTo>
                <a:lnTo>
                  <a:pt x="465010" y="1011936"/>
                </a:lnTo>
                <a:lnTo>
                  <a:pt x="387929" y="1011936"/>
                </a:lnTo>
                <a:lnTo>
                  <a:pt x="359664" y="1011936"/>
                </a:lnTo>
                <a:lnTo>
                  <a:pt x="359664" y="505968"/>
                </a:lnTo>
                <a:lnTo>
                  <a:pt x="331398" y="505968"/>
                </a:lnTo>
                <a:lnTo>
                  <a:pt x="254317" y="505968"/>
                </a:lnTo>
                <a:lnTo>
                  <a:pt x="139993" y="505968"/>
                </a:lnTo>
                <a:lnTo>
                  <a:pt x="0" y="505968"/>
                </a:lnTo>
                <a:lnTo>
                  <a:pt x="139993" y="505968"/>
                </a:lnTo>
                <a:lnTo>
                  <a:pt x="254317" y="505968"/>
                </a:lnTo>
                <a:lnTo>
                  <a:pt x="331398" y="505968"/>
                </a:lnTo>
                <a:lnTo>
                  <a:pt x="359664" y="505968"/>
                </a:lnTo>
                <a:lnTo>
                  <a:pt x="359664" y="0"/>
                </a:lnTo>
                <a:lnTo>
                  <a:pt x="387929" y="0"/>
                </a:lnTo>
                <a:lnTo>
                  <a:pt x="465010" y="0"/>
                </a:lnTo>
                <a:lnTo>
                  <a:pt x="579334" y="0"/>
                </a:lnTo>
                <a:lnTo>
                  <a:pt x="719327" y="0"/>
                </a:lnTo>
              </a:path>
            </a:pathLst>
          </a:custGeom>
          <a:ln w="1676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793741" y="3217926"/>
            <a:ext cx="76200" cy="2514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433821" y="3217926"/>
            <a:ext cx="76200" cy="25146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912861" y="2585466"/>
            <a:ext cx="76200" cy="25298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829293" y="2205989"/>
            <a:ext cx="318770" cy="0"/>
          </a:xfrm>
          <a:custGeom>
            <a:avLst/>
            <a:gdLst/>
            <a:ahLst/>
            <a:cxnLst/>
            <a:rect l="l" t="t" r="r" b="b"/>
            <a:pathLst>
              <a:path w="318770">
                <a:moveTo>
                  <a:pt x="0" y="0"/>
                </a:moveTo>
                <a:lnTo>
                  <a:pt x="318515" y="0"/>
                </a:lnTo>
              </a:path>
            </a:pathLst>
          </a:custGeom>
          <a:ln w="1676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746997" y="3280409"/>
            <a:ext cx="401320" cy="0"/>
          </a:xfrm>
          <a:custGeom>
            <a:avLst/>
            <a:gdLst/>
            <a:ahLst/>
            <a:cxnLst/>
            <a:rect l="l" t="t" r="r" b="b"/>
            <a:pathLst>
              <a:path w="401320">
                <a:moveTo>
                  <a:pt x="0" y="0"/>
                </a:moveTo>
                <a:lnTo>
                  <a:pt x="400811" y="0"/>
                </a:lnTo>
              </a:path>
            </a:pathLst>
          </a:custGeom>
          <a:ln w="1676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9147809" y="2205989"/>
            <a:ext cx="0" cy="1074420"/>
          </a:xfrm>
          <a:custGeom>
            <a:avLst/>
            <a:gdLst/>
            <a:ahLst/>
            <a:cxnLst/>
            <a:rect l="l" t="t" r="r" b="b"/>
            <a:pathLst>
              <a:path h="1074420">
                <a:moveTo>
                  <a:pt x="0" y="0"/>
                </a:moveTo>
                <a:lnTo>
                  <a:pt x="0" y="1074420"/>
                </a:lnTo>
              </a:path>
            </a:pathLst>
          </a:custGeom>
          <a:ln w="1676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147809" y="2711957"/>
            <a:ext cx="241300" cy="0"/>
          </a:xfrm>
          <a:custGeom>
            <a:avLst/>
            <a:gdLst/>
            <a:ahLst/>
            <a:cxnLst/>
            <a:rect l="l" t="t" r="r" b="b"/>
            <a:pathLst>
              <a:path w="241300">
                <a:moveTo>
                  <a:pt x="0" y="0"/>
                </a:moveTo>
                <a:lnTo>
                  <a:pt x="240792" y="0"/>
                </a:lnTo>
              </a:path>
            </a:pathLst>
          </a:custGeom>
          <a:ln w="1676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9388602" y="2711957"/>
            <a:ext cx="0" cy="1390015"/>
          </a:xfrm>
          <a:custGeom>
            <a:avLst/>
            <a:gdLst/>
            <a:ahLst/>
            <a:cxnLst/>
            <a:rect l="l" t="t" r="r" b="b"/>
            <a:pathLst>
              <a:path h="1390014">
                <a:moveTo>
                  <a:pt x="0" y="0"/>
                </a:moveTo>
                <a:lnTo>
                  <a:pt x="0" y="1389887"/>
                </a:lnTo>
              </a:path>
            </a:pathLst>
          </a:custGeom>
          <a:ln w="1676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268973" y="4101846"/>
            <a:ext cx="3119755" cy="0"/>
          </a:xfrm>
          <a:custGeom>
            <a:avLst/>
            <a:gdLst/>
            <a:ahLst/>
            <a:cxnLst/>
            <a:rect l="l" t="t" r="r" b="b"/>
            <a:pathLst>
              <a:path w="3119754">
                <a:moveTo>
                  <a:pt x="0" y="0"/>
                </a:moveTo>
                <a:lnTo>
                  <a:pt x="3119628" y="0"/>
                </a:lnTo>
              </a:path>
            </a:pathLst>
          </a:custGeom>
          <a:ln w="1676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9388602" y="3406902"/>
            <a:ext cx="239395" cy="0"/>
          </a:xfrm>
          <a:custGeom>
            <a:avLst/>
            <a:gdLst/>
            <a:ahLst/>
            <a:cxnLst/>
            <a:rect l="l" t="t" r="r" b="b"/>
            <a:pathLst>
              <a:path w="239395">
                <a:moveTo>
                  <a:pt x="0" y="0"/>
                </a:moveTo>
                <a:lnTo>
                  <a:pt x="239268" y="0"/>
                </a:lnTo>
              </a:path>
            </a:pathLst>
          </a:custGeom>
          <a:ln w="1676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9627869" y="2649473"/>
            <a:ext cx="638810" cy="1516380"/>
          </a:xfrm>
          <a:prstGeom prst="rect">
            <a:avLst/>
          </a:prstGeom>
          <a:ln w="16763">
            <a:solidFill>
              <a:srgbClr val="FF0000"/>
            </a:solidFill>
          </a:ln>
        </p:spPr>
        <p:txBody>
          <a:bodyPr vert="horz" wrap="square" lIns="0" tIns="179070" rIns="0" bIns="0" rtlCol="0">
            <a:spAutoFit/>
          </a:bodyPr>
          <a:lstStyle/>
          <a:p>
            <a:pPr marL="146050" marR="179705" algn="just">
              <a:lnSpc>
                <a:spcPts val="2360"/>
              </a:lnSpc>
              <a:spcBef>
                <a:spcPts val="1410"/>
              </a:spcBef>
            </a:pPr>
            <a:r>
              <a:rPr sz="2400" b="1" dirty="0">
                <a:solidFill>
                  <a:srgbClr val="FF0000"/>
                </a:solidFill>
                <a:latin typeface="Microsoft JhengHei" panose="020B0604030504040204" charset="-120"/>
                <a:cs typeface="Microsoft JhengHei" panose="020B0604030504040204" charset="-120"/>
              </a:rPr>
              <a:t>骨 骼 系 统</a:t>
            </a:r>
            <a:endParaRPr sz="2400">
              <a:latin typeface="Microsoft JhengHei" panose="020B0604030504040204" charset="-120"/>
              <a:cs typeface="Microsoft JhengHei" panose="020B0604030504040204" charset="-120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8669273" y="4543805"/>
            <a:ext cx="1679575" cy="1010919"/>
          </a:xfrm>
          <a:custGeom>
            <a:avLst/>
            <a:gdLst/>
            <a:ahLst/>
            <a:cxnLst/>
            <a:rect l="l" t="t" r="r" b="b"/>
            <a:pathLst>
              <a:path w="1679575" h="1010920">
                <a:moveTo>
                  <a:pt x="0" y="505206"/>
                </a:moveTo>
                <a:lnTo>
                  <a:pt x="8338" y="433730"/>
                </a:lnTo>
                <a:lnTo>
                  <a:pt x="32594" y="365336"/>
                </a:lnTo>
                <a:lnTo>
                  <a:pt x="71633" y="300706"/>
                </a:lnTo>
                <a:lnTo>
                  <a:pt x="96341" y="270017"/>
                </a:lnTo>
                <a:lnTo>
                  <a:pt x="124318" y="240526"/>
                </a:lnTo>
                <a:lnTo>
                  <a:pt x="155423" y="212317"/>
                </a:lnTo>
                <a:lnTo>
                  <a:pt x="189513" y="185477"/>
                </a:lnTo>
                <a:lnTo>
                  <a:pt x="226446" y="160091"/>
                </a:lnTo>
                <a:lnTo>
                  <a:pt x="266081" y="136245"/>
                </a:lnTo>
                <a:lnTo>
                  <a:pt x="308275" y="114024"/>
                </a:lnTo>
                <a:lnTo>
                  <a:pt x="352886" y="93513"/>
                </a:lnTo>
                <a:lnTo>
                  <a:pt x="399772" y="74799"/>
                </a:lnTo>
                <a:lnTo>
                  <a:pt x="448792" y="57966"/>
                </a:lnTo>
                <a:lnTo>
                  <a:pt x="499802" y="43100"/>
                </a:lnTo>
                <a:lnTo>
                  <a:pt x="552662" y="30287"/>
                </a:lnTo>
                <a:lnTo>
                  <a:pt x="607228" y="19611"/>
                </a:lnTo>
                <a:lnTo>
                  <a:pt x="663360" y="11159"/>
                </a:lnTo>
                <a:lnTo>
                  <a:pt x="720914" y="5016"/>
                </a:lnTo>
                <a:lnTo>
                  <a:pt x="779749" y="1268"/>
                </a:lnTo>
                <a:lnTo>
                  <a:pt x="839724" y="0"/>
                </a:lnTo>
                <a:lnTo>
                  <a:pt x="899698" y="1268"/>
                </a:lnTo>
                <a:lnTo>
                  <a:pt x="958533" y="5016"/>
                </a:lnTo>
                <a:lnTo>
                  <a:pt x="1016087" y="11159"/>
                </a:lnTo>
                <a:lnTo>
                  <a:pt x="1072219" y="19611"/>
                </a:lnTo>
                <a:lnTo>
                  <a:pt x="1126785" y="30287"/>
                </a:lnTo>
                <a:lnTo>
                  <a:pt x="1179645" y="43100"/>
                </a:lnTo>
                <a:lnTo>
                  <a:pt x="1230655" y="57966"/>
                </a:lnTo>
                <a:lnTo>
                  <a:pt x="1279675" y="74799"/>
                </a:lnTo>
                <a:lnTo>
                  <a:pt x="1326561" y="93513"/>
                </a:lnTo>
                <a:lnTo>
                  <a:pt x="1371172" y="114024"/>
                </a:lnTo>
                <a:lnTo>
                  <a:pt x="1413366" y="136245"/>
                </a:lnTo>
                <a:lnTo>
                  <a:pt x="1453001" y="160091"/>
                </a:lnTo>
                <a:lnTo>
                  <a:pt x="1489934" y="185477"/>
                </a:lnTo>
                <a:lnTo>
                  <a:pt x="1524024" y="212317"/>
                </a:lnTo>
                <a:lnTo>
                  <a:pt x="1555129" y="240526"/>
                </a:lnTo>
                <a:lnTo>
                  <a:pt x="1583106" y="270017"/>
                </a:lnTo>
                <a:lnTo>
                  <a:pt x="1607814" y="300706"/>
                </a:lnTo>
                <a:lnTo>
                  <a:pt x="1629110" y="332508"/>
                </a:lnTo>
                <a:lnTo>
                  <a:pt x="1660900" y="399105"/>
                </a:lnTo>
                <a:lnTo>
                  <a:pt x="1677339" y="469126"/>
                </a:lnTo>
                <a:lnTo>
                  <a:pt x="1679448" y="505206"/>
                </a:lnTo>
                <a:lnTo>
                  <a:pt x="1677339" y="541285"/>
                </a:lnTo>
                <a:lnTo>
                  <a:pt x="1660900" y="611306"/>
                </a:lnTo>
                <a:lnTo>
                  <a:pt x="1629110" y="677903"/>
                </a:lnTo>
                <a:lnTo>
                  <a:pt x="1607814" y="709705"/>
                </a:lnTo>
                <a:lnTo>
                  <a:pt x="1583106" y="740394"/>
                </a:lnTo>
                <a:lnTo>
                  <a:pt x="1555129" y="769885"/>
                </a:lnTo>
                <a:lnTo>
                  <a:pt x="1524024" y="798094"/>
                </a:lnTo>
                <a:lnTo>
                  <a:pt x="1489934" y="824934"/>
                </a:lnTo>
                <a:lnTo>
                  <a:pt x="1453001" y="850320"/>
                </a:lnTo>
                <a:lnTo>
                  <a:pt x="1413366" y="874166"/>
                </a:lnTo>
                <a:lnTo>
                  <a:pt x="1371172" y="896387"/>
                </a:lnTo>
                <a:lnTo>
                  <a:pt x="1326561" y="916898"/>
                </a:lnTo>
                <a:lnTo>
                  <a:pt x="1279675" y="935612"/>
                </a:lnTo>
                <a:lnTo>
                  <a:pt x="1230655" y="952445"/>
                </a:lnTo>
                <a:lnTo>
                  <a:pt x="1179645" y="967311"/>
                </a:lnTo>
                <a:lnTo>
                  <a:pt x="1126785" y="980124"/>
                </a:lnTo>
                <a:lnTo>
                  <a:pt x="1072219" y="990800"/>
                </a:lnTo>
                <a:lnTo>
                  <a:pt x="1016087" y="999252"/>
                </a:lnTo>
                <a:lnTo>
                  <a:pt x="958533" y="1005395"/>
                </a:lnTo>
                <a:lnTo>
                  <a:pt x="899698" y="1009143"/>
                </a:lnTo>
                <a:lnTo>
                  <a:pt x="839724" y="1010412"/>
                </a:lnTo>
                <a:lnTo>
                  <a:pt x="779749" y="1009143"/>
                </a:lnTo>
                <a:lnTo>
                  <a:pt x="720914" y="1005395"/>
                </a:lnTo>
                <a:lnTo>
                  <a:pt x="663360" y="999252"/>
                </a:lnTo>
                <a:lnTo>
                  <a:pt x="607228" y="990800"/>
                </a:lnTo>
                <a:lnTo>
                  <a:pt x="552662" y="980124"/>
                </a:lnTo>
                <a:lnTo>
                  <a:pt x="499802" y="967311"/>
                </a:lnTo>
                <a:lnTo>
                  <a:pt x="448792" y="952445"/>
                </a:lnTo>
                <a:lnTo>
                  <a:pt x="399772" y="935612"/>
                </a:lnTo>
                <a:lnTo>
                  <a:pt x="352886" y="916898"/>
                </a:lnTo>
                <a:lnTo>
                  <a:pt x="308275" y="896387"/>
                </a:lnTo>
                <a:lnTo>
                  <a:pt x="266081" y="874166"/>
                </a:lnTo>
                <a:lnTo>
                  <a:pt x="226446" y="850320"/>
                </a:lnTo>
                <a:lnTo>
                  <a:pt x="189513" y="824934"/>
                </a:lnTo>
                <a:lnTo>
                  <a:pt x="155423" y="798094"/>
                </a:lnTo>
                <a:lnTo>
                  <a:pt x="124318" y="769885"/>
                </a:lnTo>
                <a:lnTo>
                  <a:pt x="96341" y="740394"/>
                </a:lnTo>
                <a:lnTo>
                  <a:pt x="71633" y="709705"/>
                </a:lnTo>
                <a:lnTo>
                  <a:pt x="50337" y="677903"/>
                </a:lnTo>
                <a:lnTo>
                  <a:pt x="18547" y="611306"/>
                </a:lnTo>
                <a:lnTo>
                  <a:pt x="2108" y="541285"/>
                </a:lnTo>
                <a:lnTo>
                  <a:pt x="0" y="505206"/>
                </a:lnTo>
                <a:close/>
              </a:path>
            </a:pathLst>
          </a:custGeom>
          <a:ln w="16764">
            <a:solidFill>
              <a:srgbClr val="FF0000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9" name="object 29"/>
          <p:cNvGraphicFramePr>
            <a:graphicFrameLocks noGrp="1"/>
          </p:cNvGraphicFramePr>
          <p:nvPr/>
        </p:nvGraphicFramePr>
        <p:xfrm>
          <a:off x="2023872" y="4597908"/>
          <a:ext cx="6635749" cy="751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236720"/>
                <a:gridCol w="321310"/>
                <a:gridCol w="1598294"/>
                <a:gridCol w="479425"/>
              </a:tblGrid>
              <a:tr h="0">
                <a:tc rowSpan="5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40"/>
                        </a:spcBef>
                      </a:pPr>
                      <a:r>
                        <a:rPr sz="3200" b="1" spc="5" dirty="0">
                          <a:latin typeface="Microsoft JhengHei" panose="020B0604030504040204" charset="-120"/>
                          <a:cs typeface="Microsoft JhengHei" panose="020B0604030504040204" charset="-120"/>
                        </a:rPr>
                        <a:t>经</a:t>
                      </a:r>
                      <a:r>
                        <a:rPr sz="3200" b="1" spc="20" dirty="0">
                          <a:latin typeface="Microsoft JhengHei" panose="020B0604030504040204" charset="-120"/>
                          <a:cs typeface="Microsoft JhengHei" panose="020B0604030504040204" charset="-120"/>
                        </a:rPr>
                        <a:t>济</a:t>
                      </a:r>
                      <a:r>
                        <a:rPr sz="3200" b="1" spc="5" dirty="0">
                          <a:latin typeface="Microsoft JhengHei" panose="020B0604030504040204" charset="-120"/>
                          <a:cs typeface="Microsoft JhengHei" panose="020B0604030504040204" charset="-120"/>
                        </a:rPr>
                        <a:t>基础</a:t>
                      </a:r>
                      <a:endParaRPr sz="3200">
                        <a:latin typeface="Microsoft JhengHei" panose="020B0604030504040204" charset="-120"/>
                        <a:cs typeface="Microsoft JhengHei" panose="020B0604030504040204" charset="-120"/>
                      </a:endParaRPr>
                    </a:p>
                  </a:txBody>
                  <a:tcPr marL="0" marR="0" marT="170180" marB="0">
                    <a:lnL w="19050">
                      <a:solidFill>
                        <a:srgbClr val="FF0000"/>
                      </a:solidFill>
                      <a:prstDash val="solid"/>
                    </a:lnL>
                    <a:lnR w="19050">
                      <a:solidFill>
                        <a:srgbClr val="FF0000"/>
                      </a:solidFill>
                      <a:prstDash val="solid"/>
                    </a:lnR>
                    <a:lnT w="19050">
                      <a:solidFill>
                        <a:srgbClr val="FF0000"/>
                      </a:solidFill>
                      <a:prstDash val="solid"/>
                    </a:lnT>
                    <a:lnB w="19050">
                      <a:solidFill>
                        <a:srgbClr val="FF0000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19050">
                      <a:solidFill>
                        <a:srgbClr val="FF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marL="0" marR="0" marT="0" marB="0"/>
                </a:tc>
              </a:tr>
              <a:tr h="25146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0" marR="0" marT="170180" marB="0">
                    <a:lnL w="19050">
                      <a:solidFill>
                        <a:srgbClr val="FF0000"/>
                      </a:solidFill>
                      <a:prstDash val="solid"/>
                    </a:lnL>
                    <a:lnR w="19050">
                      <a:solidFill>
                        <a:srgbClr val="FF0000"/>
                      </a:solidFill>
                      <a:prstDash val="solid"/>
                    </a:lnR>
                    <a:lnT w="19050">
                      <a:solidFill>
                        <a:srgbClr val="FF0000"/>
                      </a:solidFill>
                      <a:prstDash val="solid"/>
                    </a:lnT>
                    <a:lnB w="1905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19050">
                      <a:solidFill>
                        <a:srgbClr val="FF0000"/>
                      </a:solidFill>
                      <a:prstDash val="solid"/>
                    </a:lnL>
                    <a:lnR w="19050">
                      <a:solidFill>
                        <a:srgbClr val="FF0000"/>
                      </a:solidFill>
                      <a:prstDash val="solid"/>
                    </a:lnR>
                    <a:lnB w="19050">
                      <a:solidFill>
                        <a:srgbClr val="FF0000"/>
                      </a:solidFill>
                      <a:prstDash val="solid"/>
                    </a:lnB>
                  </a:tcPr>
                </a:tc>
                <a:tc rowSpan="3">
                  <a:txBody>
                    <a:bodyPr/>
                    <a:lstStyle/>
                    <a:p>
                      <a:pPr marL="185420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2400" b="1" spc="5" dirty="0">
                          <a:solidFill>
                            <a:srgbClr val="FF0000"/>
                          </a:solidFill>
                          <a:latin typeface="Microsoft JhengHei" panose="020B0604030504040204" charset="-120"/>
                          <a:cs typeface="Microsoft JhengHei" panose="020B0604030504040204" charset="-120"/>
                        </a:rPr>
                        <a:t>肌肉系统</a:t>
                      </a:r>
                      <a:endParaRPr sz="2400">
                        <a:latin typeface="Microsoft JhengHei" panose="020B0604030504040204" charset="-120"/>
                        <a:cs typeface="Microsoft JhengHei" panose="020B0604030504040204" charset="-120"/>
                      </a:endParaRPr>
                    </a:p>
                  </a:txBody>
                  <a:tcPr marL="0" marR="0" marT="78740" marB="0">
                    <a:lnL w="19050">
                      <a:solidFill>
                        <a:srgbClr val="FF0000"/>
                      </a:solidFill>
                      <a:prstDash val="solid"/>
                    </a:lnL>
                    <a:lnR w="19050">
                      <a:solidFill>
                        <a:srgbClr val="FF0000"/>
                      </a:solidFill>
                      <a:prstDash val="solid"/>
                    </a:lnR>
                    <a:lnT w="19050">
                      <a:solidFill>
                        <a:srgbClr val="FF0000"/>
                      </a:solidFill>
                      <a:prstDash val="solid"/>
                    </a:lnT>
                    <a:lnB w="19050">
                      <a:solidFill>
                        <a:srgbClr val="FF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19050">
                      <a:solidFill>
                        <a:srgbClr val="FF0000"/>
                      </a:solidFill>
                      <a:prstDash val="solid"/>
                    </a:lnL>
                    <a:lnB w="19050">
                      <a:solidFill>
                        <a:srgbClr val="FF0000"/>
                      </a:solidFill>
                      <a:prstDash val="solid"/>
                    </a:lnB>
                  </a:tcPr>
                </a:tc>
              </a:tr>
              <a:tr h="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0" marR="0" marT="170180" marB="0">
                    <a:lnL w="19050">
                      <a:solidFill>
                        <a:srgbClr val="FF0000"/>
                      </a:solidFill>
                      <a:prstDash val="solid"/>
                    </a:lnL>
                    <a:lnR w="19050">
                      <a:solidFill>
                        <a:srgbClr val="FF0000"/>
                      </a:solidFill>
                      <a:prstDash val="solid"/>
                    </a:lnR>
                    <a:lnT w="19050">
                      <a:solidFill>
                        <a:srgbClr val="FF0000"/>
                      </a:solidFill>
                      <a:prstDash val="solid"/>
                    </a:lnT>
                    <a:lnB w="19050">
                      <a:solidFill>
                        <a:srgbClr val="FF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19050">
                      <a:solidFill>
                        <a:srgbClr val="FF0000"/>
                      </a:solidFill>
                      <a:prstDash val="solid"/>
                    </a:lnL>
                    <a:lnR w="19050">
                      <a:solidFill>
                        <a:srgbClr val="FF0000"/>
                      </a:solidFill>
                      <a:prstDash val="solid"/>
                    </a:lnR>
                    <a:lnT w="19050">
                      <a:solidFill>
                        <a:srgbClr val="FF0000"/>
                      </a:solidFill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0" marR="0" marT="78740" marB="0">
                    <a:lnL w="19050">
                      <a:solidFill>
                        <a:srgbClr val="FF0000"/>
                      </a:solidFill>
                      <a:prstDash val="solid"/>
                    </a:lnL>
                    <a:lnR w="19050">
                      <a:solidFill>
                        <a:srgbClr val="FF0000"/>
                      </a:solidFill>
                      <a:prstDash val="solid"/>
                    </a:lnR>
                    <a:lnT w="19050">
                      <a:solidFill>
                        <a:srgbClr val="FF0000"/>
                      </a:solidFill>
                      <a:prstDash val="solid"/>
                    </a:lnT>
                    <a:lnB w="19050">
                      <a:solidFill>
                        <a:srgbClr val="FF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0" marR="0" marT="0" marB="0">
                    <a:lnL w="19050">
                      <a:solidFill>
                        <a:srgbClr val="FF0000"/>
                      </a:solidFill>
                      <a:prstDash val="solid"/>
                    </a:lnL>
                    <a:lnB w="19050">
                      <a:solidFill>
                        <a:srgbClr val="FF0000"/>
                      </a:solidFill>
                      <a:prstDash val="solid"/>
                    </a:lnB>
                  </a:tcPr>
                </a:tc>
              </a:tr>
              <a:tr h="188976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0" marR="0" marT="170180" marB="0">
                    <a:lnL w="19050">
                      <a:solidFill>
                        <a:srgbClr val="FF0000"/>
                      </a:solidFill>
                      <a:prstDash val="solid"/>
                    </a:lnL>
                    <a:lnR w="19050">
                      <a:solidFill>
                        <a:srgbClr val="FF0000"/>
                      </a:solidFill>
                      <a:prstDash val="solid"/>
                    </a:lnR>
                    <a:lnT w="19050">
                      <a:solidFill>
                        <a:srgbClr val="FF0000"/>
                      </a:solidFill>
                      <a:prstDash val="solid"/>
                    </a:lnT>
                    <a:lnB w="19050">
                      <a:solidFill>
                        <a:srgbClr val="FF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0" marR="0" marT="0" marB="0">
                    <a:lnL w="19050">
                      <a:solidFill>
                        <a:srgbClr val="FF0000"/>
                      </a:solidFill>
                      <a:prstDash val="solid"/>
                    </a:lnL>
                    <a:lnR w="19050">
                      <a:solidFill>
                        <a:srgbClr val="FF0000"/>
                      </a:solidFill>
                      <a:prstDash val="solid"/>
                    </a:lnR>
                    <a:lnT w="19050">
                      <a:solidFill>
                        <a:srgbClr val="FF0000"/>
                      </a:solidFill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0" marR="0" marT="78740" marB="0">
                    <a:lnL w="19050">
                      <a:solidFill>
                        <a:srgbClr val="FF0000"/>
                      </a:solidFill>
                      <a:prstDash val="solid"/>
                    </a:lnL>
                    <a:lnR w="19050">
                      <a:solidFill>
                        <a:srgbClr val="FF0000"/>
                      </a:solidFill>
                      <a:prstDash val="solid"/>
                    </a:lnR>
                    <a:lnT w="19050">
                      <a:solidFill>
                        <a:srgbClr val="FF0000"/>
                      </a:solidFill>
                      <a:prstDash val="solid"/>
                    </a:lnT>
                    <a:lnB w="1905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19050">
                      <a:solidFill>
                        <a:srgbClr val="FF0000"/>
                      </a:solidFill>
                      <a:prstDash val="solid"/>
                    </a:lnL>
                    <a:lnT w="19050">
                      <a:solidFill>
                        <a:srgbClr val="FF0000"/>
                      </a:solidFill>
                      <a:prstDash val="solid"/>
                    </a:lnT>
                  </a:tcPr>
                </a:tc>
              </a:tr>
              <a:tr h="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0" marR="0" marT="170180" marB="0">
                    <a:lnL w="19050">
                      <a:solidFill>
                        <a:srgbClr val="FF0000"/>
                      </a:solidFill>
                      <a:prstDash val="solid"/>
                    </a:lnL>
                    <a:lnR w="19050">
                      <a:solidFill>
                        <a:srgbClr val="FF0000"/>
                      </a:solidFill>
                      <a:prstDash val="solid"/>
                    </a:lnR>
                    <a:lnT w="19050">
                      <a:solidFill>
                        <a:srgbClr val="FF0000"/>
                      </a:solidFill>
                      <a:prstDash val="solid"/>
                    </a:lnT>
                    <a:lnB w="19050">
                      <a:solidFill>
                        <a:srgbClr val="FF0000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19050">
                      <a:solidFill>
                        <a:srgbClr val="FF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marL="0" marR="0" marT="0" marB="0"/>
                </a:tc>
              </a:tr>
            </a:tbl>
          </a:graphicData>
        </a:graphic>
      </p:graphicFrame>
      <p:sp>
        <p:nvSpPr>
          <p:cNvPr id="30" name="object 30"/>
          <p:cNvSpPr txBox="1"/>
          <p:nvPr/>
        </p:nvSpPr>
        <p:spPr>
          <a:xfrm>
            <a:off x="9138031" y="4621733"/>
            <a:ext cx="741680" cy="8794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2800" b="1" spc="15" dirty="0">
                <a:solidFill>
                  <a:srgbClr val="0000FF"/>
                </a:solidFill>
                <a:latin typeface="Microsoft JhengHei" panose="020B0604030504040204" charset="-120"/>
                <a:cs typeface="Microsoft JhengHei" panose="020B0604030504040204" charset="-120"/>
              </a:rPr>
              <a:t>社会 形态</a:t>
            </a:r>
            <a:endParaRPr sz="2800">
              <a:latin typeface="Microsoft JhengHei" panose="020B0604030504040204" charset="-120"/>
              <a:cs typeface="Microsoft JhengHei" panose="020B0604030504040204" charset="-120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9787890" y="4164329"/>
            <a:ext cx="0" cy="379730"/>
          </a:xfrm>
          <a:custGeom>
            <a:avLst/>
            <a:gdLst/>
            <a:ahLst/>
            <a:cxnLst/>
            <a:rect l="l" t="t" r="r" b="b"/>
            <a:pathLst>
              <a:path h="379729">
                <a:moveTo>
                  <a:pt x="0" y="0"/>
                </a:moveTo>
                <a:lnTo>
                  <a:pt x="0" y="379476"/>
                </a:lnTo>
              </a:path>
            </a:pathLst>
          </a:custGeom>
          <a:ln w="1676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6591427" y="6366702"/>
            <a:ext cx="1090930" cy="476884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2800" spc="-5" dirty="0">
                <a:solidFill>
                  <a:srgbClr val="FFFFFF"/>
                </a:solidFill>
                <a:latin typeface="PMingLiU" panose="02020500000000000000" charset="-120"/>
                <a:cs typeface="PMingLiU" panose="02020500000000000000" charset="-120"/>
              </a:rPr>
              <a:t>第一节</a:t>
            </a:r>
            <a:endParaRPr sz="2800">
              <a:latin typeface="PMingLiU" panose="02020500000000000000" charset="-120"/>
              <a:cs typeface="PMingLiU" panose="02020500000000000000" charset="-120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7867015" y="6366702"/>
            <a:ext cx="4286885" cy="476884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2800" spc="-5" dirty="0">
                <a:solidFill>
                  <a:srgbClr val="FFFFFF"/>
                </a:solidFill>
                <a:latin typeface="PMingLiU" panose="02020500000000000000" charset="-120"/>
                <a:cs typeface="PMingLiU" panose="02020500000000000000" charset="-120"/>
              </a:rPr>
              <a:t>社会基本矛盾及其运动规律</a:t>
            </a:r>
            <a:endParaRPr sz="2800">
              <a:latin typeface="PMingLiU" panose="02020500000000000000" charset="-120"/>
              <a:cs typeface="PMingLiU" panose="02020500000000000000" charset="-120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711707"/>
            <a:ext cx="12191999" cy="61462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6374891"/>
            <a:ext cx="12192000" cy="483234"/>
          </a:xfrm>
          <a:custGeom>
            <a:avLst/>
            <a:gdLst/>
            <a:ahLst/>
            <a:cxnLst/>
            <a:rect l="l" t="t" r="r" b="b"/>
            <a:pathLst>
              <a:path w="12192000" h="483234">
                <a:moveTo>
                  <a:pt x="12191999" y="0"/>
                </a:moveTo>
                <a:lnTo>
                  <a:pt x="0" y="0"/>
                </a:lnTo>
                <a:lnTo>
                  <a:pt x="0" y="483106"/>
                </a:lnTo>
                <a:lnTo>
                  <a:pt x="12191999" y="483106"/>
                </a:lnTo>
                <a:lnTo>
                  <a:pt x="12191999" y="0"/>
                </a:lnTo>
                <a:close/>
              </a:path>
            </a:pathLst>
          </a:custGeom>
          <a:solidFill>
            <a:srgbClr val="0F243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15492" y="58674"/>
            <a:ext cx="7345045" cy="513715"/>
          </a:xfrm>
          <a:prstGeom prst="rect">
            <a:avLst/>
          </a:prstGeom>
          <a:solidFill>
            <a:schemeClr val="accent2"/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四、社会形态更替的一</a:t>
            </a:r>
            <a:r>
              <a:rPr sz="3200" spc="-15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般</a:t>
            </a:r>
            <a:r>
              <a:rPr sz="3200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规律</a:t>
            </a:r>
            <a:r>
              <a:rPr sz="3200" spc="-15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及</a:t>
            </a:r>
            <a:r>
              <a:rPr sz="3200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特殊</a:t>
            </a:r>
            <a:r>
              <a:rPr sz="3200" spc="-15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形</a:t>
            </a:r>
            <a:r>
              <a:rPr sz="3200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式</a:t>
            </a:r>
            <a:endParaRPr sz="32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853178" y="1989582"/>
            <a:ext cx="2005964" cy="1051560"/>
          </a:xfrm>
          <a:prstGeom prst="rect">
            <a:avLst/>
          </a:prstGeom>
          <a:ln w="16763">
            <a:solidFill>
              <a:srgbClr val="FF0000"/>
            </a:solidFill>
          </a:ln>
        </p:spPr>
        <p:txBody>
          <a:bodyPr vert="horz" wrap="square" lIns="0" tIns="154940" rIns="0" bIns="0" rtlCol="0">
            <a:spAutoFit/>
          </a:bodyPr>
          <a:lstStyle/>
          <a:p>
            <a:pPr marL="696595" marR="688340" algn="ctr">
              <a:lnSpc>
                <a:spcPct val="100000"/>
              </a:lnSpc>
              <a:spcBef>
                <a:spcPts val="1220"/>
              </a:spcBef>
            </a:pPr>
            <a:r>
              <a:rPr sz="2400" b="1" spc="10" dirty="0">
                <a:latin typeface="Microsoft JhengHei" panose="020B0604030504040204" charset="-120"/>
                <a:cs typeface="Microsoft JhengHei" panose="020B0604030504040204" charset="-120"/>
              </a:rPr>
              <a:t>社会 </a:t>
            </a:r>
            <a:r>
              <a:rPr sz="2400" b="1" spc="5" dirty="0">
                <a:latin typeface="Microsoft JhengHei" panose="020B0604030504040204" charset="-120"/>
                <a:cs typeface="Microsoft JhengHei" panose="020B0604030504040204" charset="-120"/>
              </a:rPr>
              <a:t>形态</a:t>
            </a:r>
            <a:endParaRPr sz="2400">
              <a:latin typeface="Microsoft JhengHei" panose="020B0604030504040204" charset="-120"/>
              <a:cs typeface="Microsoft JhengHei" panose="020B0604030504040204" charset="-120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259573" y="3416046"/>
            <a:ext cx="2005964" cy="1051560"/>
          </a:xfrm>
          <a:prstGeom prst="rect">
            <a:avLst/>
          </a:prstGeom>
          <a:ln w="16763">
            <a:solidFill>
              <a:srgbClr val="FF0000"/>
            </a:solidFill>
          </a:ln>
        </p:spPr>
        <p:txBody>
          <a:bodyPr vert="horz" wrap="square" lIns="0" tIns="571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5"/>
              </a:spcBef>
            </a:pPr>
            <a:endParaRPr sz="1650">
              <a:latin typeface="Times New Roman" panose="02020603050405020304"/>
              <a:cs typeface="Times New Roman" panose="02020603050405020304"/>
            </a:endParaRPr>
          </a:p>
          <a:p>
            <a:pPr marL="657225">
              <a:lnSpc>
                <a:spcPct val="100000"/>
              </a:lnSpc>
            </a:pPr>
            <a:r>
              <a:rPr sz="1800" b="1" spc="10" dirty="0">
                <a:latin typeface="Microsoft JhengHei" panose="020B0604030504040204" charset="-120"/>
                <a:cs typeface="Microsoft JhengHei" panose="020B0604030504040204" charset="-120"/>
              </a:rPr>
              <a:t>社会意</a:t>
            </a:r>
            <a:endParaRPr sz="180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657225">
              <a:lnSpc>
                <a:spcPct val="100000"/>
              </a:lnSpc>
            </a:pPr>
            <a:r>
              <a:rPr sz="1800" b="1" spc="5" dirty="0">
                <a:latin typeface="Microsoft JhengHei" panose="020B0604030504040204" charset="-120"/>
                <a:cs typeface="Microsoft JhengHei" panose="020B0604030504040204" charset="-120"/>
              </a:rPr>
              <a:t>识形态</a:t>
            </a:r>
            <a:endParaRPr sz="1800">
              <a:latin typeface="Microsoft JhengHei" panose="020B0604030504040204" charset="-120"/>
              <a:cs typeface="Microsoft JhengHei" panose="020B0604030504040204" charset="-120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987290" y="3416046"/>
            <a:ext cx="2004060" cy="1051560"/>
          </a:xfrm>
          <a:prstGeom prst="rect">
            <a:avLst/>
          </a:prstGeom>
          <a:ln w="16763">
            <a:solidFill>
              <a:srgbClr val="FF0000"/>
            </a:solidFill>
          </a:ln>
        </p:spPr>
        <p:txBody>
          <a:bodyPr vert="horz" wrap="square" lIns="0" tIns="571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5"/>
              </a:spcBef>
            </a:pPr>
            <a:endParaRPr sz="1650">
              <a:latin typeface="Times New Roman" panose="02020603050405020304"/>
              <a:cs typeface="Times New Roman" panose="02020603050405020304"/>
            </a:endParaRPr>
          </a:p>
          <a:p>
            <a:pPr marL="655955">
              <a:lnSpc>
                <a:spcPct val="100000"/>
              </a:lnSpc>
            </a:pPr>
            <a:r>
              <a:rPr sz="1800" b="1" spc="10" dirty="0">
                <a:latin typeface="Microsoft JhengHei" panose="020B0604030504040204" charset="-120"/>
                <a:cs typeface="Microsoft JhengHei" panose="020B0604030504040204" charset="-120"/>
              </a:rPr>
              <a:t>社会政</a:t>
            </a:r>
            <a:endParaRPr sz="180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655955">
              <a:lnSpc>
                <a:spcPct val="100000"/>
              </a:lnSpc>
            </a:pPr>
            <a:r>
              <a:rPr sz="1800" b="1" spc="5" dirty="0">
                <a:latin typeface="Microsoft JhengHei" panose="020B0604030504040204" charset="-120"/>
                <a:cs typeface="Microsoft JhengHei" panose="020B0604030504040204" charset="-120"/>
              </a:rPr>
              <a:t>治形态</a:t>
            </a:r>
            <a:endParaRPr sz="1800">
              <a:latin typeface="Microsoft JhengHei" panose="020B0604030504040204" charset="-120"/>
              <a:cs typeface="Microsoft JhengHei" panose="020B0604030504040204" charset="-120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711957" y="3416046"/>
            <a:ext cx="2005964" cy="1051560"/>
          </a:xfrm>
          <a:prstGeom prst="rect">
            <a:avLst/>
          </a:prstGeom>
          <a:ln w="16764">
            <a:solidFill>
              <a:srgbClr val="FF0000"/>
            </a:solidFill>
          </a:ln>
        </p:spPr>
        <p:txBody>
          <a:bodyPr vert="horz" wrap="square" lIns="0" tIns="571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5"/>
              </a:spcBef>
            </a:pPr>
            <a:endParaRPr sz="1650">
              <a:latin typeface="Times New Roman" panose="02020603050405020304"/>
              <a:cs typeface="Times New Roman" panose="02020603050405020304"/>
            </a:endParaRPr>
          </a:p>
          <a:p>
            <a:pPr marL="656590">
              <a:lnSpc>
                <a:spcPct val="100000"/>
              </a:lnSpc>
            </a:pPr>
            <a:r>
              <a:rPr sz="1800" b="1" spc="10" dirty="0">
                <a:latin typeface="Microsoft JhengHei" panose="020B0604030504040204" charset="-120"/>
                <a:cs typeface="Microsoft JhengHei" panose="020B0604030504040204" charset="-120"/>
              </a:rPr>
              <a:t>社会经</a:t>
            </a:r>
            <a:endParaRPr sz="180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656590">
              <a:lnSpc>
                <a:spcPct val="100000"/>
              </a:lnSpc>
            </a:pPr>
            <a:r>
              <a:rPr sz="1800" b="1" spc="5" dirty="0">
                <a:latin typeface="Microsoft JhengHei" panose="020B0604030504040204" charset="-120"/>
                <a:cs typeface="Microsoft JhengHei" panose="020B0604030504040204" charset="-120"/>
              </a:rPr>
              <a:t>济形态</a:t>
            </a:r>
            <a:endParaRPr sz="1800">
              <a:latin typeface="Microsoft JhengHei" panose="020B0604030504040204" charset="-120"/>
              <a:cs typeface="Microsoft JhengHei" panose="020B0604030504040204" charset="-120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783329" y="4467605"/>
            <a:ext cx="0" cy="299085"/>
          </a:xfrm>
          <a:custGeom>
            <a:avLst/>
            <a:gdLst/>
            <a:ahLst/>
            <a:cxnLst/>
            <a:rect l="l" t="t" r="r" b="b"/>
            <a:pathLst>
              <a:path h="299085">
                <a:moveTo>
                  <a:pt x="0" y="0"/>
                </a:moveTo>
                <a:lnTo>
                  <a:pt x="0" y="298704"/>
                </a:lnTo>
              </a:path>
            </a:pathLst>
          </a:custGeom>
          <a:ln w="1676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783329" y="4766309"/>
            <a:ext cx="4413885" cy="0"/>
          </a:xfrm>
          <a:custGeom>
            <a:avLst/>
            <a:gdLst/>
            <a:ahLst/>
            <a:cxnLst/>
            <a:rect l="l" t="t" r="r" b="b"/>
            <a:pathLst>
              <a:path w="4413884">
                <a:moveTo>
                  <a:pt x="0" y="0"/>
                </a:moveTo>
                <a:lnTo>
                  <a:pt x="4413504" y="0"/>
                </a:lnTo>
              </a:path>
            </a:pathLst>
          </a:custGeom>
          <a:ln w="1676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196833" y="4467605"/>
            <a:ext cx="0" cy="299085"/>
          </a:xfrm>
          <a:custGeom>
            <a:avLst/>
            <a:gdLst/>
            <a:ahLst/>
            <a:cxnLst/>
            <a:rect l="l" t="t" r="r" b="b"/>
            <a:pathLst>
              <a:path h="299085">
                <a:moveTo>
                  <a:pt x="0" y="298704"/>
                </a:moveTo>
                <a:lnTo>
                  <a:pt x="0" y="0"/>
                </a:lnTo>
              </a:path>
            </a:pathLst>
          </a:custGeom>
          <a:ln w="1676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924550" y="4467605"/>
            <a:ext cx="0" cy="524510"/>
          </a:xfrm>
          <a:custGeom>
            <a:avLst/>
            <a:gdLst/>
            <a:ahLst/>
            <a:cxnLst/>
            <a:rect l="l" t="t" r="r" b="b"/>
            <a:pathLst>
              <a:path h="524510">
                <a:moveTo>
                  <a:pt x="0" y="0"/>
                </a:moveTo>
                <a:lnTo>
                  <a:pt x="0" y="524256"/>
                </a:lnTo>
              </a:path>
            </a:pathLst>
          </a:custGeom>
          <a:ln w="1676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4188714" y="5011673"/>
            <a:ext cx="3447415" cy="368935"/>
          </a:xfrm>
          <a:prstGeom prst="rect">
            <a:avLst/>
          </a:prstGeom>
          <a:ln w="16763">
            <a:solidFill>
              <a:srgbClr val="FF0000"/>
            </a:solidFill>
          </a:ln>
        </p:spPr>
        <p:txBody>
          <a:bodyPr vert="horz" wrap="square" lIns="0" tIns="40640" rIns="0" bIns="0" rtlCol="0">
            <a:spAutoFit/>
          </a:bodyPr>
          <a:lstStyle/>
          <a:p>
            <a:pPr marL="342265">
              <a:lnSpc>
                <a:spcPct val="100000"/>
              </a:lnSpc>
              <a:spcBef>
                <a:spcPts val="320"/>
              </a:spcBef>
            </a:pPr>
            <a:r>
              <a:rPr sz="1800" b="1" spc="5" dirty="0">
                <a:latin typeface="Microsoft JhengHei" panose="020B0604030504040204" charset="-120"/>
                <a:cs typeface="Microsoft JhengHei" panose="020B0604030504040204" charset="-120"/>
              </a:rPr>
              <a:t>经济形态是社会形态的基础</a:t>
            </a:r>
            <a:endParaRPr sz="1800">
              <a:latin typeface="Microsoft JhengHei" panose="020B0604030504040204" charset="-120"/>
              <a:cs typeface="Microsoft JhengHei" panose="020B0604030504040204" charset="-120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3783329" y="3265170"/>
            <a:ext cx="4413885" cy="0"/>
          </a:xfrm>
          <a:custGeom>
            <a:avLst/>
            <a:gdLst/>
            <a:ahLst/>
            <a:cxnLst/>
            <a:rect l="l" t="t" r="r" b="b"/>
            <a:pathLst>
              <a:path w="4413884">
                <a:moveTo>
                  <a:pt x="0" y="0"/>
                </a:moveTo>
                <a:lnTo>
                  <a:pt x="4413504" y="0"/>
                </a:lnTo>
              </a:path>
            </a:pathLst>
          </a:custGeom>
          <a:ln w="1676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196833" y="3265170"/>
            <a:ext cx="0" cy="151130"/>
          </a:xfrm>
          <a:custGeom>
            <a:avLst/>
            <a:gdLst/>
            <a:ahLst/>
            <a:cxnLst/>
            <a:rect l="l" t="t" r="r" b="b"/>
            <a:pathLst>
              <a:path h="151129">
                <a:moveTo>
                  <a:pt x="0" y="0"/>
                </a:moveTo>
                <a:lnTo>
                  <a:pt x="0" y="150875"/>
                </a:lnTo>
              </a:path>
            </a:pathLst>
          </a:custGeom>
          <a:ln w="1676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788914" y="3041142"/>
            <a:ext cx="0" cy="375285"/>
          </a:xfrm>
          <a:custGeom>
            <a:avLst/>
            <a:gdLst/>
            <a:ahLst/>
            <a:cxnLst/>
            <a:rect l="l" t="t" r="r" b="b"/>
            <a:pathLst>
              <a:path h="375285">
                <a:moveTo>
                  <a:pt x="0" y="0"/>
                </a:moveTo>
                <a:lnTo>
                  <a:pt x="0" y="374904"/>
                </a:lnTo>
              </a:path>
            </a:pathLst>
          </a:custGeom>
          <a:ln w="1676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800094" y="3295650"/>
            <a:ext cx="0" cy="144780"/>
          </a:xfrm>
          <a:custGeom>
            <a:avLst/>
            <a:gdLst/>
            <a:ahLst/>
            <a:cxnLst/>
            <a:rect l="l" t="t" r="r" b="b"/>
            <a:pathLst>
              <a:path h="144779">
                <a:moveTo>
                  <a:pt x="0" y="0"/>
                </a:moveTo>
                <a:lnTo>
                  <a:pt x="0" y="144779"/>
                </a:lnTo>
              </a:path>
            </a:pathLst>
          </a:custGeom>
          <a:ln w="1676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3726941" y="977010"/>
            <a:ext cx="4145279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10" dirty="0">
                <a:latin typeface="Microsoft JhengHei" panose="020B0604030504040204" charset="-120"/>
                <a:cs typeface="Microsoft JhengHei" panose="020B0604030504040204" charset="-120"/>
              </a:rPr>
              <a:t>社会形</a:t>
            </a:r>
            <a:r>
              <a:rPr sz="3600" b="1" dirty="0">
                <a:latin typeface="Microsoft JhengHei" panose="020B0604030504040204" charset="-120"/>
                <a:cs typeface="Microsoft JhengHei" panose="020B0604030504040204" charset="-120"/>
              </a:rPr>
              <a:t>态的基本结构</a:t>
            </a:r>
            <a:endParaRPr sz="3600">
              <a:latin typeface="Microsoft JhengHei" panose="020B0604030504040204" charset="-120"/>
              <a:cs typeface="Microsoft JhengHei" panose="020B0604030504040204" charset="-120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591427" y="6366702"/>
            <a:ext cx="1090930" cy="476884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2800" spc="-5" dirty="0">
                <a:solidFill>
                  <a:srgbClr val="FFFFFF"/>
                </a:solidFill>
                <a:latin typeface="PMingLiU" panose="02020500000000000000" charset="-120"/>
                <a:cs typeface="PMingLiU" panose="02020500000000000000" charset="-120"/>
              </a:rPr>
              <a:t>第一节</a:t>
            </a:r>
            <a:endParaRPr sz="2800">
              <a:latin typeface="PMingLiU" panose="02020500000000000000" charset="-120"/>
              <a:cs typeface="PMingLiU" panose="02020500000000000000" charset="-120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867015" y="6366702"/>
            <a:ext cx="4286885" cy="476884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2800" spc="-5" dirty="0">
                <a:solidFill>
                  <a:srgbClr val="FFFFFF"/>
                </a:solidFill>
                <a:latin typeface="PMingLiU" panose="02020500000000000000" charset="-120"/>
                <a:cs typeface="PMingLiU" panose="02020500000000000000" charset="-120"/>
              </a:rPr>
              <a:t>社会基本矛盾及其运动规律</a:t>
            </a:r>
            <a:endParaRPr sz="2800">
              <a:latin typeface="PMingLiU" panose="02020500000000000000" charset="-120"/>
              <a:cs typeface="PMingLiU" panose="02020500000000000000" charset="-120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711707"/>
            <a:ext cx="12191999" cy="61462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6374891"/>
            <a:ext cx="12192000" cy="483234"/>
          </a:xfrm>
          <a:custGeom>
            <a:avLst/>
            <a:gdLst/>
            <a:ahLst/>
            <a:cxnLst/>
            <a:rect l="l" t="t" r="r" b="b"/>
            <a:pathLst>
              <a:path w="12192000" h="483234">
                <a:moveTo>
                  <a:pt x="12191999" y="0"/>
                </a:moveTo>
                <a:lnTo>
                  <a:pt x="0" y="0"/>
                </a:lnTo>
                <a:lnTo>
                  <a:pt x="0" y="483106"/>
                </a:lnTo>
                <a:lnTo>
                  <a:pt x="12191999" y="483106"/>
                </a:lnTo>
                <a:lnTo>
                  <a:pt x="12191999" y="0"/>
                </a:lnTo>
                <a:close/>
              </a:path>
            </a:pathLst>
          </a:custGeom>
          <a:solidFill>
            <a:srgbClr val="0F243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15492" y="58674"/>
            <a:ext cx="7345045" cy="513715"/>
          </a:xfrm>
          <a:prstGeom prst="rect">
            <a:avLst/>
          </a:prstGeom>
          <a:solidFill>
            <a:schemeClr val="accent2"/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四、社会形态更替的一</a:t>
            </a:r>
            <a:r>
              <a:rPr sz="3200" spc="-15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般</a:t>
            </a:r>
            <a:r>
              <a:rPr sz="3200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规律</a:t>
            </a:r>
            <a:r>
              <a:rPr sz="3200" spc="-15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及</a:t>
            </a:r>
            <a:r>
              <a:rPr sz="3200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特殊</a:t>
            </a:r>
            <a:r>
              <a:rPr sz="3200" spc="-15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形</a:t>
            </a:r>
            <a:r>
              <a:rPr sz="3200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式</a:t>
            </a:r>
            <a:endParaRPr sz="32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384035" y="4674108"/>
            <a:ext cx="1277620" cy="914400"/>
          </a:xfrm>
          <a:custGeom>
            <a:avLst/>
            <a:gdLst/>
            <a:ahLst/>
            <a:cxnLst/>
            <a:rect l="l" t="t" r="r" b="b"/>
            <a:pathLst>
              <a:path w="1277620" h="914400">
                <a:moveTo>
                  <a:pt x="0" y="914399"/>
                </a:moveTo>
                <a:lnTo>
                  <a:pt x="1277112" y="914399"/>
                </a:lnTo>
                <a:lnTo>
                  <a:pt x="1277112" y="0"/>
                </a:lnTo>
                <a:lnTo>
                  <a:pt x="0" y="0"/>
                </a:lnTo>
                <a:lnTo>
                  <a:pt x="0" y="914399"/>
                </a:lnTo>
                <a:close/>
              </a:path>
            </a:pathLst>
          </a:custGeom>
          <a:solidFill>
            <a:srgbClr val="FFCC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384035" y="4674108"/>
            <a:ext cx="1277620" cy="914400"/>
          </a:xfrm>
          <a:custGeom>
            <a:avLst/>
            <a:gdLst/>
            <a:ahLst/>
            <a:cxnLst/>
            <a:rect l="l" t="t" r="r" b="b"/>
            <a:pathLst>
              <a:path w="1277620" h="914400">
                <a:moveTo>
                  <a:pt x="0" y="914399"/>
                </a:moveTo>
                <a:lnTo>
                  <a:pt x="1277112" y="914399"/>
                </a:lnTo>
                <a:lnTo>
                  <a:pt x="1277112" y="0"/>
                </a:lnTo>
                <a:lnTo>
                  <a:pt x="0" y="0"/>
                </a:lnTo>
                <a:lnTo>
                  <a:pt x="0" y="914399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6705092" y="4747336"/>
            <a:ext cx="638175" cy="7581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5" dirty="0">
                <a:latin typeface="Microsoft JhengHei" panose="020B0604030504040204" charset="-120"/>
                <a:cs typeface="Microsoft JhengHei" panose="020B0604030504040204" charset="-120"/>
              </a:rPr>
              <a:t>原始</a:t>
            </a:r>
            <a:endParaRPr sz="240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b="1" spc="10" dirty="0">
                <a:latin typeface="Microsoft JhengHei" panose="020B0604030504040204" charset="-120"/>
                <a:cs typeface="Microsoft JhengHei" panose="020B0604030504040204" charset="-120"/>
              </a:rPr>
              <a:t>社会</a:t>
            </a:r>
            <a:endParaRPr sz="2400">
              <a:latin typeface="Microsoft JhengHei" panose="020B0604030504040204" charset="-120"/>
              <a:cs typeface="Microsoft JhengHei" panose="020B0604030504040204" charset="-120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031735" y="3835908"/>
            <a:ext cx="1315720" cy="914400"/>
          </a:xfrm>
          <a:custGeom>
            <a:avLst/>
            <a:gdLst/>
            <a:ahLst/>
            <a:cxnLst/>
            <a:rect l="l" t="t" r="r" b="b"/>
            <a:pathLst>
              <a:path w="1315720" h="914400">
                <a:moveTo>
                  <a:pt x="0" y="914400"/>
                </a:moveTo>
                <a:lnTo>
                  <a:pt x="1315212" y="914400"/>
                </a:lnTo>
                <a:lnTo>
                  <a:pt x="1315212" y="0"/>
                </a:lnTo>
                <a:lnTo>
                  <a:pt x="0" y="0"/>
                </a:lnTo>
                <a:lnTo>
                  <a:pt x="0" y="914400"/>
                </a:lnTo>
                <a:close/>
              </a:path>
            </a:pathLst>
          </a:custGeom>
          <a:solidFill>
            <a:srgbClr val="FFCC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031735" y="3835908"/>
            <a:ext cx="1315720" cy="914400"/>
          </a:xfrm>
          <a:custGeom>
            <a:avLst/>
            <a:gdLst/>
            <a:ahLst/>
            <a:cxnLst/>
            <a:rect l="l" t="t" r="r" b="b"/>
            <a:pathLst>
              <a:path w="1315720" h="914400">
                <a:moveTo>
                  <a:pt x="0" y="914400"/>
                </a:moveTo>
                <a:lnTo>
                  <a:pt x="1315212" y="914400"/>
                </a:lnTo>
                <a:lnTo>
                  <a:pt x="1315212" y="0"/>
                </a:lnTo>
                <a:lnTo>
                  <a:pt x="0" y="0"/>
                </a:lnTo>
                <a:lnTo>
                  <a:pt x="0" y="91440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7371080" y="3909441"/>
            <a:ext cx="63817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b="1" spc="10" dirty="0">
                <a:latin typeface="Microsoft JhengHei" panose="020B0604030504040204" charset="-120"/>
                <a:cs typeface="Microsoft JhengHei" panose="020B0604030504040204" charset="-120"/>
              </a:rPr>
              <a:t>奴隶 社会</a:t>
            </a:r>
            <a:endParaRPr sz="2400">
              <a:latin typeface="Microsoft JhengHei" panose="020B0604030504040204" charset="-120"/>
              <a:cs typeface="Microsoft JhengHei" panose="020B0604030504040204" charset="-120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7679435" y="3073907"/>
            <a:ext cx="1277620" cy="914400"/>
          </a:xfrm>
          <a:custGeom>
            <a:avLst/>
            <a:gdLst/>
            <a:ahLst/>
            <a:cxnLst/>
            <a:rect l="l" t="t" r="r" b="b"/>
            <a:pathLst>
              <a:path w="1277620" h="914400">
                <a:moveTo>
                  <a:pt x="0" y="914400"/>
                </a:moveTo>
                <a:lnTo>
                  <a:pt x="1277112" y="914400"/>
                </a:lnTo>
                <a:lnTo>
                  <a:pt x="1277112" y="0"/>
                </a:lnTo>
                <a:lnTo>
                  <a:pt x="0" y="0"/>
                </a:lnTo>
                <a:lnTo>
                  <a:pt x="0" y="914400"/>
                </a:lnTo>
                <a:close/>
              </a:path>
            </a:pathLst>
          </a:custGeom>
          <a:solidFill>
            <a:srgbClr val="FFCC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679435" y="3073907"/>
            <a:ext cx="1277620" cy="914400"/>
          </a:xfrm>
          <a:custGeom>
            <a:avLst/>
            <a:gdLst/>
            <a:ahLst/>
            <a:cxnLst/>
            <a:rect l="l" t="t" r="r" b="b"/>
            <a:pathLst>
              <a:path w="1277620" h="914400">
                <a:moveTo>
                  <a:pt x="0" y="914400"/>
                </a:moveTo>
                <a:lnTo>
                  <a:pt x="1277112" y="914400"/>
                </a:lnTo>
                <a:lnTo>
                  <a:pt x="1277112" y="0"/>
                </a:lnTo>
                <a:lnTo>
                  <a:pt x="0" y="0"/>
                </a:lnTo>
                <a:lnTo>
                  <a:pt x="0" y="91440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327135" y="2311907"/>
            <a:ext cx="1239520" cy="914400"/>
          </a:xfrm>
          <a:custGeom>
            <a:avLst/>
            <a:gdLst/>
            <a:ahLst/>
            <a:cxnLst/>
            <a:rect l="l" t="t" r="r" b="b"/>
            <a:pathLst>
              <a:path w="1239520" h="914400">
                <a:moveTo>
                  <a:pt x="0" y="914400"/>
                </a:moveTo>
                <a:lnTo>
                  <a:pt x="1239012" y="914400"/>
                </a:lnTo>
                <a:lnTo>
                  <a:pt x="1239012" y="0"/>
                </a:lnTo>
                <a:lnTo>
                  <a:pt x="0" y="0"/>
                </a:lnTo>
                <a:lnTo>
                  <a:pt x="0" y="914400"/>
                </a:lnTo>
                <a:close/>
              </a:path>
            </a:pathLst>
          </a:custGeom>
          <a:solidFill>
            <a:srgbClr val="FFCC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327135" y="2311907"/>
            <a:ext cx="1239520" cy="914400"/>
          </a:xfrm>
          <a:custGeom>
            <a:avLst/>
            <a:gdLst/>
            <a:ahLst/>
            <a:cxnLst/>
            <a:rect l="l" t="t" r="r" b="b"/>
            <a:pathLst>
              <a:path w="1239520" h="914400">
                <a:moveTo>
                  <a:pt x="0" y="914400"/>
                </a:moveTo>
                <a:lnTo>
                  <a:pt x="1239012" y="914400"/>
                </a:lnTo>
                <a:lnTo>
                  <a:pt x="1239012" y="0"/>
                </a:lnTo>
                <a:lnTo>
                  <a:pt x="0" y="0"/>
                </a:lnTo>
                <a:lnTo>
                  <a:pt x="0" y="91440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8000745" y="2445766"/>
            <a:ext cx="1345565" cy="1458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563880">
              <a:lnSpc>
                <a:spcPct val="100000"/>
              </a:lnSpc>
              <a:spcBef>
                <a:spcPts val="105"/>
              </a:spcBef>
            </a:pPr>
            <a:r>
              <a:rPr sz="2000" b="1" spc="10" dirty="0">
                <a:latin typeface="Microsoft JhengHei" panose="020B0604030504040204" charset="-120"/>
                <a:cs typeface="Microsoft JhengHei" panose="020B0604030504040204" charset="-120"/>
              </a:rPr>
              <a:t>资本主</a:t>
            </a:r>
            <a:endParaRPr sz="200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563880">
              <a:lnSpc>
                <a:spcPct val="100000"/>
              </a:lnSpc>
            </a:pPr>
            <a:r>
              <a:rPr sz="2000" b="1" spc="10" dirty="0">
                <a:latin typeface="Microsoft JhengHei" panose="020B0604030504040204" charset="-120"/>
                <a:cs typeface="Microsoft JhengHei" panose="020B0604030504040204" charset="-120"/>
              </a:rPr>
              <a:t>义社会</a:t>
            </a:r>
            <a:endParaRPr sz="200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12700" marR="711835">
              <a:lnSpc>
                <a:spcPct val="100000"/>
              </a:lnSpc>
              <a:spcBef>
                <a:spcPts val="715"/>
              </a:spcBef>
            </a:pPr>
            <a:r>
              <a:rPr sz="2400" b="1" spc="10" dirty="0">
                <a:latin typeface="Microsoft JhengHei" panose="020B0604030504040204" charset="-120"/>
                <a:cs typeface="Microsoft JhengHei" panose="020B0604030504040204" charset="-120"/>
              </a:rPr>
              <a:t>封建 社会</a:t>
            </a:r>
            <a:endParaRPr sz="2400">
              <a:latin typeface="Microsoft JhengHei" panose="020B0604030504040204" charset="-120"/>
              <a:cs typeface="Microsoft JhengHei" panose="020B0604030504040204" charset="-120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8976359" y="1484375"/>
            <a:ext cx="1283335" cy="914400"/>
          </a:xfrm>
          <a:custGeom>
            <a:avLst/>
            <a:gdLst/>
            <a:ahLst/>
            <a:cxnLst/>
            <a:rect l="l" t="t" r="r" b="b"/>
            <a:pathLst>
              <a:path w="1283334" h="914400">
                <a:moveTo>
                  <a:pt x="0" y="914400"/>
                </a:moveTo>
                <a:lnTo>
                  <a:pt x="1283207" y="914400"/>
                </a:lnTo>
                <a:lnTo>
                  <a:pt x="1283207" y="0"/>
                </a:lnTo>
                <a:lnTo>
                  <a:pt x="0" y="0"/>
                </a:lnTo>
                <a:lnTo>
                  <a:pt x="0" y="914400"/>
                </a:lnTo>
                <a:close/>
              </a:path>
            </a:pathLst>
          </a:custGeom>
          <a:solidFill>
            <a:srgbClr val="FFCC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976359" y="1484375"/>
            <a:ext cx="1283335" cy="914400"/>
          </a:xfrm>
          <a:custGeom>
            <a:avLst/>
            <a:gdLst/>
            <a:ahLst/>
            <a:cxnLst/>
            <a:rect l="l" t="t" r="r" b="b"/>
            <a:pathLst>
              <a:path w="1283334" h="914400">
                <a:moveTo>
                  <a:pt x="0" y="914400"/>
                </a:moveTo>
                <a:lnTo>
                  <a:pt x="1283207" y="914400"/>
                </a:lnTo>
                <a:lnTo>
                  <a:pt x="1283207" y="0"/>
                </a:lnTo>
                <a:lnTo>
                  <a:pt x="0" y="0"/>
                </a:lnTo>
                <a:lnTo>
                  <a:pt x="0" y="91440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9222993" y="1618869"/>
            <a:ext cx="793750" cy="6356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2000" b="1" spc="10" dirty="0">
                <a:latin typeface="Microsoft JhengHei" panose="020B0604030504040204" charset="-120"/>
                <a:cs typeface="Microsoft JhengHei" panose="020B0604030504040204" charset="-120"/>
              </a:rPr>
              <a:t>共产主 义社会</a:t>
            </a:r>
            <a:endParaRPr sz="2000">
              <a:latin typeface="Microsoft JhengHei" panose="020B0604030504040204" charset="-120"/>
              <a:cs typeface="Microsoft JhengHei" panose="020B0604030504040204" charset="-120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7422133" y="1703070"/>
            <a:ext cx="3441700" cy="4200525"/>
          </a:xfrm>
          <a:custGeom>
            <a:avLst/>
            <a:gdLst/>
            <a:ahLst/>
            <a:cxnLst/>
            <a:rect l="l" t="t" r="r" b="b"/>
            <a:pathLst>
              <a:path w="3441700" h="4200525">
                <a:moveTo>
                  <a:pt x="3375475" y="58103"/>
                </a:moveTo>
                <a:lnTo>
                  <a:pt x="0" y="4181830"/>
                </a:lnTo>
                <a:lnTo>
                  <a:pt x="22351" y="4200169"/>
                </a:lnTo>
                <a:lnTo>
                  <a:pt x="3397824" y="76396"/>
                </a:lnTo>
                <a:lnTo>
                  <a:pt x="3375475" y="58103"/>
                </a:lnTo>
                <a:close/>
              </a:path>
              <a:path w="3441700" h="4200525">
                <a:moveTo>
                  <a:pt x="3431083" y="46862"/>
                </a:moveTo>
                <a:lnTo>
                  <a:pt x="3384677" y="46862"/>
                </a:lnTo>
                <a:lnTo>
                  <a:pt x="3407029" y="65150"/>
                </a:lnTo>
                <a:lnTo>
                  <a:pt x="3397824" y="76396"/>
                </a:lnTo>
                <a:lnTo>
                  <a:pt x="3420237" y="94741"/>
                </a:lnTo>
                <a:lnTo>
                  <a:pt x="3431083" y="46862"/>
                </a:lnTo>
                <a:close/>
              </a:path>
              <a:path w="3441700" h="4200525">
                <a:moveTo>
                  <a:pt x="3384677" y="46862"/>
                </a:moveTo>
                <a:lnTo>
                  <a:pt x="3375475" y="58103"/>
                </a:lnTo>
                <a:lnTo>
                  <a:pt x="3397824" y="76396"/>
                </a:lnTo>
                <a:lnTo>
                  <a:pt x="3407029" y="65150"/>
                </a:lnTo>
                <a:lnTo>
                  <a:pt x="3384677" y="46862"/>
                </a:lnTo>
                <a:close/>
              </a:path>
              <a:path w="3441700" h="4200525">
                <a:moveTo>
                  <a:pt x="3441700" y="0"/>
                </a:moveTo>
                <a:lnTo>
                  <a:pt x="3353054" y="39750"/>
                </a:lnTo>
                <a:lnTo>
                  <a:pt x="3375475" y="58103"/>
                </a:lnTo>
                <a:lnTo>
                  <a:pt x="3384677" y="46862"/>
                </a:lnTo>
                <a:lnTo>
                  <a:pt x="3431083" y="46862"/>
                </a:lnTo>
                <a:lnTo>
                  <a:pt x="3441700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1206500" y="1581149"/>
            <a:ext cx="4361815" cy="4211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dirty="0">
                <a:solidFill>
                  <a:srgbClr val="AD4745"/>
                </a:solidFill>
                <a:latin typeface="微软雅黑" panose="020B0503020204020204" charset="-122"/>
                <a:cs typeface="微软雅黑" panose="020B0503020204020204" charset="-122"/>
              </a:rPr>
              <a:t>1.</a:t>
            </a:r>
            <a:r>
              <a:rPr sz="2800" b="1" spc="-5" dirty="0">
                <a:solidFill>
                  <a:srgbClr val="AD4745"/>
                </a:solidFill>
                <a:latin typeface="微软雅黑" panose="020B0503020204020204" charset="-122"/>
                <a:cs typeface="微软雅黑" panose="020B0503020204020204" charset="-122"/>
              </a:rPr>
              <a:t>社会形态更替</a:t>
            </a:r>
            <a:r>
              <a:rPr sz="2800" b="1" spc="-10" dirty="0">
                <a:solidFill>
                  <a:srgbClr val="AD4745"/>
                </a:solidFill>
                <a:latin typeface="微软雅黑" panose="020B0503020204020204" charset="-122"/>
                <a:cs typeface="微软雅黑" panose="020B0503020204020204" charset="-122"/>
              </a:rPr>
              <a:t>的</a:t>
            </a:r>
            <a:r>
              <a:rPr sz="2800" b="1" spc="-5" dirty="0">
                <a:solidFill>
                  <a:srgbClr val="AD4745"/>
                </a:solidFill>
                <a:latin typeface="微软雅黑" panose="020B0503020204020204" charset="-122"/>
                <a:cs typeface="微软雅黑" panose="020B0503020204020204" charset="-122"/>
              </a:rPr>
              <a:t>统一性</a:t>
            </a:r>
            <a:endParaRPr sz="2800">
              <a:latin typeface="微软雅黑" panose="020B0503020204020204" charset="-122"/>
              <a:cs typeface="微软雅黑" panose="020B0503020204020204" charset="-122"/>
            </a:endParaRPr>
          </a:p>
          <a:p>
            <a:pPr marL="84455" marR="5080" indent="713105" algn="just">
              <a:lnSpc>
                <a:spcPct val="120000"/>
              </a:lnSpc>
              <a:spcBef>
                <a:spcPts val="1370"/>
              </a:spcBef>
            </a:pPr>
            <a:r>
              <a:rPr sz="2800" spc="-5" dirty="0">
                <a:latin typeface="微软雅黑" panose="020B0503020204020204" charset="-122"/>
                <a:cs typeface="微软雅黑" panose="020B0503020204020204" charset="-122"/>
              </a:rPr>
              <a:t>社会形态演进和发展的 基本方向是</a:t>
            </a:r>
            <a:r>
              <a:rPr sz="2800" b="1" spc="-5" dirty="0">
                <a:latin typeface="微软雅黑" panose="020B0503020204020204" charset="-122"/>
                <a:cs typeface="微软雅黑" panose="020B0503020204020204" charset="-122"/>
              </a:rPr>
              <a:t>统一</a:t>
            </a:r>
            <a:r>
              <a:rPr sz="2800" spc="-5" dirty="0">
                <a:latin typeface="微软雅黑" panose="020B0503020204020204" charset="-122"/>
                <a:cs typeface="微软雅黑" panose="020B0503020204020204" charset="-122"/>
              </a:rPr>
              <a:t>的。人类社 会总是适应着生产力的不断 发展，由低级到高级、由简 </a:t>
            </a:r>
            <a:r>
              <a:rPr sz="2800" spc="-10" dirty="0">
                <a:latin typeface="微软雅黑" panose="020B0503020204020204" charset="-122"/>
                <a:cs typeface="微软雅黑" panose="020B0503020204020204" charset="-122"/>
              </a:rPr>
              <a:t>单到复杂地向前发展的，这 </a:t>
            </a:r>
            <a:r>
              <a:rPr sz="2800" spc="-5" dirty="0">
                <a:latin typeface="微软雅黑" panose="020B0503020204020204" charset="-122"/>
                <a:cs typeface="微软雅黑" panose="020B0503020204020204" charset="-122"/>
              </a:rPr>
              <a:t>是普遍的总的趋势，任何国 家、民族概莫能外。</a:t>
            </a:r>
            <a:endParaRPr sz="28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591427" y="6366702"/>
            <a:ext cx="1090930" cy="476884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2800" spc="-5" dirty="0">
                <a:solidFill>
                  <a:srgbClr val="FFFFFF"/>
                </a:solidFill>
                <a:latin typeface="PMingLiU" panose="02020500000000000000" charset="-120"/>
                <a:cs typeface="PMingLiU" panose="02020500000000000000" charset="-120"/>
              </a:rPr>
              <a:t>第一节</a:t>
            </a:r>
            <a:endParaRPr sz="2800">
              <a:latin typeface="PMingLiU" panose="02020500000000000000" charset="-120"/>
              <a:cs typeface="PMingLiU" panose="02020500000000000000" charset="-120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7867015" y="6366702"/>
            <a:ext cx="4286885" cy="476884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2800" spc="-5" dirty="0">
                <a:solidFill>
                  <a:srgbClr val="FFFFFF"/>
                </a:solidFill>
                <a:latin typeface="PMingLiU" panose="02020500000000000000" charset="-120"/>
                <a:cs typeface="PMingLiU" panose="02020500000000000000" charset="-120"/>
              </a:rPr>
              <a:t>社会基本矛盾及其运动规律</a:t>
            </a:r>
            <a:endParaRPr sz="2800">
              <a:latin typeface="PMingLiU" panose="02020500000000000000" charset="-120"/>
              <a:cs typeface="PMingLiU" panose="02020500000000000000" charset="-120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918159" y="922985"/>
            <a:ext cx="6944995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spc="5" dirty="0">
                <a:solidFill>
                  <a:srgbClr val="AD4745"/>
                </a:solidFill>
                <a:latin typeface="微软雅黑" panose="020B0503020204020204" charset="-122"/>
                <a:cs typeface="微软雅黑" panose="020B0503020204020204" charset="-122"/>
              </a:rPr>
              <a:t>（二）社会形态更替的</a:t>
            </a:r>
            <a:r>
              <a:rPr sz="3200" b="1" spc="-10" dirty="0">
                <a:solidFill>
                  <a:srgbClr val="AD4745"/>
                </a:solidFill>
                <a:latin typeface="微软雅黑" panose="020B0503020204020204" charset="-122"/>
                <a:cs typeface="微软雅黑" panose="020B0503020204020204" charset="-122"/>
              </a:rPr>
              <a:t>统</a:t>
            </a:r>
            <a:r>
              <a:rPr sz="3200" b="1" spc="5" dirty="0">
                <a:solidFill>
                  <a:srgbClr val="AD4745"/>
                </a:solidFill>
                <a:latin typeface="微软雅黑" panose="020B0503020204020204" charset="-122"/>
                <a:cs typeface="微软雅黑" panose="020B0503020204020204" charset="-122"/>
              </a:rPr>
              <a:t>一性</a:t>
            </a:r>
            <a:r>
              <a:rPr sz="3200" b="1" spc="-10" dirty="0">
                <a:solidFill>
                  <a:srgbClr val="AD4745"/>
                </a:solidFill>
                <a:latin typeface="微软雅黑" panose="020B0503020204020204" charset="-122"/>
                <a:cs typeface="微软雅黑" panose="020B0503020204020204" charset="-122"/>
              </a:rPr>
              <a:t>和</a:t>
            </a:r>
            <a:r>
              <a:rPr sz="3200" b="1" spc="5" dirty="0">
                <a:solidFill>
                  <a:srgbClr val="AD4745"/>
                </a:solidFill>
                <a:latin typeface="微软雅黑" panose="020B0503020204020204" charset="-122"/>
                <a:cs typeface="微软雅黑" panose="020B0503020204020204" charset="-122"/>
              </a:rPr>
              <a:t>多样性</a:t>
            </a:r>
            <a:endParaRPr sz="3200">
              <a:latin typeface="微软雅黑" panose="020B0503020204020204" charset="-122"/>
              <a:cs typeface="微软雅黑" panose="020B0503020204020204" charset="-122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711707"/>
            <a:ext cx="12191999" cy="61462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6374891"/>
            <a:ext cx="12192000" cy="483234"/>
          </a:xfrm>
          <a:custGeom>
            <a:avLst/>
            <a:gdLst/>
            <a:ahLst/>
            <a:cxnLst/>
            <a:rect l="l" t="t" r="r" b="b"/>
            <a:pathLst>
              <a:path w="12192000" h="483234">
                <a:moveTo>
                  <a:pt x="12191999" y="0"/>
                </a:moveTo>
                <a:lnTo>
                  <a:pt x="0" y="0"/>
                </a:lnTo>
                <a:lnTo>
                  <a:pt x="0" y="483106"/>
                </a:lnTo>
                <a:lnTo>
                  <a:pt x="12191999" y="483106"/>
                </a:lnTo>
                <a:lnTo>
                  <a:pt x="12191999" y="0"/>
                </a:lnTo>
                <a:close/>
              </a:path>
            </a:pathLst>
          </a:custGeom>
          <a:solidFill>
            <a:srgbClr val="0F243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15492" y="58674"/>
            <a:ext cx="7345045" cy="513715"/>
          </a:xfrm>
          <a:prstGeom prst="rect">
            <a:avLst/>
          </a:prstGeom>
          <a:solidFill>
            <a:schemeClr val="accent2"/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四、社会形态更替的一</a:t>
            </a:r>
            <a:r>
              <a:rPr sz="3200" spc="-15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般</a:t>
            </a:r>
            <a:r>
              <a:rPr sz="3200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规律</a:t>
            </a:r>
            <a:r>
              <a:rPr sz="3200" spc="-15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及</a:t>
            </a:r>
            <a:r>
              <a:rPr sz="3200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特殊</a:t>
            </a:r>
            <a:r>
              <a:rPr sz="3200" spc="-15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形</a:t>
            </a:r>
            <a:r>
              <a:rPr sz="3200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式</a:t>
            </a:r>
            <a:endParaRPr sz="32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591427" y="6366702"/>
            <a:ext cx="1090930" cy="476884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2800" spc="-5" dirty="0">
                <a:solidFill>
                  <a:srgbClr val="FFFFFF"/>
                </a:solidFill>
                <a:latin typeface="PMingLiU" panose="02020500000000000000" charset="-120"/>
                <a:cs typeface="PMingLiU" panose="02020500000000000000" charset="-120"/>
              </a:rPr>
              <a:t>第一节</a:t>
            </a:r>
            <a:endParaRPr sz="2800">
              <a:latin typeface="PMingLiU" panose="02020500000000000000" charset="-120"/>
              <a:cs typeface="PMingLiU" panose="02020500000000000000" charset="-120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867015" y="6366702"/>
            <a:ext cx="4286885" cy="476884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2800" spc="-5" dirty="0">
                <a:solidFill>
                  <a:srgbClr val="FFFFFF"/>
                </a:solidFill>
                <a:latin typeface="PMingLiU" panose="02020500000000000000" charset="-120"/>
                <a:cs typeface="PMingLiU" panose="02020500000000000000" charset="-120"/>
              </a:rPr>
              <a:t>社会基本矛盾及其运动规律</a:t>
            </a:r>
            <a:endParaRPr sz="2800">
              <a:latin typeface="PMingLiU" panose="02020500000000000000" charset="-120"/>
              <a:cs typeface="PMingLiU" panose="02020500000000000000" charset="-120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02360" y="647608"/>
            <a:ext cx="10249535" cy="4287520"/>
          </a:xfrm>
          <a:prstGeom prst="rect">
            <a:avLst/>
          </a:prstGeom>
        </p:spPr>
        <p:txBody>
          <a:bodyPr vert="horz" wrap="square" lIns="0" tIns="2254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775"/>
              </a:spcBef>
            </a:pPr>
            <a:r>
              <a:rPr sz="2800" b="1" dirty="0">
                <a:solidFill>
                  <a:srgbClr val="AD4745"/>
                </a:solidFill>
                <a:latin typeface="微软雅黑" panose="020B0503020204020204" charset="-122"/>
                <a:cs typeface="微软雅黑" panose="020B0503020204020204" charset="-122"/>
              </a:rPr>
              <a:t>2.</a:t>
            </a:r>
            <a:r>
              <a:rPr sz="2800" b="1" spc="-5" dirty="0">
                <a:solidFill>
                  <a:srgbClr val="AD4745"/>
                </a:solidFill>
                <a:latin typeface="微软雅黑" panose="020B0503020204020204" charset="-122"/>
                <a:cs typeface="微软雅黑" panose="020B0503020204020204" charset="-122"/>
              </a:rPr>
              <a:t>社会形</a:t>
            </a:r>
            <a:r>
              <a:rPr sz="2800" b="1" spc="-10" dirty="0">
                <a:solidFill>
                  <a:srgbClr val="AD4745"/>
                </a:solidFill>
                <a:latin typeface="微软雅黑" panose="020B0503020204020204" charset="-122"/>
                <a:cs typeface="微软雅黑" panose="020B0503020204020204" charset="-122"/>
              </a:rPr>
              <a:t>态</a:t>
            </a:r>
            <a:r>
              <a:rPr sz="2800" b="1" spc="-5" dirty="0">
                <a:solidFill>
                  <a:srgbClr val="AD4745"/>
                </a:solidFill>
                <a:latin typeface="微软雅黑" panose="020B0503020204020204" charset="-122"/>
                <a:cs typeface="微软雅黑" panose="020B0503020204020204" charset="-122"/>
              </a:rPr>
              <a:t>更替的多样性</a:t>
            </a:r>
            <a:endParaRPr sz="2800">
              <a:latin typeface="微软雅黑" panose="020B0503020204020204" charset="-122"/>
              <a:cs typeface="微软雅黑" panose="020B0503020204020204" charset="-122"/>
            </a:endParaRPr>
          </a:p>
          <a:p>
            <a:pPr marL="787400">
              <a:lnSpc>
                <a:spcPct val="100000"/>
              </a:lnSpc>
              <a:spcBef>
                <a:spcPts val="1440"/>
              </a:spcBef>
            </a:pPr>
            <a:r>
              <a:rPr sz="2400" b="1" dirty="0">
                <a:latin typeface="微软雅黑" panose="020B0503020204020204" charset="-122"/>
                <a:cs typeface="微软雅黑" panose="020B0503020204020204" charset="-122"/>
              </a:rPr>
              <a:t>跨越</a:t>
            </a:r>
            <a:r>
              <a:rPr sz="2400" b="1" spc="-5" dirty="0">
                <a:latin typeface="微软雅黑" panose="020B0503020204020204" charset="-122"/>
                <a:cs typeface="微软雅黑" panose="020B0503020204020204" charset="-122"/>
              </a:rPr>
              <a:t>式</a:t>
            </a:r>
            <a:r>
              <a:rPr sz="2400" spc="-5" dirty="0">
                <a:latin typeface="微软雅黑" panose="020B0503020204020204" charset="-122"/>
                <a:cs typeface="微软雅黑" panose="020B0503020204020204" charset="-122"/>
              </a:rPr>
              <a:t>发展：某些国家在历史上由于外族入侵跨越了某种社会形态。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  <a:p>
            <a:pPr marL="156210">
              <a:lnSpc>
                <a:spcPct val="100000"/>
              </a:lnSpc>
              <a:spcBef>
                <a:spcPts val="580"/>
              </a:spcBef>
            </a:pP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（如美国等）；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  <a:p>
            <a:pPr marL="156210" marR="5080" indent="630555">
              <a:lnSpc>
                <a:spcPct val="120000"/>
              </a:lnSpc>
            </a:pPr>
            <a:r>
              <a:rPr sz="2400" b="1" dirty="0">
                <a:latin typeface="微软雅黑" panose="020B0503020204020204" charset="-122"/>
                <a:cs typeface="微软雅黑" panose="020B0503020204020204" charset="-122"/>
              </a:rPr>
              <a:t>跃迁</a:t>
            </a:r>
            <a:r>
              <a:rPr sz="2400" b="1" spc="-5" dirty="0">
                <a:latin typeface="微软雅黑" panose="020B0503020204020204" charset="-122"/>
                <a:cs typeface="微软雅黑" panose="020B0503020204020204" charset="-122"/>
              </a:rPr>
              <a:t>式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发展：某些落后国家由于先进思想指导迅速迈进到先进的社会形 </a:t>
            </a:r>
            <a:r>
              <a:rPr sz="2400" spc="-5" dirty="0">
                <a:latin typeface="微软雅黑" panose="020B0503020204020204" charset="-122"/>
                <a:cs typeface="微软雅黑" panose="020B0503020204020204" charset="-122"/>
              </a:rPr>
              <a:t>态。（如中国等）；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  <a:p>
            <a:pPr marL="156210" marR="5080" indent="630555">
              <a:lnSpc>
                <a:spcPct val="120000"/>
              </a:lnSpc>
              <a:spcBef>
                <a:spcPts val="5"/>
              </a:spcBef>
            </a:pPr>
            <a:r>
              <a:rPr sz="2400" b="1" dirty="0">
                <a:latin typeface="微软雅黑" panose="020B0503020204020204" charset="-122"/>
                <a:cs typeface="微软雅黑" panose="020B0503020204020204" charset="-122"/>
              </a:rPr>
              <a:t>渗透</a:t>
            </a:r>
            <a:r>
              <a:rPr sz="2400" b="1" spc="-5" dirty="0">
                <a:latin typeface="微软雅黑" panose="020B0503020204020204" charset="-122"/>
                <a:cs typeface="微软雅黑" panose="020B0503020204020204" charset="-122"/>
              </a:rPr>
              <a:t>式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发展：某些国家由于旧制度的顽固，即使进入新的社会形态后， 仍然保留旧制度的某些因素。（如英国等）；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  <a:p>
            <a:pPr marL="787400">
              <a:lnSpc>
                <a:spcPct val="100000"/>
              </a:lnSpc>
              <a:spcBef>
                <a:spcPts val="575"/>
              </a:spcBef>
            </a:pP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出</a:t>
            </a:r>
            <a:r>
              <a:rPr sz="2400" spc="-5" dirty="0">
                <a:latin typeface="微软雅黑" panose="020B0503020204020204" charset="-122"/>
                <a:cs typeface="微软雅黑" panose="020B0503020204020204" charset="-122"/>
              </a:rPr>
              <a:t>现</a:t>
            </a:r>
            <a:r>
              <a:rPr sz="2400" b="1" spc="-5" dirty="0">
                <a:latin typeface="微软雅黑" panose="020B0503020204020204" charset="-122"/>
                <a:cs typeface="微软雅黑" panose="020B0503020204020204" charset="-122"/>
              </a:rPr>
              <a:t>暂时倒退</a:t>
            </a:r>
            <a:r>
              <a:rPr sz="2400" spc="-5" dirty="0">
                <a:latin typeface="微软雅黑" panose="020B0503020204020204" charset="-122"/>
                <a:cs typeface="微软雅黑" panose="020B0503020204020204" charset="-122"/>
              </a:rPr>
              <a:t>的现象：某些国家由于特殊原因出现暂时性历史倒退。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  <a:p>
            <a:pPr marL="156210">
              <a:lnSpc>
                <a:spcPct val="100000"/>
              </a:lnSpc>
              <a:spcBef>
                <a:spcPts val="580"/>
              </a:spcBef>
            </a:pP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（如袁世凯复辟帝制、苏联解体等）。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711707"/>
            <a:ext cx="12191999" cy="61462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6374891"/>
            <a:ext cx="12192000" cy="483234"/>
          </a:xfrm>
          <a:custGeom>
            <a:avLst/>
            <a:gdLst/>
            <a:ahLst/>
            <a:cxnLst/>
            <a:rect l="l" t="t" r="r" b="b"/>
            <a:pathLst>
              <a:path w="12192000" h="483234">
                <a:moveTo>
                  <a:pt x="12191999" y="0"/>
                </a:moveTo>
                <a:lnTo>
                  <a:pt x="0" y="0"/>
                </a:lnTo>
                <a:lnTo>
                  <a:pt x="0" y="483106"/>
                </a:lnTo>
                <a:lnTo>
                  <a:pt x="12191999" y="483106"/>
                </a:lnTo>
                <a:lnTo>
                  <a:pt x="12191999" y="0"/>
                </a:lnTo>
                <a:close/>
              </a:path>
            </a:pathLst>
          </a:custGeom>
          <a:solidFill>
            <a:srgbClr val="0F243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15492" y="58674"/>
            <a:ext cx="7345045" cy="513715"/>
          </a:xfrm>
          <a:prstGeom prst="rect">
            <a:avLst/>
          </a:prstGeom>
          <a:solidFill>
            <a:schemeClr val="accent2"/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四、社会形态更替的一</a:t>
            </a:r>
            <a:r>
              <a:rPr sz="3200" spc="-15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般</a:t>
            </a:r>
            <a:r>
              <a:rPr sz="3200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规律</a:t>
            </a:r>
            <a:r>
              <a:rPr sz="3200" spc="-15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及</a:t>
            </a:r>
            <a:r>
              <a:rPr sz="3200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特殊</a:t>
            </a:r>
            <a:r>
              <a:rPr sz="3200" spc="-15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形</a:t>
            </a:r>
            <a:r>
              <a:rPr sz="3200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式</a:t>
            </a:r>
            <a:endParaRPr sz="32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8113776" y="2348483"/>
            <a:ext cx="1224280" cy="1130935"/>
          </a:xfrm>
          <a:custGeom>
            <a:avLst/>
            <a:gdLst/>
            <a:ahLst/>
            <a:cxnLst/>
            <a:rect l="l" t="t" r="r" b="b"/>
            <a:pathLst>
              <a:path w="1224279" h="1130935">
                <a:moveTo>
                  <a:pt x="611885" y="0"/>
                </a:moveTo>
                <a:lnTo>
                  <a:pt x="561700" y="1874"/>
                </a:lnTo>
                <a:lnTo>
                  <a:pt x="512632" y="7399"/>
                </a:lnTo>
                <a:lnTo>
                  <a:pt x="464838" y="16430"/>
                </a:lnTo>
                <a:lnTo>
                  <a:pt x="418478" y="28821"/>
                </a:lnTo>
                <a:lnTo>
                  <a:pt x="373707" y="44428"/>
                </a:lnTo>
                <a:lnTo>
                  <a:pt x="330683" y="63103"/>
                </a:lnTo>
                <a:lnTo>
                  <a:pt x="289565" y="84703"/>
                </a:lnTo>
                <a:lnTo>
                  <a:pt x="250509" y="109081"/>
                </a:lnTo>
                <a:lnTo>
                  <a:pt x="213672" y="136093"/>
                </a:lnTo>
                <a:lnTo>
                  <a:pt x="179212" y="165592"/>
                </a:lnTo>
                <a:lnTo>
                  <a:pt x="147287" y="197433"/>
                </a:lnTo>
                <a:lnTo>
                  <a:pt x="118055" y="231471"/>
                </a:lnTo>
                <a:lnTo>
                  <a:pt x="91671" y="267560"/>
                </a:lnTo>
                <a:lnTo>
                  <a:pt x="68295" y="305555"/>
                </a:lnTo>
                <a:lnTo>
                  <a:pt x="48083" y="345311"/>
                </a:lnTo>
                <a:lnTo>
                  <a:pt x="31193" y="386681"/>
                </a:lnTo>
                <a:lnTo>
                  <a:pt x="17782" y="429521"/>
                </a:lnTo>
                <a:lnTo>
                  <a:pt x="8008" y="473685"/>
                </a:lnTo>
                <a:lnTo>
                  <a:pt x="2028" y="519028"/>
                </a:lnTo>
                <a:lnTo>
                  <a:pt x="0" y="565403"/>
                </a:lnTo>
                <a:lnTo>
                  <a:pt x="2028" y="611779"/>
                </a:lnTo>
                <a:lnTo>
                  <a:pt x="8008" y="657122"/>
                </a:lnTo>
                <a:lnTo>
                  <a:pt x="17782" y="701286"/>
                </a:lnTo>
                <a:lnTo>
                  <a:pt x="31193" y="744126"/>
                </a:lnTo>
                <a:lnTo>
                  <a:pt x="48083" y="785496"/>
                </a:lnTo>
                <a:lnTo>
                  <a:pt x="68295" y="825252"/>
                </a:lnTo>
                <a:lnTo>
                  <a:pt x="91671" y="863247"/>
                </a:lnTo>
                <a:lnTo>
                  <a:pt x="118055" y="899336"/>
                </a:lnTo>
                <a:lnTo>
                  <a:pt x="147287" y="933374"/>
                </a:lnTo>
                <a:lnTo>
                  <a:pt x="179212" y="965215"/>
                </a:lnTo>
                <a:lnTo>
                  <a:pt x="213672" y="994714"/>
                </a:lnTo>
                <a:lnTo>
                  <a:pt x="250509" y="1021726"/>
                </a:lnTo>
                <a:lnTo>
                  <a:pt x="289565" y="1046104"/>
                </a:lnTo>
                <a:lnTo>
                  <a:pt x="330683" y="1067704"/>
                </a:lnTo>
                <a:lnTo>
                  <a:pt x="373707" y="1086379"/>
                </a:lnTo>
                <a:lnTo>
                  <a:pt x="418478" y="1101986"/>
                </a:lnTo>
                <a:lnTo>
                  <a:pt x="464838" y="1114377"/>
                </a:lnTo>
                <a:lnTo>
                  <a:pt x="512632" y="1123408"/>
                </a:lnTo>
                <a:lnTo>
                  <a:pt x="561700" y="1128933"/>
                </a:lnTo>
                <a:lnTo>
                  <a:pt x="611885" y="1130807"/>
                </a:lnTo>
                <a:lnTo>
                  <a:pt x="662071" y="1128933"/>
                </a:lnTo>
                <a:lnTo>
                  <a:pt x="711139" y="1123408"/>
                </a:lnTo>
                <a:lnTo>
                  <a:pt x="758933" y="1114377"/>
                </a:lnTo>
                <a:lnTo>
                  <a:pt x="805293" y="1101986"/>
                </a:lnTo>
                <a:lnTo>
                  <a:pt x="850064" y="1086379"/>
                </a:lnTo>
                <a:lnTo>
                  <a:pt x="893088" y="1067704"/>
                </a:lnTo>
                <a:lnTo>
                  <a:pt x="934206" y="1046104"/>
                </a:lnTo>
                <a:lnTo>
                  <a:pt x="973262" y="1021726"/>
                </a:lnTo>
                <a:lnTo>
                  <a:pt x="1010099" y="994714"/>
                </a:lnTo>
                <a:lnTo>
                  <a:pt x="1044559" y="965215"/>
                </a:lnTo>
                <a:lnTo>
                  <a:pt x="1076484" y="933374"/>
                </a:lnTo>
                <a:lnTo>
                  <a:pt x="1105716" y="899336"/>
                </a:lnTo>
                <a:lnTo>
                  <a:pt x="1132100" y="863247"/>
                </a:lnTo>
                <a:lnTo>
                  <a:pt x="1155476" y="825252"/>
                </a:lnTo>
                <a:lnTo>
                  <a:pt x="1175688" y="785496"/>
                </a:lnTo>
                <a:lnTo>
                  <a:pt x="1192578" y="744126"/>
                </a:lnTo>
                <a:lnTo>
                  <a:pt x="1205989" y="701286"/>
                </a:lnTo>
                <a:lnTo>
                  <a:pt x="1215763" y="657122"/>
                </a:lnTo>
                <a:lnTo>
                  <a:pt x="1221743" y="611779"/>
                </a:lnTo>
                <a:lnTo>
                  <a:pt x="1223772" y="565403"/>
                </a:lnTo>
                <a:lnTo>
                  <a:pt x="1221743" y="519028"/>
                </a:lnTo>
                <a:lnTo>
                  <a:pt x="1215763" y="473685"/>
                </a:lnTo>
                <a:lnTo>
                  <a:pt x="1205989" y="429521"/>
                </a:lnTo>
                <a:lnTo>
                  <a:pt x="1192578" y="386681"/>
                </a:lnTo>
                <a:lnTo>
                  <a:pt x="1175688" y="345311"/>
                </a:lnTo>
                <a:lnTo>
                  <a:pt x="1155476" y="305555"/>
                </a:lnTo>
                <a:lnTo>
                  <a:pt x="1132100" y="267560"/>
                </a:lnTo>
                <a:lnTo>
                  <a:pt x="1105716" y="231471"/>
                </a:lnTo>
                <a:lnTo>
                  <a:pt x="1076484" y="197433"/>
                </a:lnTo>
                <a:lnTo>
                  <a:pt x="1044559" y="165592"/>
                </a:lnTo>
                <a:lnTo>
                  <a:pt x="1010099" y="136093"/>
                </a:lnTo>
                <a:lnTo>
                  <a:pt x="973262" y="109081"/>
                </a:lnTo>
                <a:lnTo>
                  <a:pt x="934206" y="84703"/>
                </a:lnTo>
                <a:lnTo>
                  <a:pt x="893088" y="63103"/>
                </a:lnTo>
                <a:lnTo>
                  <a:pt x="850064" y="44428"/>
                </a:lnTo>
                <a:lnTo>
                  <a:pt x="805293" y="28821"/>
                </a:lnTo>
                <a:lnTo>
                  <a:pt x="758933" y="16430"/>
                </a:lnTo>
                <a:lnTo>
                  <a:pt x="711139" y="7399"/>
                </a:lnTo>
                <a:lnTo>
                  <a:pt x="662071" y="1874"/>
                </a:lnTo>
                <a:lnTo>
                  <a:pt x="611885" y="0"/>
                </a:lnTo>
                <a:close/>
              </a:path>
            </a:pathLst>
          </a:custGeom>
          <a:solidFill>
            <a:srgbClr val="F8EF4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113776" y="2348483"/>
            <a:ext cx="1224280" cy="1130935"/>
          </a:xfrm>
          <a:custGeom>
            <a:avLst/>
            <a:gdLst/>
            <a:ahLst/>
            <a:cxnLst/>
            <a:rect l="l" t="t" r="r" b="b"/>
            <a:pathLst>
              <a:path w="1224279" h="1130935">
                <a:moveTo>
                  <a:pt x="0" y="565403"/>
                </a:moveTo>
                <a:lnTo>
                  <a:pt x="2028" y="519028"/>
                </a:lnTo>
                <a:lnTo>
                  <a:pt x="8008" y="473685"/>
                </a:lnTo>
                <a:lnTo>
                  <a:pt x="17782" y="429521"/>
                </a:lnTo>
                <a:lnTo>
                  <a:pt x="31193" y="386681"/>
                </a:lnTo>
                <a:lnTo>
                  <a:pt x="48083" y="345311"/>
                </a:lnTo>
                <a:lnTo>
                  <a:pt x="68295" y="305555"/>
                </a:lnTo>
                <a:lnTo>
                  <a:pt x="91671" y="267560"/>
                </a:lnTo>
                <a:lnTo>
                  <a:pt x="118055" y="231471"/>
                </a:lnTo>
                <a:lnTo>
                  <a:pt x="147287" y="197433"/>
                </a:lnTo>
                <a:lnTo>
                  <a:pt x="179212" y="165592"/>
                </a:lnTo>
                <a:lnTo>
                  <a:pt x="213672" y="136093"/>
                </a:lnTo>
                <a:lnTo>
                  <a:pt x="250509" y="109081"/>
                </a:lnTo>
                <a:lnTo>
                  <a:pt x="289565" y="84703"/>
                </a:lnTo>
                <a:lnTo>
                  <a:pt x="330683" y="63103"/>
                </a:lnTo>
                <a:lnTo>
                  <a:pt x="373707" y="44428"/>
                </a:lnTo>
                <a:lnTo>
                  <a:pt x="418478" y="28821"/>
                </a:lnTo>
                <a:lnTo>
                  <a:pt x="464838" y="16430"/>
                </a:lnTo>
                <a:lnTo>
                  <a:pt x="512632" y="7399"/>
                </a:lnTo>
                <a:lnTo>
                  <a:pt x="561700" y="1874"/>
                </a:lnTo>
                <a:lnTo>
                  <a:pt x="611885" y="0"/>
                </a:lnTo>
                <a:lnTo>
                  <a:pt x="662071" y="1874"/>
                </a:lnTo>
                <a:lnTo>
                  <a:pt x="711139" y="7399"/>
                </a:lnTo>
                <a:lnTo>
                  <a:pt x="758933" y="16430"/>
                </a:lnTo>
                <a:lnTo>
                  <a:pt x="805293" y="28821"/>
                </a:lnTo>
                <a:lnTo>
                  <a:pt x="850064" y="44428"/>
                </a:lnTo>
                <a:lnTo>
                  <a:pt x="893088" y="63103"/>
                </a:lnTo>
                <a:lnTo>
                  <a:pt x="934206" y="84703"/>
                </a:lnTo>
                <a:lnTo>
                  <a:pt x="973262" y="109081"/>
                </a:lnTo>
                <a:lnTo>
                  <a:pt x="1010099" y="136093"/>
                </a:lnTo>
                <a:lnTo>
                  <a:pt x="1044559" y="165592"/>
                </a:lnTo>
                <a:lnTo>
                  <a:pt x="1076484" y="197433"/>
                </a:lnTo>
                <a:lnTo>
                  <a:pt x="1105716" y="231471"/>
                </a:lnTo>
                <a:lnTo>
                  <a:pt x="1132100" y="267560"/>
                </a:lnTo>
                <a:lnTo>
                  <a:pt x="1155476" y="305555"/>
                </a:lnTo>
                <a:lnTo>
                  <a:pt x="1175688" y="345311"/>
                </a:lnTo>
                <a:lnTo>
                  <a:pt x="1192578" y="386681"/>
                </a:lnTo>
                <a:lnTo>
                  <a:pt x="1205989" y="429521"/>
                </a:lnTo>
                <a:lnTo>
                  <a:pt x="1215763" y="473685"/>
                </a:lnTo>
                <a:lnTo>
                  <a:pt x="1221743" y="519028"/>
                </a:lnTo>
                <a:lnTo>
                  <a:pt x="1223772" y="565403"/>
                </a:lnTo>
                <a:lnTo>
                  <a:pt x="1221743" y="611779"/>
                </a:lnTo>
                <a:lnTo>
                  <a:pt x="1215763" y="657122"/>
                </a:lnTo>
                <a:lnTo>
                  <a:pt x="1205989" y="701286"/>
                </a:lnTo>
                <a:lnTo>
                  <a:pt x="1192578" y="744126"/>
                </a:lnTo>
                <a:lnTo>
                  <a:pt x="1175688" y="785496"/>
                </a:lnTo>
                <a:lnTo>
                  <a:pt x="1155476" y="825252"/>
                </a:lnTo>
                <a:lnTo>
                  <a:pt x="1132100" y="863247"/>
                </a:lnTo>
                <a:lnTo>
                  <a:pt x="1105716" y="899336"/>
                </a:lnTo>
                <a:lnTo>
                  <a:pt x="1076484" y="933374"/>
                </a:lnTo>
                <a:lnTo>
                  <a:pt x="1044559" y="965215"/>
                </a:lnTo>
                <a:lnTo>
                  <a:pt x="1010099" y="994714"/>
                </a:lnTo>
                <a:lnTo>
                  <a:pt x="973262" y="1021726"/>
                </a:lnTo>
                <a:lnTo>
                  <a:pt x="934206" y="1046104"/>
                </a:lnTo>
                <a:lnTo>
                  <a:pt x="893088" y="1067704"/>
                </a:lnTo>
                <a:lnTo>
                  <a:pt x="850064" y="1086379"/>
                </a:lnTo>
                <a:lnTo>
                  <a:pt x="805293" y="1101986"/>
                </a:lnTo>
                <a:lnTo>
                  <a:pt x="758933" y="1114377"/>
                </a:lnTo>
                <a:lnTo>
                  <a:pt x="711139" y="1123408"/>
                </a:lnTo>
                <a:lnTo>
                  <a:pt x="662071" y="1128933"/>
                </a:lnTo>
                <a:lnTo>
                  <a:pt x="611885" y="1130807"/>
                </a:lnTo>
                <a:lnTo>
                  <a:pt x="561700" y="1128933"/>
                </a:lnTo>
                <a:lnTo>
                  <a:pt x="512632" y="1123408"/>
                </a:lnTo>
                <a:lnTo>
                  <a:pt x="464838" y="1114377"/>
                </a:lnTo>
                <a:lnTo>
                  <a:pt x="418478" y="1101986"/>
                </a:lnTo>
                <a:lnTo>
                  <a:pt x="373707" y="1086379"/>
                </a:lnTo>
                <a:lnTo>
                  <a:pt x="330683" y="1067704"/>
                </a:lnTo>
                <a:lnTo>
                  <a:pt x="289565" y="1046104"/>
                </a:lnTo>
                <a:lnTo>
                  <a:pt x="250509" y="1021726"/>
                </a:lnTo>
                <a:lnTo>
                  <a:pt x="213672" y="994714"/>
                </a:lnTo>
                <a:lnTo>
                  <a:pt x="179212" y="965215"/>
                </a:lnTo>
                <a:lnTo>
                  <a:pt x="147287" y="933374"/>
                </a:lnTo>
                <a:lnTo>
                  <a:pt x="118055" y="899336"/>
                </a:lnTo>
                <a:lnTo>
                  <a:pt x="91671" y="863247"/>
                </a:lnTo>
                <a:lnTo>
                  <a:pt x="68295" y="825252"/>
                </a:lnTo>
                <a:lnTo>
                  <a:pt x="48083" y="785496"/>
                </a:lnTo>
                <a:lnTo>
                  <a:pt x="31193" y="744126"/>
                </a:lnTo>
                <a:lnTo>
                  <a:pt x="17782" y="701286"/>
                </a:lnTo>
                <a:lnTo>
                  <a:pt x="8008" y="657122"/>
                </a:lnTo>
                <a:lnTo>
                  <a:pt x="2028" y="611779"/>
                </a:lnTo>
                <a:lnTo>
                  <a:pt x="0" y="565403"/>
                </a:lnTo>
                <a:close/>
              </a:path>
            </a:pathLst>
          </a:custGeom>
          <a:ln w="9144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183880" y="2665526"/>
            <a:ext cx="1103172" cy="56522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8331454" y="2744851"/>
            <a:ext cx="79375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10" dirty="0">
                <a:solidFill>
                  <a:srgbClr val="FF0000"/>
                </a:solidFill>
                <a:latin typeface="Microsoft JhengHei" panose="020B0604030504040204" charset="-120"/>
                <a:cs typeface="Microsoft JhengHei" panose="020B0604030504040204" charset="-120"/>
              </a:rPr>
              <a:t>多样性</a:t>
            </a:r>
            <a:endParaRPr sz="2000">
              <a:latin typeface="Microsoft JhengHei" panose="020B0604030504040204" charset="-120"/>
              <a:cs typeface="Microsoft JhengHei" panose="020B0604030504040204" charset="-120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7897368" y="3931920"/>
            <a:ext cx="1224280" cy="1152525"/>
          </a:xfrm>
          <a:custGeom>
            <a:avLst/>
            <a:gdLst/>
            <a:ahLst/>
            <a:cxnLst/>
            <a:rect l="l" t="t" r="r" b="b"/>
            <a:pathLst>
              <a:path w="1224279" h="1152525">
                <a:moveTo>
                  <a:pt x="611885" y="0"/>
                </a:moveTo>
                <a:lnTo>
                  <a:pt x="561700" y="1909"/>
                </a:lnTo>
                <a:lnTo>
                  <a:pt x="512632" y="7540"/>
                </a:lnTo>
                <a:lnTo>
                  <a:pt x="464838" y="16743"/>
                </a:lnTo>
                <a:lnTo>
                  <a:pt x="418478" y="29370"/>
                </a:lnTo>
                <a:lnTo>
                  <a:pt x="373707" y="45273"/>
                </a:lnTo>
                <a:lnTo>
                  <a:pt x="330683" y="64304"/>
                </a:lnTo>
                <a:lnTo>
                  <a:pt x="289565" y="86313"/>
                </a:lnTo>
                <a:lnTo>
                  <a:pt x="250509" y="111154"/>
                </a:lnTo>
                <a:lnTo>
                  <a:pt x="213672" y="138677"/>
                </a:lnTo>
                <a:lnTo>
                  <a:pt x="179212" y="168735"/>
                </a:lnTo>
                <a:lnTo>
                  <a:pt x="147287" y="201179"/>
                </a:lnTo>
                <a:lnTo>
                  <a:pt x="118055" y="235860"/>
                </a:lnTo>
                <a:lnTo>
                  <a:pt x="91671" y="272631"/>
                </a:lnTo>
                <a:lnTo>
                  <a:pt x="68295" y="311342"/>
                </a:lnTo>
                <a:lnTo>
                  <a:pt x="48083" y="351847"/>
                </a:lnTo>
                <a:lnTo>
                  <a:pt x="31193" y="393996"/>
                </a:lnTo>
                <a:lnTo>
                  <a:pt x="17782" y="437641"/>
                </a:lnTo>
                <a:lnTo>
                  <a:pt x="8008" y="482635"/>
                </a:lnTo>
                <a:lnTo>
                  <a:pt x="2028" y="528827"/>
                </a:lnTo>
                <a:lnTo>
                  <a:pt x="0" y="576071"/>
                </a:lnTo>
                <a:lnTo>
                  <a:pt x="2028" y="623316"/>
                </a:lnTo>
                <a:lnTo>
                  <a:pt x="8008" y="669508"/>
                </a:lnTo>
                <a:lnTo>
                  <a:pt x="17782" y="714502"/>
                </a:lnTo>
                <a:lnTo>
                  <a:pt x="31193" y="758147"/>
                </a:lnTo>
                <a:lnTo>
                  <a:pt x="48083" y="800296"/>
                </a:lnTo>
                <a:lnTo>
                  <a:pt x="68295" y="840801"/>
                </a:lnTo>
                <a:lnTo>
                  <a:pt x="91671" y="879512"/>
                </a:lnTo>
                <a:lnTo>
                  <a:pt x="118055" y="916283"/>
                </a:lnTo>
                <a:lnTo>
                  <a:pt x="147287" y="950964"/>
                </a:lnTo>
                <a:lnTo>
                  <a:pt x="179212" y="983408"/>
                </a:lnTo>
                <a:lnTo>
                  <a:pt x="213672" y="1013466"/>
                </a:lnTo>
                <a:lnTo>
                  <a:pt x="250509" y="1040989"/>
                </a:lnTo>
                <a:lnTo>
                  <a:pt x="289565" y="1065830"/>
                </a:lnTo>
                <a:lnTo>
                  <a:pt x="330683" y="1087839"/>
                </a:lnTo>
                <a:lnTo>
                  <a:pt x="373707" y="1106870"/>
                </a:lnTo>
                <a:lnTo>
                  <a:pt x="418478" y="1122773"/>
                </a:lnTo>
                <a:lnTo>
                  <a:pt x="464838" y="1135400"/>
                </a:lnTo>
                <a:lnTo>
                  <a:pt x="512632" y="1144603"/>
                </a:lnTo>
                <a:lnTo>
                  <a:pt x="561700" y="1150234"/>
                </a:lnTo>
                <a:lnTo>
                  <a:pt x="611885" y="1152143"/>
                </a:lnTo>
                <a:lnTo>
                  <a:pt x="662071" y="1150234"/>
                </a:lnTo>
                <a:lnTo>
                  <a:pt x="711139" y="1144603"/>
                </a:lnTo>
                <a:lnTo>
                  <a:pt x="758933" y="1135400"/>
                </a:lnTo>
                <a:lnTo>
                  <a:pt x="805293" y="1122773"/>
                </a:lnTo>
                <a:lnTo>
                  <a:pt x="850064" y="1106870"/>
                </a:lnTo>
                <a:lnTo>
                  <a:pt x="893088" y="1087839"/>
                </a:lnTo>
                <a:lnTo>
                  <a:pt x="934206" y="1065830"/>
                </a:lnTo>
                <a:lnTo>
                  <a:pt x="973262" y="1040989"/>
                </a:lnTo>
                <a:lnTo>
                  <a:pt x="1010099" y="1013466"/>
                </a:lnTo>
                <a:lnTo>
                  <a:pt x="1044559" y="983408"/>
                </a:lnTo>
                <a:lnTo>
                  <a:pt x="1076484" y="950964"/>
                </a:lnTo>
                <a:lnTo>
                  <a:pt x="1105716" y="916283"/>
                </a:lnTo>
                <a:lnTo>
                  <a:pt x="1132100" y="879512"/>
                </a:lnTo>
                <a:lnTo>
                  <a:pt x="1155476" y="840801"/>
                </a:lnTo>
                <a:lnTo>
                  <a:pt x="1175688" y="800296"/>
                </a:lnTo>
                <a:lnTo>
                  <a:pt x="1192578" y="758147"/>
                </a:lnTo>
                <a:lnTo>
                  <a:pt x="1205989" y="714502"/>
                </a:lnTo>
                <a:lnTo>
                  <a:pt x="1215763" y="669508"/>
                </a:lnTo>
                <a:lnTo>
                  <a:pt x="1221743" y="623316"/>
                </a:lnTo>
                <a:lnTo>
                  <a:pt x="1223772" y="576071"/>
                </a:lnTo>
                <a:lnTo>
                  <a:pt x="1221743" y="528827"/>
                </a:lnTo>
                <a:lnTo>
                  <a:pt x="1215763" y="482635"/>
                </a:lnTo>
                <a:lnTo>
                  <a:pt x="1205989" y="437641"/>
                </a:lnTo>
                <a:lnTo>
                  <a:pt x="1192578" y="393996"/>
                </a:lnTo>
                <a:lnTo>
                  <a:pt x="1175688" y="351847"/>
                </a:lnTo>
                <a:lnTo>
                  <a:pt x="1155476" y="311342"/>
                </a:lnTo>
                <a:lnTo>
                  <a:pt x="1132100" y="272631"/>
                </a:lnTo>
                <a:lnTo>
                  <a:pt x="1105716" y="235860"/>
                </a:lnTo>
                <a:lnTo>
                  <a:pt x="1076484" y="201179"/>
                </a:lnTo>
                <a:lnTo>
                  <a:pt x="1044559" y="168735"/>
                </a:lnTo>
                <a:lnTo>
                  <a:pt x="1010099" y="138677"/>
                </a:lnTo>
                <a:lnTo>
                  <a:pt x="973262" y="111154"/>
                </a:lnTo>
                <a:lnTo>
                  <a:pt x="934206" y="86313"/>
                </a:lnTo>
                <a:lnTo>
                  <a:pt x="893088" y="64304"/>
                </a:lnTo>
                <a:lnTo>
                  <a:pt x="850064" y="45273"/>
                </a:lnTo>
                <a:lnTo>
                  <a:pt x="805293" y="29370"/>
                </a:lnTo>
                <a:lnTo>
                  <a:pt x="758933" y="16743"/>
                </a:lnTo>
                <a:lnTo>
                  <a:pt x="711139" y="7540"/>
                </a:lnTo>
                <a:lnTo>
                  <a:pt x="662071" y="1909"/>
                </a:lnTo>
                <a:lnTo>
                  <a:pt x="611885" y="0"/>
                </a:lnTo>
                <a:close/>
              </a:path>
            </a:pathLst>
          </a:custGeom>
          <a:solidFill>
            <a:srgbClr val="F8EF4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897368" y="3931920"/>
            <a:ext cx="1224280" cy="1152525"/>
          </a:xfrm>
          <a:custGeom>
            <a:avLst/>
            <a:gdLst/>
            <a:ahLst/>
            <a:cxnLst/>
            <a:rect l="l" t="t" r="r" b="b"/>
            <a:pathLst>
              <a:path w="1224279" h="1152525">
                <a:moveTo>
                  <a:pt x="0" y="576071"/>
                </a:moveTo>
                <a:lnTo>
                  <a:pt x="2028" y="528827"/>
                </a:lnTo>
                <a:lnTo>
                  <a:pt x="8008" y="482635"/>
                </a:lnTo>
                <a:lnTo>
                  <a:pt x="17782" y="437641"/>
                </a:lnTo>
                <a:lnTo>
                  <a:pt x="31193" y="393996"/>
                </a:lnTo>
                <a:lnTo>
                  <a:pt x="48083" y="351847"/>
                </a:lnTo>
                <a:lnTo>
                  <a:pt x="68295" y="311342"/>
                </a:lnTo>
                <a:lnTo>
                  <a:pt x="91671" y="272631"/>
                </a:lnTo>
                <a:lnTo>
                  <a:pt x="118055" y="235860"/>
                </a:lnTo>
                <a:lnTo>
                  <a:pt x="147287" y="201179"/>
                </a:lnTo>
                <a:lnTo>
                  <a:pt x="179212" y="168735"/>
                </a:lnTo>
                <a:lnTo>
                  <a:pt x="213672" y="138677"/>
                </a:lnTo>
                <a:lnTo>
                  <a:pt x="250509" y="111154"/>
                </a:lnTo>
                <a:lnTo>
                  <a:pt x="289565" y="86313"/>
                </a:lnTo>
                <a:lnTo>
                  <a:pt x="330683" y="64304"/>
                </a:lnTo>
                <a:lnTo>
                  <a:pt x="373707" y="45273"/>
                </a:lnTo>
                <a:lnTo>
                  <a:pt x="418478" y="29370"/>
                </a:lnTo>
                <a:lnTo>
                  <a:pt x="464838" y="16743"/>
                </a:lnTo>
                <a:lnTo>
                  <a:pt x="512632" y="7540"/>
                </a:lnTo>
                <a:lnTo>
                  <a:pt x="561700" y="1909"/>
                </a:lnTo>
                <a:lnTo>
                  <a:pt x="611885" y="0"/>
                </a:lnTo>
                <a:lnTo>
                  <a:pt x="662071" y="1909"/>
                </a:lnTo>
                <a:lnTo>
                  <a:pt x="711139" y="7540"/>
                </a:lnTo>
                <a:lnTo>
                  <a:pt x="758933" y="16743"/>
                </a:lnTo>
                <a:lnTo>
                  <a:pt x="805293" y="29370"/>
                </a:lnTo>
                <a:lnTo>
                  <a:pt x="850064" y="45273"/>
                </a:lnTo>
                <a:lnTo>
                  <a:pt x="893088" y="64304"/>
                </a:lnTo>
                <a:lnTo>
                  <a:pt x="934206" y="86313"/>
                </a:lnTo>
                <a:lnTo>
                  <a:pt x="973262" y="111154"/>
                </a:lnTo>
                <a:lnTo>
                  <a:pt x="1010099" y="138677"/>
                </a:lnTo>
                <a:lnTo>
                  <a:pt x="1044559" y="168735"/>
                </a:lnTo>
                <a:lnTo>
                  <a:pt x="1076484" y="201179"/>
                </a:lnTo>
                <a:lnTo>
                  <a:pt x="1105716" y="235860"/>
                </a:lnTo>
                <a:lnTo>
                  <a:pt x="1132100" y="272631"/>
                </a:lnTo>
                <a:lnTo>
                  <a:pt x="1155476" y="311342"/>
                </a:lnTo>
                <a:lnTo>
                  <a:pt x="1175688" y="351847"/>
                </a:lnTo>
                <a:lnTo>
                  <a:pt x="1192578" y="393996"/>
                </a:lnTo>
                <a:lnTo>
                  <a:pt x="1205989" y="437641"/>
                </a:lnTo>
                <a:lnTo>
                  <a:pt x="1215763" y="482635"/>
                </a:lnTo>
                <a:lnTo>
                  <a:pt x="1221743" y="528827"/>
                </a:lnTo>
                <a:lnTo>
                  <a:pt x="1223772" y="576071"/>
                </a:lnTo>
                <a:lnTo>
                  <a:pt x="1221743" y="623316"/>
                </a:lnTo>
                <a:lnTo>
                  <a:pt x="1215763" y="669508"/>
                </a:lnTo>
                <a:lnTo>
                  <a:pt x="1205989" y="714502"/>
                </a:lnTo>
                <a:lnTo>
                  <a:pt x="1192578" y="758147"/>
                </a:lnTo>
                <a:lnTo>
                  <a:pt x="1175688" y="800296"/>
                </a:lnTo>
                <a:lnTo>
                  <a:pt x="1155476" y="840801"/>
                </a:lnTo>
                <a:lnTo>
                  <a:pt x="1132100" y="879512"/>
                </a:lnTo>
                <a:lnTo>
                  <a:pt x="1105716" y="916283"/>
                </a:lnTo>
                <a:lnTo>
                  <a:pt x="1076484" y="950964"/>
                </a:lnTo>
                <a:lnTo>
                  <a:pt x="1044559" y="983408"/>
                </a:lnTo>
                <a:lnTo>
                  <a:pt x="1010099" y="1013466"/>
                </a:lnTo>
                <a:lnTo>
                  <a:pt x="973262" y="1040989"/>
                </a:lnTo>
                <a:lnTo>
                  <a:pt x="934206" y="1065830"/>
                </a:lnTo>
                <a:lnTo>
                  <a:pt x="893088" y="1087839"/>
                </a:lnTo>
                <a:lnTo>
                  <a:pt x="850064" y="1106870"/>
                </a:lnTo>
                <a:lnTo>
                  <a:pt x="805293" y="1122773"/>
                </a:lnTo>
                <a:lnTo>
                  <a:pt x="758933" y="1135400"/>
                </a:lnTo>
                <a:lnTo>
                  <a:pt x="711139" y="1144603"/>
                </a:lnTo>
                <a:lnTo>
                  <a:pt x="662071" y="1150234"/>
                </a:lnTo>
                <a:lnTo>
                  <a:pt x="611885" y="1152143"/>
                </a:lnTo>
                <a:lnTo>
                  <a:pt x="561700" y="1150234"/>
                </a:lnTo>
                <a:lnTo>
                  <a:pt x="512632" y="1144603"/>
                </a:lnTo>
                <a:lnTo>
                  <a:pt x="464838" y="1135400"/>
                </a:lnTo>
                <a:lnTo>
                  <a:pt x="418478" y="1122773"/>
                </a:lnTo>
                <a:lnTo>
                  <a:pt x="373707" y="1106870"/>
                </a:lnTo>
                <a:lnTo>
                  <a:pt x="330683" y="1087839"/>
                </a:lnTo>
                <a:lnTo>
                  <a:pt x="289565" y="1065830"/>
                </a:lnTo>
                <a:lnTo>
                  <a:pt x="250509" y="1040989"/>
                </a:lnTo>
                <a:lnTo>
                  <a:pt x="213672" y="1013466"/>
                </a:lnTo>
                <a:lnTo>
                  <a:pt x="179212" y="983408"/>
                </a:lnTo>
                <a:lnTo>
                  <a:pt x="147287" y="950964"/>
                </a:lnTo>
                <a:lnTo>
                  <a:pt x="118055" y="916283"/>
                </a:lnTo>
                <a:lnTo>
                  <a:pt x="91671" y="879512"/>
                </a:lnTo>
                <a:lnTo>
                  <a:pt x="68295" y="840801"/>
                </a:lnTo>
                <a:lnTo>
                  <a:pt x="48083" y="800296"/>
                </a:lnTo>
                <a:lnTo>
                  <a:pt x="31193" y="758147"/>
                </a:lnTo>
                <a:lnTo>
                  <a:pt x="17782" y="714502"/>
                </a:lnTo>
                <a:lnTo>
                  <a:pt x="8008" y="669508"/>
                </a:lnTo>
                <a:lnTo>
                  <a:pt x="2028" y="623316"/>
                </a:lnTo>
                <a:lnTo>
                  <a:pt x="0" y="576071"/>
                </a:lnTo>
                <a:close/>
              </a:path>
            </a:pathLst>
          </a:custGeom>
          <a:ln w="9144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967471" y="4261154"/>
            <a:ext cx="1103172" cy="56522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8115427" y="4340097"/>
            <a:ext cx="79375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10" dirty="0">
                <a:solidFill>
                  <a:srgbClr val="FF0000"/>
                </a:solidFill>
                <a:latin typeface="Microsoft JhengHei" panose="020B0604030504040204" charset="-120"/>
                <a:cs typeface="Microsoft JhengHei" panose="020B0604030504040204" charset="-120"/>
              </a:rPr>
              <a:t>多样性</a:t>
            </a:r>
            <a:endParaRPr sz="2000">
              <a:latin typeface="Microsoft JhengHei" panose="020B0604030504040204" charset="-120"/>
              <a:cs typeface="Microsoft JhengHei" panose="020B0604030504040204" charset="-120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9049511" y="3212592"/>
            <a:ext cx="1225550" cy="1224280"/>
          </a:xfrm>
          <a:custGeom>
            <a:avLst/>
            <a:gdLst/>
            <a:ahLst/>
            <a:cxnLst/>
            <a:rect l="l" t="t" r="r" b="b"/>
            <a:pathLst>
              <a:path w="1225550" h="1224279">
                <a:moveTo>
                  <a:pt x="612648" y="0"/>
                </a:moveTo>
                <a:lnTo>
                  <a:pt x="564773" y="1840"/>
                </a:lnTo>
                <a:lnTo>
                  <a:pt x="517906" y="7272"/>
                </a:lnTo>
                <a:lnTo>
                  <a:pt x="472182" y="16159"/>
                </a:lnTo>
                <a:lnTo>
                  <a:pt x="427737" y="28365"/>
                </a:lnTo>
                <a:lnTo>
                  <a:pt x="384709" y="43754"/>
                </a:lnTo>
                <a:lnTo>
                  <a:pt x="343233" y="62190"/>
                </a:lnTo>
                <a:lnTo>
                  <a:pt x="303445" y="83537"/>
                </a:lnTo>
                <a:lnTo>
                  <a:pt x="265482" y="107659"/>
                </a:lnTo>
                <a:lnTo>
                  <a:pt x="229479" y="134420"/>
                </a:lnTo>
                <a:lnTo>
                  <a:pt x="195574" y="163684"/>
                </a:lnTo>
                <a:lnTo>
                  <a:pt x="163902" y="195315"/>
                </a:lnTo>
                <a:lnTo>
                  <a:pt x="134600" y="229177"/>
                </a:lnTo>
                <a:lnTo>
                  <a:pt x="107804" y="265134"/>
                </a:lnTo>
                <a:lnTo>
                  <a:pt x="83650" y="303050"/>
                </a:lnTo>
                <a:lnTo>
                  <a:pt x="62275" y="342788"/>
                </a:lnTo>
                <a:lnTo>
                  <a:pt x="43814" y="384214"/>
                </a:lnTo>
                <a:lnTo>
                  <a:pt x="28404" y="427191"/>
                </a:lnTo>
                <a:lnTo>
                  <a:pt x="16181" y="471582"/>
                </a:lnTo>
                <a:lnTo>
                  <a:pt x="7282" y="517252"/>
                </a:lnTo>
                <a:lnTo>
                  <a:pt x="1843" y="564065"/>
                </a:lnTo>
                <a:lnTo>
                  <a:pt x="0" y="611886"/>
                </a:lnTo>
                <a:lnTo>
                  <a:pt x="1843" y="659706"/>
                </a:lnTo>
                <a:lnTo>
                  <a:pt x="7282" y="706519"/>
                </a:lnTo>
                <a:lnTo>
                  <a:pt x="16181" y="752189"/>
                </a:lnTo>
                <a:lnTo>
                  <a:pt x="28404" y="796580"/>
                </a:lnTo>
                <a:lnTo>
                  <a:pt x="43814" y="839557"/>
                </a:lnTo>
                <a:lnTo>
                  <a:pt x="62275" y="880983"/>
                </a:lnTo>
                <a:lnTo>
                  <a:pt x="83650" y="920721"/>
                </a:lnTo>
                <a:lnTo>
                  <a:pt x="107804" y="958637"/>
                </a:lnTo>
                <a:lnTo>
                  <a:pt x="134600" y="994594"/>
                </a:lnTo>
                <a:lnTo>
                  <a:pt x="163902" y="1028456"/>
                </a:lnTo>
                <a:lnTo>
                  <a:pt x="195574" y="1060087"/>
                </a:lnTo>
                <a:lnTo>
                  <a:pt x="229479" y="1089351"/>
                </a:lnTo>
                <a:lnTo>
                  <a:pt x="265482" y="1116112"/>
                </a:lnTo>
                <a:lnTo>
                  <a:pt x="303445" y="1140234"/>
                </a:lnTo>
                <a:lnTo>
                  <a:pt x="343233" y="1161581"/>
                </a:lnTo>
                <a:lnTo>
                  <a:pt x="384709" y="1180017"/>
                </a:lnTo>
                <a:lnTo>
                  <a:pt x="427737" y="1195406"/>
                </a:lnTo>
                <a:lnTo>
                  <a:pt x="472182" y="1207612"/>
                </a:lnTo>
                <a:lnTo>
                  <a:pt x="517906" y="1216499"/>
                </a:lnTo>
                <a:lnTo>
                  <a:pt x="564773" y="1221931"/>
                </a:lnTo>
                <a:lnTo>
                  <a:pt x="612648" y="1223772"/>
                </a:lnTo>
                <a:lnTo>
                  <a:pt x="660522" y="1221931"/>
                </a:lnTo>
                <a:lnTo>
                  <a:pt x="707389" y="1216499"/>
                </a:lnTo>
                <a:lnTo>
                  <a:pt x="753113" y="1207612"/>
                </a:lnTo>
                <a:lnTo>
                  <a:pt x="797558" y="1195406"/>
                </a:lnTo>
                <a:lnTo>
                  <a:pt x="840586" y="1180017"/>
                </a:lnTo>
                <a:lnTo>
                  <a:pt x="882062" y="1161581"/>
                </a:lnTo>
                <a:lnTo>
                  <a:pt x="921850" y="1140234"/>
                </a:lnTo>
                <a:lnTo>
                  <a:pt x="959813" y="1116112"/>
                </a:lnTo>
                <a:lnTo>
                  <a:pt x="995816" y="1089351"/>
                </a:lnTo>
                <a:lnTo>
                  <a:pt x="1029721" y="1060087"/>
                </a:lnTo>
                <a:lnTo>
                  <a:pt x="1061393" y="1028456"/>
                </a:lnTo>
                <a:lnTo>
                  <a:pt x="1090695" y="994594"/>
                </a:lnTo>
                <a:lnTo>
                  <a:pt x="1117491" y="958637"/>
                </a:lnTo>
                <a:lnTo>
                  <a:pt x="1141645" y="920721"/>
                </a:lnTo>
                <a:lnTo>
                  <a:pt x="1163020" y="880983"/>
                </a:lnTo>
                <a:lnTo>
                  <a:pt x="1181481" y="839557"/>
                </a:lnTo>
                <a:lnTo>
                  <a:pt x="1196891" y="796580"/>
                </a:lnTo>
                <a:lnTo>
                  <a:pt x="1209114" y="752189"/>
                </a:lnTo>
                <a:lnTo>
                  <a:pt x="1218013" y="706519"/>
                </a:lnTo>
                <a:lnTo>
                  <a:pt x="1223452" y="659706"/>
                </a:lnTo>
                <a:lnTo>
                  <a:pt x="1225296" y="611886"/>
                </a:lnTo>
                <a:lnTo>
                  <a:pt x="1223452" y="564065"/>
                </a:lnTo>
                <a:lnTo>
                  <a:pt x="1218013" y="517252"/>
                </a:lnTo>
                <a:lnTo>
                  <a:pt x="1209114" y="471582"/>
                </a:lnTo>
                <a:lnTo>
                  <a:pt x="1196891" y="427191"/>
                </a:lnTo>
                <a:lnTo>
                  <a:pt x="1181481" y="384214"/>
                </a:lnTo>
                <a:lnTo>
                  <a:pt x="1163020" y="342788"/>
                </a:lnTo>
                <a:lnTo>
                  <a:pt x="1141645" y="303050"/>
                </a:lnTo>
                <a:lnTo>
                  <a:pt x="1117491" y="265134"/>
                </a:lnTo>
                <a:lnTo>
                  <a:pt x="1090695" y="229177"/>
                </a:lnTo>
                <a:lnTo>
                  <a:pt x="1061393" y="195315"/>
                </a:lnTo>
                <a:lnTo>
                  <a:pt x="1029721" y="163684"/>
                </a:lnTo>
                <a:lnTo>
                  <a:pt x="995816" y="134420"/>
                </a:lnTo>
                <a:lnTo>
                  <a:pt x="959813" y="107659"/>
                </a:lnTo>
                <a:lnTo>
                  <a:pt x="921850" y="83537"/>
                </a:lnTo>
                <a:lnTo>
                  <a:pt x="882062" y="62190"/>
                </a:lnTo>
                <a:lnTo>
                  <a:pt x="840586" y="43754"/>
                </a:lnTo>
                <a:lnTo>
                  <a:pt x="797558" y="28365"/>
                </a:lnTo>
                <a:lnTo>
                  <a:pt x="753113" y="16159"/>
                </a:lnTo>
                <a:lnTo>
                  <a:pt x="707389" y="7272"/>
                </a:lnTo>
                <a:lnTo>
                  <a:pt x="660522" y="1840"/>
                </a:lnTo>
                <a:lnTo>
                  <a:pt x="612648" y="0"/>
                </a:lnTo>
                <a:close/>
              </a:path>
            </a:pathLst>
          </a:custGeom>
          <a:solidFill>
            <a:srgbClr val="F8EF4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9049511" y="3212592"/>
            <a:ext cx="1225550" cy="1224280"/>
          </a:xfrm>
          <a:custGeom>
            <a:avLst/>
            <a:gdLst/>
            <a:ahLst/>
            <a:cxnLst/>
            <a:rect l="l" t="t" r="r" b="b"/>
            <a:pathLst>
              <a:path w="1225550" h="1224279">
                <a:moveTo>
                  <a:pt x="0" y="611886"/>
                </a:moveTo>
                <a:lnTo>
                  <a:pt x="1843" y="564065"/>
                </a:lnTo>
                <a:lnTo>
                  <a:pt x="7282" y="517252"/>
                </a:lnTo>
                <a:lnTo>
                  <a:pt x="16181" y="471582"/>
                </a:lnTo>
                <a:lnTo>
                  <a:pt x="28404" y="427191"/>
                </a:lnTo>
                <a:lnTo>
                  <a:pt x="43814" y="384214"/>
                </a:lnTo>
                <a:lnTo>
                  <a:pt x="62275" y="342788"/>
                </a:lnTo>
                <a:lnTo>
                  <a:pt x="83650" y="303050"/>
                </a:lnTo>
                <a:lnTo>
                  <a:pt x="107804" y="265134"/>
                </a:lnTo>
                <a:lnTo>
                  <a:pt x="134600" y="229177"/>
                </a:lnTo>
                <a:lnTo>
                  <a:pt x="163902" y="195315"/>
                </a:lnTo>
                <a:lnTo>
                  <a:pt x="195574" y="163684"/>
                </a:lnTo>
                <a:lnTo>
                  <a:pt x="229479" y="134420"/>
                </a:lnTo>
                <a:lnTo>
                  <a:pt x="265482" y="107659"/>
                </a:lnTo>
                <a:lnTo>
                  <a:pt x="303445" y="83537"/>
                </a:lnTo>
                <a:lnTo>
                  <a:pt x="343233" y="62190"/>
                </a:lnTo>
                <a:lnTo>
                  <a:pt x="384709" y="43754"/>
                </a:lnTo>
                <a:lnTo>
                  <a:pt x="427737" y="28365"/>
                </a:lnTo>
                <a:lnTo>
                  <a:pt x="472182" y="16159"/>
                </a:lnTo>
                <a:lnTo>
                  <a:pt x="517906" y="7272"/>
                </a:lnTo>
                <a:lnTo>
                  <a:pt x="564773" y="1840"/>
                </a:lnTo>
                <a:lnTo>
                  <a:pt x="612648" y="0"/>
                </a:lnTo>
                <a:lnTo>
                  <a:pt x="660522" y="1840"/>
                </a:lnTo>
                <a:lnTo>
                  <a:pt x="707389" y="7272"/>
                </a:lnTo>
                <a:lnTo>
                  <a:pt x="753113" y="16159"/>
                </a:lnTo>
                <a:lnTo>
                  <a:pt x="797558" y="28365"/>
                </a:lnTo>
                <a:lnTo>
                  <a:pt x="840586" y="43754"/>
                </a:lnTo>
                <a:lnTo>
                  <a:pt x="882062" y="62190"/>
                </a:lnTo>
                <a:lnTo>
                  <a:pt x="921850" y="83537"/>
                </a:lnTo>
                <a:lnTo>
                  <a:pt x="959813" y="107659"/>
                </a:lnTo>
                <a:lnTo>
                  <a:pt x="995816" y="134420"/>
                </a:lnTo>
                <a:lnTo>
                  <a:pt x="1029721" y="163684"/>
                </a:lnTo>
                <a:lnTo>
                  <a:pt x="1061393" y="195315"/>
                </a:lnTo>
                <a:lnTo>
                  <a:pt x="1090695" y="229177"/>
                </a:lnTo>
                <a:lnTo>
                  <a:pt x="1117491" y="265134"/>
                </a:lnTo>
                <a:lnTo>
                  <a:pt x="1141645" y="303050"/>
                </a:lnTo>
                <a:lnTo>
                  <a:pt x="1163020" y="342788"/>
                </a:lnTo>
                <a:lnTo>
                  <a:pt x="1181481" y="384214"/>
                </a:lnTo>
                <a:lnTo>
                  <a:pt x="1196891" y="427191"/>
                </a:lnTo>
                <a:lnTo>
                  <a:pt x="1209114" y="471582"/>
                </a:lnTo>
                <a:lnTo>
                  <a:pt x="1218013" y="517252"/>
                </a:lnTo>
                <a:lnTo>
                  <a:pt x="1223452" y="564065"/>
                </a:lnTo>
                <a:lnTo>
                  <a:pt x="1225296" y="611886"/>
                </a:lnTo>
                <a:lnTo>
                  <a:pt x="1223452" y="659706"/>
                </a:lnTo>
                <a:lnTo>
                  <a:pt x="1218013" y="706519"/>
                </a:lnTo>
                <a:lnTo>
                  <a:pt x="1209114" y="752189"/>
                </a:lnTo>
                <a:lnTo>
                  <a:pt x="1196891" y="796580"/>
                </a:lnTo>
                <a:lnTo>
                  <a:pt x="1181481" y="839557"/>
                </a:lnTo>
                <a:lnTo>
                  <a:pt x="1163020" y="880983"/>
                </a:lnTo>
                <a:lnTo>
                  <a:pt x="1141645" y="920721"/>
                </a:lnTo>
                <a:lnTo>
                  <a:pt x="1117491" y="958637"/>
                </a:lnTo>
                <a:lnTo>
                  <a:pt x="1090695" y="994594"/>
                </a:lnTo>
                <a:lnTo>
                  <a:pt x="1061393" y="1028456"/>
                </a:lnTo>
                <a:lnTo>
                  <a:pt x="1029721" y="1060087"/>
                </a:lnTo>
                <a:lnTo>
                  <a:pt x="995816" y="1089351"/>
                </a:lnTo>
                <a:lnTo>
                  <a:pt x="959813" y="1116112"/>
                </a:lnTo>
                <a:lnTo>
                  <a:pt x="921850" y="1140234"/>
                </a:lnTo>
                <a:lnTo>
                  <a:pt x="882062" y="1161581"/>
                </a:lnTo>
                <a:lnTo>
                  <a:pt x="840586" y="1180017"/>
                </a:lnTo>
                <a:lnTo>
                  <a:pt x="797558" y="1195406"/>
                </a:lnTo>
                <a:lnTo>
                  <a:pt x="753113" y="1207612"/>
                </a:lnTo>
                <a:lnTo>
                  <a:pt x="707389" y="1216499"/>
                </a:lnTo>
                <a:lnTo>
                  <a:pt x="660522" y="1221931"/>
                </a:lnTo>
                <a:lnTo>
                  <a:pt x="612648" y="1223772"/>
                </a:lnTo>
                <a:lnTo>
                  <a:pt x="564773" y="1221931"/>
                </a:lnTo>
                <a:lnTo>
                  <a:pt x="517906" y="1216499"/>
                </a:lnTo>
                <a:lnTo>
                  <a:pt x="472182" y="1207612"/>
                </a:lnTo>
                <a:lnTo>
                  <a:pt x="427737" y="1195406"/>
                </a:lnTo>
                <a:lnTo>
                  <a:pt x="384709" y="1180017"/>
                </a:lnTo>
                <a:lnTo>
                  <a:pt x="343233" y="1161581"/>
                </a:lnTo>
                <a:lnTo>
                  <a:pt x="303445" y="1140234"/>
                </a:lnTo>
                <a:lnTo>
                  <a:pt x="265482" y="1116112"/>
                </a:lnTo>
                <a:lnTo>
                  <a:pt x="229479" y="1089351"/>
                </a:lnTo>
                <a:lnTo>
                  <a:pt x="195574" y="1060087"/>
                </a:lnTo>
                <a:lnTo>
                  <a:pt x="163902" y="1028456"/>
                </a:lnTo>
                <a:lnTo>
                  <a:pt x="134600" y="994594"/>
                </a:lnTo>
                <a:lnTo>
                  <a:pt x="107804" y="958637"/>
                </a:lnTo>
                <a:lnTo>
                  <a:pt x="83650" y="920721"/>
                </a:lnTo>
                <a:lnTo>
                  <a:pt x="62275" y="880983"/>
                </a:lnTo>
                <a:lnTo>
                  <a:pt x="43814" y="839557"/>
                </a:lnTo>
                <a:lnTo>
                  <a:pt x="28404" y="796580"/>
                </a:lnTo>
                <a:lnTo>
                  <a:pt x="16181" y="752189"/>
                </a:lnTo>
                <a:lnTo>
                  <a:pt x="7282" y="706519"/>
                </a:lnTo>
                <a:lnTo>
                  <a:pt x="1843" y="659706"/>
                </a:lnTo>
                <a:lnTo>
                  <a:pt x="0" y="611886"/>
                </a:lnTo>
                <a:close/>
              </a:path>
            </a:pathLst>
          </a:custGeom>
          <a:ln w="9144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9119616" y="3575354"/>
            <a:ext cx="1103172" cy="56522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9268459" y="3655314"/>
            <a:ext cx="79375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10" dirty="0">
                <a:solidFill>
                  <a:srgbClr val="FF0000"/>
                </a:solidFill>
                <a:latin typeface="Microsoft JhengHei" panose="020B0604030504040204" charset="-120"/>
                <a:cs typeface="Microsoft JhengHei" panose="020B0604030504040204" charset="-120"/>
              </a:rPr>
              <a:t>多样性</a:t>
            </a:r>
            <a:endParaRPr sz="2000">
              <a:latin typeface="Microsoft JhengHei" panose="020B0604030504040204" charset="-120"/>
              <a:cs typeface="Microsoft JhengHei" panose="020B0604030504040204" charset="-120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6960107" y="2996183"/>
            <a:ext cx="1153795" cy="1152525"/>
          </a:xfrm>
          <a:custGeom>
            <a:avLst/>
            <a:gdLst/>
            <a:ahLst/>
            <a:cxnLst/>
            <a:rect l="l" t="t" r="r" b="b"/>
            <a:pathLst>
              <a:path w="1153795" h="1152525">
                <a:moveTo>
                  <a:pt x="576834" y="0"/>
                </a:moveTo>
                <a:lnTo>
                  <a:pt x="529532" y="1909"/>
                </a:lnTo>
                <a:lnTo>
                  <a:pt x="483283" y="7540"/>
                </a:lnTo>
                <a:lnTo>
                  <a:pt x="438233" y="16743"/>
                </a:lnTo>
                <a:lnTo>
                  <a:pt x="394533" y="29370"/>
                </a:lnTo>
                <a:lnTo>
                  <a:pt x="352329" y="45273"/>
                </a:lnTo>
                <a:lnTo>
                  <a:pt x="311772" y="64304"/>
                </a:lnTo>
                <a:lnTo>
                  <a:pt x="273009" y="86313"/>
                </a:lnTo>
                <a:lnTo>
                  <a:pt x="236189" y="111154"/>
                </a:lnTo>
                <a:lnTo>
                  <a:pt x="201461" y="138677"/>
                </a:lnTo>
                <a:lnTo>
                  <a:pt x="168973" y="168735"/>
                </a:lnTo>
                <a:lnTo>
                  <a:pt x="138874" y="201179"/>
                </a:lnTo>
                <a:lnTo>
                  <a:pt x="111312" y="235860"/>
                </a:lnTo>
                <a:lnTo>
                  <a:pt x="86437" y="272631"/>
                </a:lnTo>
                <a:lnTo>
                  <a:pt x="64396" y="311342"/>
                </a:lnTo>
                <a:lnTo>
                  <a:pt x="45339" y="351847"/>
                </a:lnTo>
                <a:lnTo>
                  <a:pt x="29413" y="393996"/>
                </a:lnTo>
                <a:lnTo>
                  <a:pt x="16767" y="437641"/>
                </a:lnTo>
                <a:lnTo>
                  <a:pt x="7551" y="482635"/>
                </a:lnTo>
                <a:lnTo>
                  <a:pt x="1912" y="528827"/>
                </a:lnTo>
                <a:lnTo>
                  <a:pt x="0" y="576071"/>
                </a:lnTo>
                <a:lnTo>
                  <a:pt x="1912" y="623316"/>
                </a:lnTo>
                <a:lnTo>
                  <a:pt x="7551" y="669508"/>
                </a:lnTo>
                <a:lnTo>
                  <a:pt x="16767" y="714502"/>
                </a:lnTo>
                <a:lnTo>
                  <a:pt x="29413" y="758147"/>
                </a:lnTo>
                <a:lnTo>
                  <a:pt x="45339" y="800296"/>
                </a:lnTo>
                <a:lnTo>
                  <a:pt x="64396" y="840801"/>
                </a:lnTo>
                <a:lnTo>
                  <a:pt x="86437" y="879512"/>
                </a:lnTo>
                <a:lnTo>
                  <a:pt x="111312" y="916283"/>
                </a:lnTo>
                <a:lnTo>
                  <a:pt x="138874" y="950964"/>
                </a:lnTo>
                <a:lnTo>
                  <a:pt x="168973" y="983408"/>
                </a:lnTo>
                <a:lnTo>
                  <a:pt x="201461" y="1013466"/>
                </a:lnTo>
                <a:lnTo>
                  <a:pt x="236189" y="1040989"/>
                </a:lnTo>
                <a:lnTo>
                  <a:pt x="273009" y="1065830"/>
                </a:lnTo>
                <a:lnTo>
                  <a:pt x="311772" y="1087839"/>
                </a:lnTo>
                <a:lnTo>
                  <a:pt x="352329" y="1106870"/>
                </a:lnTo>
                <a:lnTo>
                  <a:pt x="394533" y="1122773"/>
                </a:lnTo>
                <a:lnTo>
                  <a:pt x="438233" y="1135400"/>
                </a:lnTo>
                <a:lnTo>
                  <a:pt x="483283" y="1144603"/>
                </a:lnTo>
                <a:lnTo>
                  <a:pt x="529532" y="1150234"/>
                </a:lnTo>
                <a:lnTo>
                  <a:pt x="576834" y="1152143"/>
                </a:lnTo>
                <a:lnTo>
                  <a:pt x="624135" y="1150234"/>
                </a:lnTo>
                <a:lnTo>
                  <a:pt x="670384" y="1144603"/>
                </a:lnTo>
                <a:lnTo>
                  <a:pt x="715434" y="1135400"/>
                </a:lnTo>
                <a:lnTo>
                  <a:pt x="759134" y="1122773"/>
                </a:lnTo>
                <a:lnTo>
                  <a:pt x="801338" y="1106870"/>
                </a:lnTo>
                <a:lnTo>
                  <a:pt x="841895" y="1087839"/>
                </a:lnTo>
                <a:lnTo>
                  <a:pt x="880658" y="1065830"/>
                </a:lnTo>
                <a:lnTo>
                  <a:pt x="917478" y="1040989"/>
                </a:lnTo>
                <a:lnTo>
                  <a:pt x="952206" y="1013466"/>
                </a:lnTo>
                <a:lnTo>
                  <a:pt x="984694" y="983408"/>
                </a:lnTo>
                <a:lnTo>
                  <a:pt x="1014793" y="950964"/>
                </a:lnTo>
                <a:lnTo>
                  <a:pt x="1042355" y="916283"/>
                </a:lnTo>
                <a:lnTo>
                  <a:pt x="1067230" y="879512"/>
                </a:lnTo>
                <a:lnTo>
                  <a:pt x="1089271" y="840801"/>
                </a:lnTo>
                <a:lnTo>
                  <a:pt x="1108328" y="800296"/>
                </a:lnTo>
                <a:lnTo>
                  <a:pt x="1124254" y="758147"/>
                </a:lnTo>
                <a:lnTo>
                  <a:pt x="1136900" y="714502"/>
                </a:lnTo>
                <a:lnTo>
                  <a:pt x="1146116" y="669508"/>
                </a:lnTo>
                <a:lnTo>
                  <a:pt x="1151755" y="623316"/>
                </a:lnTo>
                <a:lnTo>
                  <a:pt x="1153668" y="576071"/>
                </a:lnTo>
                <a:lnTo>
                  <a:pt x="1151755" y="528827"/>
                </a:lnTo>
                <a:lnTo>
                  <a:pt x="1146116" y="482635"/>
                </a:lnTo>
                <a:lnTo>
                  <a:pt x="1136900" y="437641"/>
                </a:lnTo>
                <a:lnTo>
                  <a:pt x="1124254" y="393996"/>
                </a:lnTo>
                <a:lnTo>
                  <a:pt x="1108328" y="351847"/>
                </a:lnTo>
                <a:lnTo>
                  <a:pt x="1089271" y="311342"/>
                </a:lnTo>
                <a:lnTo>
                  <a:pt x="1067230" y="272631"/>
                </a:lnTo>
                <a:lnTo>
                  <a:pt x="1042355" y="235860"/>
                </a:lnTo>
                <a:lnTo>
                  <a:pt x="1014793" y="201179"/>
                </a:lnTo>
                <a:lnTo>
                  <a:pt x="984694" y="168735"/>
                </a:lnTo>
                <a:lnTo>
                  <a:pt x="952206" y="138677"/>
                </a:lnTo>
                <a:lnTo>
                  <a:pt x="917478" y="111154"/>
                </a:lnTo>
                <a:lnTo>
                  <a:pt x="880658" y="86313"/>
                </a:lnTo>
                <a:lnTo>
                  <a:pt x="841895" y="64304"/>
                </a:lnTo>
                <a:lnTo>
                  <a:pt x="801338" y="45273"/>
                </a:lnTo>
                <a:lnTo>
                  <a:pt x="759134" y="29370"/>
                </a:lnTo>
                <a:lnTo>
                  <a:pt x="715434" y="16743"/>
                </a:lnTo>
                <a:lnTo>
                  <a:pt x="670384" y="7540"/>
                </a:lnTo>
                <a:lnTo>
                  <a:pt x="624135" y="1909"/>
                </a:lnTo>
                <a:lnTo>
                  <a:pt x="576834" y="0"/>
                </a:lnTo>
                <a:close/>
              </a:path>
            </a:pathLst>
          </a:custGeom>
          <a:solidFill>
            <a:srgbClr val="F8EF4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960107" y="2996183"/>
            <a:ext cx="1153795" cy="1152525"/>
          </a:xfrm>
          <a:custGeom>
            <a:avLst/>
            <a:gdLst/>
            <a:ahLst/>
            <a:cxnLst/>
            <a:rect l="l" t="t" r="r" b="b"/>
            <a:pathLst>
              <a:path w="1153795" h="1152525">
                <a:moveTo>
                  <a:pt x="0" y="576071"/>
                </a:moveTo>
                <a:lnTo>
                  <a:pt x="1912" y="528827"/>
                </a:lnTo>
                <a:lnTo>
                  <a:pt x="7551" y="482635"/>
                </a:lnTo>
                <a:lnTo>
                  <a:pt x="16767" y="437641"/>
                </a:lnTo>
                <a:lnTo>
                  <a:pt x="29413" y="393996"/>
                </a:lnTo>
                <a:lnTo>
                  <a:pt x="45339" y="351847"/>
                </a:lnTo>
                <a:lnTo>
                  <a:pt x="64396" y="311342"/>
                </a:lnTo>
                <a:lnTo>
                  <a:pt x="86437" y="272631"/>
                </a:lnTo>
                <a:lnTo>
                  <a:pt x="111312" y="235860"/>
                </a:lnTo>
                <a:lnTo>
                  <a:pt x="138874" y="201179"/>
                </a:lnTo>
                <a:lnTo>
                  <a:pt x="168973" y="168735"/>
                </a:lnTo>
                <a:lnTo>
                  <a:pt x="201461" y="138677"/>
                </a:lnTo>
                <a:lnTo>
                  <a:pt x="236189" y="111154"/>
                </a:lnTo>
                <a:lnTo>
                  <a:pt x="273009" y="86313"/>
                </a:lnTo>
                <a:lnTo>
                  <a:pt x="311772" y="64304"/>
                </a:lnTo>
                <a:lnTo>
                  <a:pt x="352329" y="45273"/>
                </a:lnTo>
                <a:lnTo>
                  <a:pt x="394533" y="29370"/>
                </a:lnTo>
                <a:lnTo>
                  <a:pt x="438233" y="16743"/>
                </a:lnTo>
                <a:lnTo>
                  <a:pt x="483283" y="7540"/>
                </a:lnTo>
                <a:lnTo>
                  <a:pt x="529532" y="1909"/>
                </a:lnTo>
                <a:lnTo>
                  <a:pt x="576834" y="0"/>
                </a:lnTo>
                <a:lnTo>
                  <a:pt x="624135" y="1909"/>
                </a:lnTo>
                <a:lnTo>
                  <a:pt x="670384" y="7540"/>
                </a:lnTo>
                <a:lnTo>
                  <a:pt x="715434" y="16743"/>
                </a:lnTo>
                <a:lnTo>
                  <a:pt x="759134" y="29370"/>
                </a:lnTo>
                <a:lnTo>
                  <a:pt x="801338" y="45273"/>
                </a:lnTo>
                <a:lnTo>
                  <a:pt x="841895" y="64304"/>
                </a:lnTo>
                <a:lnTo>
                  <a:pt x="880658" y="86313"/>
                </a:lnTo>
                <a:lnTo>
                  <a:pt x="917478" y="111154"/>
                </a:lnTo>
                <a:lnTo>
                  <a:pt x="952206" y="138677"/>
                </a:lnTo>
                <a:lnTo>
                  <a:pt x="984694" y="168735"/>
                </a:lnTo>
                <a:lnTo>
                  <a:pt x="1014793" y="201179"/>
                </a:lnTo>
                <a:lnTo>
                  <a:pt x="1042355" y="235860"/>
                </a:lnTo>
                <a:lnTo>
                  <a:pt x="1067230" y="272631"/>
                </a:lnTo>
                <a:lnTo>
                  <a:pt x="1089271" y="311342"/>
                </a:lnTo>
                <a:lnTo>
                  <a:pt x="1108328" y="351847"/>
                </a:lnTo>
                <a:lnTo>
                  <a:pt x="1124254" y="393996"/>
                </a:lnTo>
                <a:lnTo>
                  <a:pt x="1136900" y="437641"/>
                </a:lnTo>
                <a:lnTo>
                  <a:pt x="1146116" y="482635"/>
                </a:lnTo>
                <a:lnTo>
                  <a:pt x="1151755" y="528827"/>
                </a:lnTo>
                <a:lnTo>
                  <a:pt x="1153668" y="576071"/>
                </a:lnTo>
                <a:lnTo>
                  <a:pt x="1151755" y="623316"/>
                </a:lnTo>
                <a:lnTo>
                  <a:pt x="1146116" y="669508"/>
                </a:lnTo>
                <a:lnTo>
                  <a:pt x="1136900" y="714502"/>
                </a:lnTo>
                <a:lnTo>
                  <a:pt x="1124254" y="758147"/>
                </a:lnTo>
                <a:lnTo>
                  <a:pt x="1108328" y="800296"/>
                </a:lnTo>
                <a:lnTo>
                  <a:pt x="1089271" y="840801"/>
                </a:lnTo>
                <a:lnTo>
                  <a:pt x="1067230" y="879512"/>
                </a:lnTo>
                <a:lnTo>
                  <a:pt x="1042355" y="916283"/>
                </a:lnTo>
                <a:lnTo>
                  <a:pt x="1014793" y="950964"/>
                </a:lnTo>
                <a:lnTo>
                  <a:pt x="984694" y="983408"/>
                </a:lnTo>
                <a:lnTo>
                  <a:pt x="952206" y="1013466"/>
                </a:lnTo>
                <a:lnTo>
                  <a:pt x="917478" y="1040989"/>
                </a:lnTo>
                <a:lnTo>
                  <a:pt x="880658" y="1065830"/>
                </a:lnTo>
                <a:lnTo>
                  <a:pt x="841895" y="1087839"/>
                </a:lnTo>
                <a:lnTo>
                  <a:pt x="801338" y="1106870"/>
                </a:lnTo>
                <a:lnTo>
                  <a:pt x="759134" y="1122773"/>
                </a:lnTo>
                <a:lnTo>
                  <a:pt x="715434" y="1135400"/>
                </a:lnTo>
                <a:lnTo>
                  <a:pt x="670384" y="1144603"/>
                </a:lnTo>
                <a:lnTo>
                  <a:pt x="624135" y="1150234"/>
                </a:lnTo>
                <a:lnTo>
                  <a:pt x="576834" y="1152143"/>
                </a:lnTo>
                <a:lnTo>
                  <a:pt x="529532" y="1150234"/>
                </a:lnTo>
                <a:lnTo>
                  <a:pt x="483283" y="1144603"/>
                </a:lnTo>
                <a:lnTo>
                  <a:pt x="438233" y="1135400"/>
                </a:lnTo>
                <a:lnTo>
                  <a:pt x="394533" y="1122773"/>
                </a:lnTo>
                <a:lnTo>
                  <a:pt x="352329" y="1106870"/>
                </a:lnTo>
                <a:lnTo>
                  <a:pt x="311772" y="1087839"/>
                </a:lnTo>
                <a:lnTo>
                  <a:pt x="273009" y="1065830"/>
                </a:lnTo>
                <a:lnTo>
                  <a:pt x="236189" y="1040989"/>
                </a:lnTo>
                <a:lnTo>
                  <a:pt x="201461" y="1013466"/>
                </a:lnTo>
                <a:lnTo>
                  <a:pt x="168973" y="983408"/>
                </a:lnTo>
                <a:lnTo>
                  <a:pt x="138874" y="950964"/>
                </a:lnTo>
                <a:lnTo>
                  <a:pt x="111312" y="916283"/>
                </a:lnTo>
                <a:lnTo>
                  <a:pt x="86437" y="879512"/>
                </a:lnTo>
                <a:lnTo>
                  <a:pt x="64396" y="840801"/>
                </a:lnTo>
                <a:lnTo>
                  <a:pt x="45339" y="800296"/>
                </a:lnTo>
                <a:lnTo>
                  <a:pt x="29413" y="758147"/>
                </a:lnTo>
                <a:lnTo>
                  <a:pt x="16767" y="714502"/>
                </a:lnTo>
                <a:lnTo>
                  <a:pt x="7551" y="669508"/>
                </a:lnTo>
                <a:lnTo>
                  <a:pt x="1912" y="623316"/>
                </a:lnTo>
                <a:lnTo>
                  <a:pt x="0" y="576071"/>
                </a:lnTo>
                <a:close/>
              </a:path>
            </a:pathLst>
          </a:custGeom>
          <a:ln w="9144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993635" y="3323894"/>
            <a:ext cx="1103172" cy="56522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752588" y="3067811"/>
            <a:ext cx="1513840" cy="1297305"/>
          </a:xfrm>
          <a:custGeom>
            <a:avLst/>
            <a:gdLst/>
            <a:ahLst/>
            <a:cxnLst/>
            <a:rect l="l" t="t" r="r" b="b"/>
            <a:pathLst>
              <a:path w="1513840" h="1297304">
                <a:moveTo>
                  <a:pt x="0" y="648462"/>
                </a:moveTo>
                <a:lnTo>
                  <a:pt x="1745" y="604063"/>
                </a:lnTo>
                <a:lnTo>
                  <a:pt x="6906" y="560468"/>
                </a:lnTo>
                <a:lnTo>
                  <a:pt x="15370" y="517773"/>
                </a:lnTo>
                <a:lnTo>
                  <a:pt x="27024" y="476073"/>
                </a:lnTo>
                <a:lnTo>
                  <a:pt x="41756" y="435466"/>
                </a:lnTo>
                <a:lnTo>
                  <a:pt x="59453" y="396049"/>
                </a:lnTo>
                <a:lnTo>
                  <a:pt x="80003" y="357917"/>
                </a:lnTo>
                <a:lnTo>
                  <a:pt x="103293" y="321168"/>
                </a:lnTo>
                <a:lnTo>
                  <a:pt x="129210" y="285898"/>
                </a:lnTo>
                <a:lnTo>
                  <a:pt x="157642" y="252204"/>
                </a:lnTo>
                <a:lnTo>
                  <a:pt x="188475" y="220182"/>
                </a:lnTo>
                <a:lnTo>
                  <a:pt x="221599" y="189928"/>
                </a:lnTo>
                <a:lnTo>
                  <a:pt x="256899" y="161540"/>
                </a:lnTo>
                <a:lnTo>
                  <a:pt x="294263" y="135113"/>
                </a:lnTo>
                <a:lnTo>
                  <a:pt x="333579" y="110745"/>
                </a:lnTo>
                <a:lnTo>
                  <a:pt x="374734" y="88533"/>
                </a:lnTo>
                <a:lnTo>
                  <a:pt x="417616" y="68571"/>
                </a:lnTo>
                <a:lnTo>
                  <a:pt x="462111" y="50958"/>
                </a:lnTo>
                <a:lnTo>
                  <a:pt x="508107" y="35790"/>
                </a:lnTo>
                <a:lnTo>
                  <a:pt x="555492" y="23163"/>
                </a:lnTo>
                <a:lnTo>
                  <a:pt x="604153" y="13174"/>
                </a:lnTo>
                <a:lnTo>
                  <a:pt x="653977" y="5919"/>
                </a:lnTo>
                <a:lnTo>
                  <a:pt x="704852" y="1495"/>
                </a:lnTo>
                <a:lnTo>
                  <a:pt x="756665" y="0"/>
                </a:lnTo>
                <a:lnTo>
                  <a:pt x="808479" y="1495"/>
                </a:lnTo>
                <a:lnTo>
                  <a:pt x="859354" y="5919"/>
                </a:lnTo>
                <a:lnTo>
                  <a:pt x="909178" y="13174"/>
                </a:lnTo>
                <a:lnTo>
                  <a:pt x="957839" y="23163"/>
                </a:lnTo>
                <a:lnTo>
                  <a:pt x="1005224" y="35790"/>
                </a:lnTo>
                <a:lnTo>
                  <a:pt x="1051220" y="50958"/>
                </a:lnTo>
                <a:lnTo>
                  <a:pt x="1095715" y="68571"/>
                </a:lnTo>
                <a:lnTo>
                  <a:pt x="1138597" y="88533"/>
                </a:lnTo>
                <a:lnTo>
                  <a:pt x="1179752" y="110745"/>
                </a:lnTo>
                <a:lnTo>
                  <a:pt x="1219068" y="135113"/>
                </a:lnTo>
                <a:lnTo>
                  <a:pt x="1256432" y="161540"/>
                </a:lnTo>
                <a:lnTo>
                  <a:pt x="1291732" y="189928"/>
                </a:lnTo>
                <a:lnTo>
                  <a:pt x="1324856" y="220182"/>
                </a:lnTo>
                <a:lnTo>
                  <a:pt x="1355689" y="252204"/>
                </a:lnTo>
                <a:lnTo>
                  <a:pt x="1384121" y="285898"/>
                </a:lnTo>
                <a:lnTo>
                  <a:pt x="1410038" y="321168"/>
                </a:lnTo>
                <a:lnTo>
                  <a:pt x="1433328" y="357917"/>
                </a:lnTo>
                <a:lnTo>
                  <a:pt x="1453878" y="396049"/>
                </a:lnTo>
                <a:lnTo>
                  <a:pt x="1471575" y="435466"/>
                </a:lnTo>
                <a:lnTo>
                  <a:pt x="1486307" y="476073"/>
                </a:lnTo>
                <a:lnTo>
                  <a:pt x="1497961" y="517773"/>
                </a:lnTo>
                <a:lnTo>
                  <a:pt x="1506425" y="560468"/>
                </a:lnTo>
                <a:lnTo>
                  <a:pt x="1511586" y="604063"/>
                </a:lnTo>
                <a:lnTo>
                  <a:pt x="1513331" y="648462"/>
                </a:lnTo>
                <a:lnTo>
                  <a:pt x="1511586" y="692860"/>
                </a:lnTo>
                <a:lnTo>
                  <a:pt x="1506425" y="736455"/>
                </a:lnTo>
                <a:lnTo>
                  <a:pt x="1497961" y="779150"/>
                </a:lnTo>
                <a:lnTo>
                  <a:pt x="1486307" y="820850"/>
                </a:lnTo>
                <a:lnTo>
                  <a:pt x="1471575" y="861457"/>
                </a:lnTo>
                <a:lnTo>
                  <a:pt x="1453878" y="900874"/>
                </a:lnTo>
                <a:lnTo>
                  <a:pt x="1433328" y="939006"/>
                </a:lnTo>
                <a:lnTo>
                  <a:pt x="1410038" y="975755"/>
                </a:lnTo>
                <a:lnTo>
                  <a:pt x="1384121" y="1011025"/>
                </a:lnTo>
                <a:lnTo>
                  <a:pt x="1355689" y="1044719"/>
                </a:lnTo>
                <a:lnTo>
                  <a:pt x="1324856" y="1076741"/>
                </a:lnTo>
                <a:lnTo>
                  <a:pt x="1291732" y="1106995"/>
                </a:lnTo>
                <a:lnTo>
                  <a:pt x="1256432" y="1135383"/>
                </a:lnTo>
                <a:lnTo>
                  <a:pt x="1219068" y="1161810"/>
                </a:lnTo>
                <a:lnTo>
                  <a:pt x="1179752" y="1186178"/>
                </a:lnTo>
                <a:lnTo>
                  <a:pt x="1138597" y="1208390"/>
                </a:lnTo>
                <a:lnTo>
                  <a:pt x="1095715" y="1228352"/>
                </a:lnTo>
                <a:lnTo>
                  <a:pt x="1051220" y="1245965"/>
                </a:lnTo>
                <a:lnTo>
                  <a:pt x="1005224" y="1261133"/>
                </a:lnTo>
                <a:lnTo>
                  <a:pt x="957839" y="1273760"/>
                </a:lnTo>
                <a:lnTo>
                  <a:pt x="909178" y="1283749"/>
                </a:lnTo>
                <a:lnTo>
                  <a:pt x="859354" y="1291004"/>
                </a:lnTo>
                <a:lnTo>
                  <a:pt x="808479" y="1295428"/>
                </a:lnTo>
                <a:lnTo>
                  <a:pt x="756665" y="1296924"/>
                </a:lnTo>
                <a:lnTo>
                  <a:pt x="704852" y="1295428"/>
                </a:lnTo>
                <a:lnTo>
                  <a:pt x="653977" y="1291004"/>
                </a:lnTo>
                <a:lnTo>
                  <a:pt x="604153" y="1283749"/>
                </a:lnTo>
                <a:lnTo>
                  <a:pt x="555492" y="1273760"/>
                </a:lnTo>
                <a:lnTo>
                  <a:pt x="508107" y="1261133"/>
                </a:lnTo>
                <a:lnTo>
                  <a:pt x="462111" y="1245965"/>
                </a:lnTo>
                <a:lnTo>
                  <a:pt x="417616" y="1228352"/>
                </a:lnTo>
                <a:lnTo>
                  <a:pt x="374734" y="1208390"/>
                </a:lnTo>
                <a:lnTo>
                  <a:pt x="333579" y="1186178"/>
                </a:lnTo>
                <a:lnTo>
                  <a:pt x="294263" y="1161810"/>
                </a:lnTo>
                <a:lnTo>
                  <a:pt x="256899" y="1135383"/>
                </a:lnTo>
                <a:lnTo>
                  <a:pt x="221599" y="1106995"/>
                </a:lnTo>
                <a:lnTo>
                  <a:pt x="188475" y="1076741"/>
                </a:lnTo>
                <a:lnTo>
                  <a:pt x="157642" y="1044719"/>
                </a:lnTo>
                <a:lnTo>
                  <a:pt x="129210" y="1011025"/>
                </a:lnTo>
                <a:lnTo>
                  <a:pt x="103293" y="975755"/>
                </a:lnTo>
                <a:lnTo>
                  <a:pt x="80003" y="939006"/>
                </a:lnTo>
                <a:lnTo>
                  <a:pt x="59453" y="900874"/>
                </a:lnTo>
                <a:lnTo>
                  <a:pt x="41756" y="861457"/>
                </a:lnTo>
                <a:lnTo>
                  <a:pt x="27024" y="820850"/>
                </a:lnTo>
                <a:lnTo>
                  <a:pt x="15370" y="779150"/>
                </a:lnTo>
                <a:lnTo>
                  <a:pt x="6906" y="736455"/>
                </a:lnTo>
                <a:lnTo>
                  <a:pt x="1745" y="692860"/>
                </a:lnTo>
                <a:lnTo>
                  <a:pt x="0" y="648462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860792" y="3421341"/>
            <a:ext cx="1319529" cy="67491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7116444" y="3353180"/>
            <a:ext cx="18929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935355" algn="l"/>
              </a:tabLst>
            </a:pPr>
            <a:r>
              <a:rPr sz="2000" b="1" spc="10" dirty="0">
                <a:solidFill>
                  <a:srgbClr val="FF0000"/>
                </a:solidFill>
                <a:latin typeface="Microsoft JhengHei" panose="020B0604030504040204" charset="-120"/>
                <a:cs typeface="Microsoft JhengHei" panose="020B0604030504040204" charset="-120"/>
              </a:rPr>
              <a:t>多样</a:t>
            </a:r>
            <a:r>
              <a:rPr sz="2000" b="1" dirty="0">
                <a:solidFill>
                  <a:srgbClr val="FF0000"/>
                </a:solidFill>
                <a:latin typeface="Microsoft JhengHei" panose="020B0604030504040204" charset="-120"/>
                <a:cs typeface="Microsoft JhengHei" panose="020B0604030504040204" charset="-120"/>
              </a:rPr>
              <a:t>性	</a:t>
            </a:r>
            <a:r>
              <a:rPr sz="3600" b="1" spc="15" baseline="-30000" dirty="0">
                <a:latin typeface="Microsoft JhengHei" panose="020B0604030504040204" charset="-120"/>
                <a:cs typeface="Microsoft JhengHei" panose="020B0604030504040204" charset="-120"/>
              </a:rPr>
              <a:t>统一性</a:t>
            </a:r>
            <a:endParaRPr sz="3600" baseline="-30000">
              <a:latin typeface="Microsoft JhengHei" panose="020B0604030504040204" charset="-120"/>
              <a:cs typeface="Microsoft JhengHei" panose="020B0604030504040204" charset="-120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591427" y="6366702"/>
            <a:ext cx="1090930" cy="476884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2800" spc="-5" dirty="0">
                <a:solidFill>
                  <a:srgbClr val="FFFFFF"/>
                </a:solidFill>
                <a:latin typeface="PMingLiU" panose="02020500000000000000" charset="-120"/>
                <a:cs typeface="PMingLiU" panose="02020500000000000000" charset="-120"/>
              </a:rPr>
              <a:t>第一节</a:t>
            </a:r>
            <a:endParaRPr sz="2800">
              <a:latin typeface="PMingLiU" panose="02020500000000000000" charset="-120"/>
              <a:cs typeface="PMingLiU" panose="02020500000000000000" charset="-120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7867015" y="6366702"/>
            <a:ext cx="4286885" cy="476884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2800" spc="-5" dirty="0">
                <a:solidFill>
                  <a:srgbClr val="FFFFFF"/>
                </a:solidFill>
                <a:latin typeface="PMingLiU" panose="02020500000000000000" charset="-120"/>
                <a:cs typeface="PMingLiU" panose="02020500000000000000" charset="-120"/>
              </a:rPr>
              <a:t>社会基本矛盾及其运动规律</a:t>
            </a:r>
            <a:endParaRPr sz="2800">
              <a:latin typeface="PMingLiU" panose="02020500000000000000" charset="-120"/>
              <a:cs typeface="PMingLiU" panose="02020500000000000000" charset="-120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206500" y="2989859"/>
            <a:ext cx="5710555" cy="2586355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748665" indent="-736600">
              <a:lnSpc>
                <a:spcPct val="100000"/>
              </a:lnSpc>
              <a:spcBef>
                <a:spcPts val="770"/>
              </a:spcBef>
              <a:buFont typeface="Wingdings" panose="05000000000000000000"/>
              <a:buChar char=""/>
              <a:tabLst>
                <a:tab pos="748665" algn="l"/>
                <a:tab pos="749300" algn="l"/>
              </a:tabLst>
            </a:pPr>
            <a:r>
              <a:rPr sz="2800" spc="-5" dirty="0">
                <a:latin typeface="微软雅黑" panose="020B0503020204020204" charset="-122"/>
                <a:cs typeface="微软雅黑" panose="020B0503020204020204" charset="-122"/>
              </a:rPr>
              <a:t>一方面，统一性总是在多样</a:t>
            </a:r>
            <a:endParaRPr sz="2800">
              <a:latin typeface="微软雅黑" panose="020B0503020204020204" charset="-122"/>
              <a:cs typeface="微软雅黑" panose="020B0503020204020204" charset="-122"/>
            </a:endParaRPr>
          </a:p>
          <a:p>
            <a:pPr marL="12700">
              <a:lnSpc>
                <a:spcPct val="100000"/>
              </a:lnSpc>
              <a:spcBef>
                <a:spcPts val="675"/>
              </a:spcBef>
            </a:pPr>
            <a:r>
              <a:rPr sz="2800" spc="-5" dirty="0">
                <a:latin typeface="微软雅黑" panose="020B0503020204020204" charset="-122"/>
                <a:cs typeface="微软雅黑" panose="020B0503020204020204" charset="-122"/>
              </a:rPr>
              <a:t>性中实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现</a:t>
            </a:r>
            <a:r>
              <a:rPr sz="2800" spc="-5" dirty="0">
                <a:latin typeface="微软雅黑" panose="020B0503020204020204" charset="-122"/>
                <a:cs typeface="微软雅黑" panose="020B0503020204020204" charset="-122"/>
              </a:rPr>
              <a:t>的，统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一</a:t>
            </a:r>
            <a:r>
              <a:rPr sz="2800" spc="-5" dirty="0">
                <a:latin typeface="微软雅黑" panose="020B0503020204020204" charset="-122"/>
                <a:cs typeface="微软雅黑" panose="020B0503020204020204" charset="-122"/>
              </a:rPr>
              <a:t>性是多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样</a:t>
            </a:r>
            <a:r>
              <a:rPr sz="2800" spc="-5" dirty="0">
                <a:latin typeface="微软雅黑" panose="020B0503020204020204" charset="-122"/>
                <a:cs typeface="微软雅黑" panose="020B0503020204020204" charset="-122"/>
              </a:rPr>
              <a:t>的统一。</a:t>
            </a:r>
            <a:endParaRPr sz="2800">
              <a:latin typeface="微软雅黑" panose="020B0503020204020204" charset="-122"/>
              <a:cs typeface="微软雅黑" panose="020B0503020204020204" charset="-122"/>
            </a:endParaRPr>
          </a:p>
          <a:p>
            <a:pPr marL="12700" marR="363220">
              <a:lnSpc>
                <a:spcPct val="120000"/>
              </a:lnSpc>
              <a:buFont typeface="Wingdings" panose="05000000000000000000"/>
              <a:buChar char=""/>
              <a:tabLst>
                <a:tab pos="748665" algn="l"/>
                <a:tab pos="749300" algn="l"/>
              </a:tabLst>
            </a:pPr>
            <a:r>
              <a:rPr sz="2800" spc="-10" dirty="0">
                <a:latin typeface="微软雅黑" panose="020B0503020204020204" charset="-122"/>
                <a:cs typeface="微软雅黑" panose="020B0503020204020204" charset="-122"/>
              </a:rPr>
              <a:t>另一方面，多样性又不能游 </a:t>
            </a:r>
            <a:r>
              <a:rPr sz="2800" spc="-5" dirty="0">
                <a:latin typeface="微软雅黑" panose="020B0503020204020204" charset="-122"/>
                <a:cs typeface="微软雅黑" panose="020B0503020204020204" charset="-122"/>
              </a:rPr>
              <a:t>离于统一性之外，多样性是统一之 中的多样。</a:t>
            </a:r>
            <a:endParaRPr sz="28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990396" y="1286383"/>
            <a:ext cx="7096125" cy="17291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5" dirty="0">
                <a:solidFill>
                  <a:srgbClr val="AD4745"/>
                </a:solidFill>
                <a:latin typeface="微软雅黑" panose="020B0503020204020204" charset="-122"/>
                <a:cs typeface="微软雅黑" panose="020B0503020204020204" charset="-122"/>
              </a:rPr>
              <a:t>3.社会形态更替的统一性和多样性的</a:t>
            </a:r>
            <a:r>
              <a:rPr sz="2800" b="1" spc="-30" dirty="0">
                <a:solidFill>
                  <a:srgbClr val="AD4745"/>
                </a:solidFill>
                <a:latin typeface="微软雅黑" panose="020B0503020204020204" charset="-122"/>
                <a:cs typeface="微软雅黑" panose="020B0503020204020204" charset="-122"/>
              </a:rPr>
              <a:t>辩</a:t>
            </a:r>
            <a:r>
              <a:rPr sz="2800" b="1" spc="-5" dirty="0">
                <a:solidFill>
                  <a:srgbClr val="AD4745"/>
                </a:solidFill>
                <a:latin typeface="微软雅黑" panose="020B0503020204020204" charset="-122"/>
                <a:cs typeface="微软雅黑" panose="020B0503020204020204" charset="-122"/>
              </a:rPr>
              <a:t>证</a:t>
            </a:r>
            <a:r>
              <a:rPr sz="2800" b="1" spc="5" dirty="0">
                <a:solidFill>
                  <a:srgbClr val="AD4745"/>
                </a:solidFill>
                <a:latin typeface="微软雅黑" panose="020B0503020204020204" charset="-122"/>
                <a:cs typeface="微软雅黑" panose="020B0503020204020204" charset="-122"/>
              </a:rPr>
              <a:t>关</a:t>
            </a:r>
            <a:r>
              <a:rPr sz="2800" b="1" spc="-5" dirty="0">
                <a:solidFill>
                  <a:srgbClr val="AD4745"/>
                </a:solidFill>
                <a:latin typeface="微软雅黑" panose="020B0503020204020204" charset="-122"/>
                <a:cs typeface="微软雅黑" panose="020B0503020204020204" charset="-122"/>
              </a:rPr>
              <a:t>系</a:t>
            </a:r>
            <a:endParaRPr sz="2800">
              <a:latin typeface="微软雅黑" panose="020B0503020204020204" charset="-122"/>
              <a:cs typeface="微软雅黑" panose="020B0503020204020204" charset="-122"/>
            </a:endParaRPr>
          </a:p>
          <a:p>
            <a:pPr marL="228600" marR="1525270" indent="717550">
              <a:lnSpc>
                <a:spcPct val="120000"/>
              </a:lnSpc>
              <a:spcBef>
                <a:spcPts val="1990"/>
              </a:spcBef>
            </a:pPr>
            <a:r>
              <a:rPr sz="2800" spc="-5" dirty="0">
                <a:latin typeface="微软雅黑" panose="020B0503020204020204" charset="-122"/>
                <a:cs typeface="微软雅黑" panose="020B0503020204020204" charset="-122"/>
              </a:rPr>
              <a:t>社会形态更替是</a:t>
            </a:r>
            <a:r>
              <a:rPr sz="2800" spc="-15" dirty="0">
                <a:latin typeface="微软雅黑" panose="020B0503020204020204" charset="-122"/>
                <a:cs typeface="微软雅黑" panose="020B0503020204020204" charset="-122"/>
              </a:rPr>
              <a:t>统</a:t>
            </a:r>
            <a:r>
              <a:rPr sz="2800" spc="-5" dirty="0">
                <a:latin typeface="微软雅黑" panose="020B0503020204020204" charset="-122"/>
                <a:cs typeface="微软雅黑" panose="020B0503020204020204" charset="-122"/>
              </a:rPr>
              <a:t>一性和多样 </a:t>
            </a:r>
            <a:r>
              <a:rPr sz="2800" spc="-10" dirty="0">
                <a:latin typeface="微软雅黑" panose="020B0503020204020204" charset="-122"/>
                <a:cs typeface="微软雅黑" panose="020B0503020204020204" charset="-122"/>
              </a:rPr>
              <a:t>性的辩证统</a:t>
            </a:r>
            <a:r>
              <a:rPr sz="2800" spc="-5" dirty="0">
                <a:latin typeface="微软雅黑" panose="020B0503020204020204" charset="-122"/>
                <a:cs typeface="微软雅黑" panose="020B0503020204020204" charset="-122"/>
              </a:rPr>
              <a:t>一。</a:t>
            </a:r>
            <a:endParaRPr sz="2800">
              <a:latin typeface="微软雅黑" panose="020B0503020204020204" charset="-122"/>
              <a:cs typeface="微软雅黑" panose="020B0503020204020204" charset="-122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711707"/>
            <a:ext cx="12191999" cy="61462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6374891"/>
            <a:ext cx="12192000" cy="483234"/>
          </a:xfrm>
          <a:custGeom>
            <a:avLst/>
            <a:gdLst/>
            <a:ahLst/>
            <a:cxnLst/>
            <a:rect l="l" t="t" r="r" b="b"/>
            <a:pathLst>
              <a:path w="12192000" h="483234">
                <a:moveTo>
                  <a:pt x="12191999" y="0"/>
                </a:moveTo>
                <a:lnTo>
                  <a:pt x="0" y="0"/>
                </a:lnTo>
                <a:lnTo>
                  <a:pt x="0" y="483106"/>
                </a:lnTo>
                <a:lnTo>
                  <a:pt x="12191999" y="483106"/>
                </a:lnTo>
                <a:lnTo>
                  <a:pt x="12191999" y="0"/>
                </a:lnTo>
                <a:close/>
              </a:path>
            </a:pathLst>
          </a:custGeom>
          <a:solidFill>
            <a:srgbClr val="0F243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15492" y="58674"/>
            <a:ext cx="7345045" cy="513715"/>
          </a:xfrm>
          <a:prstGeom prst="rect">
            <a:avLst/>
          </a:prstGeom>
          <a:solidFill>
            <a:schemeClr val="accent2"/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四、社会形态更替的一</a:t>
            </a:r>
            <a:r>
              <a:rPr sz="3200" spc="-15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般</a:t>
            </a:r>
            <a:r>
              <a:rPr sz="3200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规律</a:t>
            </a:r>
            <a:r>
              <a:rPr sz="3200" spc="-15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及</a:t>
            </a:r>
            <a:r>
              <a:rPr sz="3200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特殊</a:t>
            </a:r>
            <a:r>
              <a:rPr sz="3200" spc="-15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形</a:t>
            </a:r>
            <a:r>
              <a:rPr sz="3200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式</a:t>
            </a:r>
            <a:endParaRPr sz="32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591427" y="6366702"/>
            <a:ext cx="1090930" cy="476884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2800" spc="-5" dirty="0">
                <a:solidFill>
                  <a:srgbClr val="FFFFFF"/>
                </a:solidFill>
                <a:latin typeface="PMingLiU" panose="02020500000000000000" charset="-120"/>
                <a:cs typeface="PMingLiU" panose="02020500000000000000" charset="-120"/>
              </a:rPr>
              <a:t>第一节</a:t>
            </a:r>
            <a:endParaRPr sz="2800">
              <a:latin typeface="PMingLiU" panose="02020500000000000000" charset="-120"/>
              <a:cs typeface="PMingLiU" panose="02020500000000000000" charset="-120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867015" y="6366702"/>
            <a:ext cx="4286885" cy="476884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2800" spc="-5" dirty="0">
                <a:solidFill>
                  <a:srgbClr val="FFFFFF"/>
                </a:solidFill>
                <a:latin typeface="PMingLiU" panose="02020500000000000000" charset="-120"/>
                <a:cs typeface="PMingLiU" panose="02020500000000000000" charset="-120"/>
              </a:rPr>
              <a:t>社会基本矛盾及其运动规律</a:t>
            </a:r>
            <a:endParaRPr sz="2800">
              <a:latin typeface="PMingLiU" panose="02020500000000000000" charset="-120"/>
              <a:cs typeface="PMingLiU" panose="02020500000000000000" charset="-120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44753" y="1645107"/>
            <a:ext cx="9047480" cy="25304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spc="5" dirty="0">
                <a:solidFill>
                  <a:srgbClr val="AD4745"/>
                </a:solidFill>
                <a:latin typeface="微软雅黑" panose="020B0503020204020204" charset="-122"/>
                <a:cs typeface="微软雅黑" panose="020B0503020204020204" charset="-122"/>
              </a:rPr>
              <a:t>（三）社会形态更替的</a:t>
            </a:r>
            <a:r>
              <a:rPr sz="3200" b="1" spc="-10" dirty="0">
                <a:solidFill>
                  <a:srgbClr val="AD4745"/>
                </a:solidFill>
                <a:latin typeface="微软雅黑" panose="020B0503020204020204" charset="-122"/>
                <a:cs typeface="微软雅黑" panose="020B0503020204020204" charset="-122"/>
              </a:rPr>
              <a:t>必</a:t>
            </a:r>
            <a:r>
              <a:rPr sz="3200" b="1" spc="5" dirty="0">
                <a:solidFill>
                  <a:srgbClr val="AD4745"/>
                </a:solidFill>
                <a:latin typeface="微软雅黑" panose="020B0503020204020204" charset="-122"/>
                <a:cs typeface="微软雅黑" panose="020B0503020204020204" charset="-122"/>
              </a:rPr>
              <a:t>然性</a:t>
            </a:r>
            <a:r>
              <a:rPr sz="3200" b="1" spc="-10" dirty="0">
                <a:solidFill>
                  <a:srgbClr val="AD4745"/>
                </a:solidFill>
                <a:latin typeface="微软雅黑" panose="020B0503020204020204" charset="-122"/>
                <a:cs typeface="微软雅黑" panose="020B0503020204020204" charset="-122"/>
              </a:rPr>
              <a:t>和</a:t>
            </a:r>
            <a:r>
              <a:rPr sz="3200" b="1" spc="5" dirty="0">
                <a:solidFill>
                  <a:srgbClr val="AD4745"/>
                </a:solidFill>
                <a:latin typeface="微软雅黑" panose="020B0503020204020204" charset="-122"/>
                <a:cs typeface="微软雅黑" panose="020B0503020204020204" charset="-122"/>
              </a:rPr>
              <a:t>人们</a:t>
            </a:r>
            <a:r>
              <a:rPr sz="3200" b="1" spc="-10" dirty="0">
                <a:solidFill>
                  <a:srgbClr val="AD4745"/>
                </a:solidFill>
                <a:latin typeface="微软雅黑" panose="020B0503020204020204" charset="-122"/>
                <a:cs typeface="微软雅黑" panose="020B0503020204020204" charset="-122"/>
              </a:rPr>
              <a:t>的</a:t>
            </a:r>
            <a:r>
              <a:rPr sz="3200" b="1" spc="5" dirty="0">
                <a:solidFill>
                  <a:srgbClr val="AD4745"/>
                </a:solidFill>
                <a:latin typeface="微软雅黑" panose="020B0503020204020204" charset="-122"/>
                <a:cs typeface="微软雅黑" panose="020B0503020204020204" charset="-122"/>
              </a:rPr>
              <a:t>历史</a:t>
            </a:r>
            <a:r>
              <a:rPr sz="3200" b="1" spc="-10" dirty="0">
                <a:solidFill>
                  <a:srgbClr val="AD4745"/>
                </a:solidFill>
                <a:latin typeface="微软雅黑" panose="020B0503020204020204" charset="-122"/>
                <a:cs typeface="微软雅黑" panose="020B0503020204020204" charset="-122"/>
              </a:rPr>
              <a:t>选</a:t>
            </a:r>
            <a:r>
              <a:rPr sz="3200" b="1" spc="5" dirty="0">
                <a:solidFill>
                  <a:srgbClr val="AD4745"/>
                </a:solidFill>
                <a:latin typeface="微软雅黑" panose="020B0503020204020204" charset="-122"/>
                <a:cs typeface="微软雅黑" panose="020B0503020204020204" charset="-122"/>
              </a:rPr>
              <a:t>择性</a:t>
            </a:r>
            <a:endParaRPr sz="3200">
              <a:latin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5000">
              <a:latin typeface="Times New Roman" panose="02020603050405020304"/>
              <a:cs typeface="Times New Roman" panose="02020603050405020304"/>
            </a:endParaRPr>
          </a:p>
          <a:p>
            <a:pPr marL="862330" marR="5080" indent="713105">
              <a:lnSpc>
                <a:spcPct val="150000"/>
              </a:lnSpc>
              <a:spcBef>
                <a:spcPts val="5"/>
              </a:spcBef>
            </a:pPr>
            <a:r>
              <a:rPr sz="2800" spc="-5" dirty="0">
                <a:latin typeface="微软雅黑" panose="020B0503020204020204" charset="-122"/>
                <a:cs typeface="微软雅黑" panose="020B0503020204020204" charset="-122"/>
              </a:rPr>
              <a:t>社会形态更替的统一性与多样性，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根</a:t>
            </a:r>
            <a:r>
              <a:rPr sz="2800" spc="-5" dirty="0">
                <a:latin typeface="微软雅黑" panose="020B0503020204020204" charset="-122"/>
                <a:cs typeface="微软雅黑" panose="020B0503020204020204" charset="-122"/>
              </a:rPr>
              <a:t>源于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社</a:t>
            </a:r>
            <a:r>
              <a:rPr sz="2800" spc="-5" dirty="0">
                <a:latin typeface="微软雅黑" panose="020B0503020204020204" charset="-122"/>
                <a:cs typeface="微软雅黑" panose="020B0503020204020204" charset="-122"/>
              </a:rPr>
              <a:t>会发 </a:t>
            </a:r>
            <a:r>
              <a:rPr sz="2800" spc="-10" dirty="0">
                <a:latin typeface="微软雅黑" panose="020B0503020204020204" charset="-122"/>
                <a:cs typeface="微软雅黑" panose="020B0503020204020204" charset="-122"/>
              </a:rPr>
              <a:t>展的</a:t>
            </a:r>
            <a:r>
              <a:rPr sz="2800" b="1" spc="-10" dirty="0">
                <a:latin typeface="微软雅黑" panose="020B0503020204020204" charset="-122"/>
                <a:cs typeface="微软雅黑" panose="020B0503020204020204" charset="-122"/>
              </a:rPr>
              <a:t>客观必然性</a:t>
            </a:r>
            <a:r>
              <a:rPr sz="2800" spc="-10" dirty="0">
                <a:latin typeface="微软雅黑" panose="020B0503020204020204" charset="-122"/>
                <a:cs typeface="微软雅黑" panose="020B0503020204020204" charset="-122"/>
              </a:rPr>
              <a:t>与人们的</a:t>
            </a:r>
            <a:r>
              <a:rPr sz="2800" b="1" spc="-5" dirty="0">
                <a:latin typeface="微软雅黑" panose="020B0503020204020204" charset="-122"/>
                <a:cs typeface="微软雅黑" panose="020B0503020204020204" charset="-122"/>
              </a:rPr>
              <a:t>历史选择性</a:t>
            </a:r>
            <a:r>
              <a:rPr sz="2800" spc="-5" dirty="0">
                <a:latin typeface="微软雅黑" panose="020B0503020204020204" charset="-122"/>
                <a:cs typeface="微软雅黑" panose="020B0503020204020204" charset="-122"/>
              </a:rPr>
              <a:t>相统一的过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程</a:t>
            </a:r>
            <a:r>
              <a:rPr sz="2800" spc="-5" dirty="0">
                <a:latin typeface="微软雅黑" panose="020B0503020204020204" charset="-122"/>
                <a:cs typeface="微软雅黑" panose="020B0503020204020204" charset="-122"/>
              </a:rPr>
              <a:t>。</a:t>
            </a:r>
            <a:endParaRPr sz="2800">
              <a:latin typeface="微软雅黑" panose="020B0503020204020204" charset="-122"/>
              <a:cs typeface="微软雅黑" panose="020B0503020204020204" charset="-122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711707"/>
            <a:ext cx="12191999" cy="61462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6374891"/>
            <a:ext cx="12192000" cy="483234"/>
          </a:xfrm>
          <a:custGeom>
            <a:avLst/>
            <a:gdLst/>
            <a:ahLst/>
            <a:cxnLst/>
            <a:rect l="l" t="t" r="r" b="b"/>
            <a:pathLst>
              <a:path w="12192000" h="483234">
                <a:moveTo>
                  <a:pt x="12191999" y="0"/>
                </a:moveTo>
                <a:lnTo>
                  <a:pt x="0" y="0"/>
                </a:lnTo>
                <a:lnTo>
                  <a:pt x="0" y="483106"/>
                </a:lnTo>
                <a:lnTo>
                  <a:pt x="12191999" y="483106"/>
                </a:lnTo>
                <a:lnTo>
                  <a:pt x="12191999" y="0"/>
                </a:lnTo>
                <a:close/>
              </a:path>
            </a:pathLst>
          </a:custGeom>
          <a:solidFill>
            <a:srgbClr val="0F243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15492" y="58674"/>
            <a:ext cx="7345045" cy="513715"/>
          </a:xfrm>
          <a:prstGeom prst="rect">
            <a:avLst/>
          </a:prstGeom>
          <a:solidFill>
            <a:schemeClr val="accent2"/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四、社会形态更替的一</a:t>
            </a:r>
            <a:r>
              <a:rPr sz="3200" spc="-15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般</a:t>
            </a:r>
            <a:r>
              <a:rPr sz="3200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规律</a:t>
            </a:r>
            <a:r>
              <a:rPr sz="3200" spc="-15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及</a:t>
            </a:r>
            <a:r>
              <a:rPr sz="3200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特殊</a:t>
            </a:r>
            <a:r>
              <a:rPr sz="3200" spc="-15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形</a:t>
            </a:r>
            <a:r>
              <a:rPr sz="3200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式</a:t>
            </a:r>
            <a:endParaRPr sz="32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42873" y="1281429"/>
            <a:ext cx="9619615" cy="2679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87630">
              <a:lnSpc>
                <a:spcPct val="100000"/>
              </a:lnSpc>
              <a:spcBef>
                <a:spcPts val="95"/>
              </a:spcBef>
            </a:pPr>
            <a:r>
              <a:rPr sz="2800" b="1" dirty="0">
                <a:solidFill>
                  <a:srgbClr val="AD4745"/>
                </a:solidFill>
                <a:latin typeface="微软雅黑" panose="020B0503020204020204" charset="-122"/>
                <a:cs typeface="微软雅黑" panose="020B0503020204020204" charset="-122"/>
              </a:rPr>
              <a:t>1.</a:t>
            </a:r>
            <a:r>
              <a:rPr sz="2800" b="1" spc="-5" dirty="0">
                <a:solidFill>
                  <a:srgbClr val="AD4745"/>
                </a:solidFill>
                <a:latin typeface="微软雅黑" panose="020B0503020204020204" charset="-122"/>
                <a:cs typeface="微软雅黑" panose="020B0503020204020204" charset="-122"/>
              </a:rPr>
              <a:t>社会形态更替的客观必然性</a:t>
            </a:r>
            <a:endParaRPr sz="2800">
              <a:latin typeface="微软雅黑" panose="020B0503020204020204" charset="-122"/>
              <a:cs typeface="微软雅黑" panose="020B0503020204020204" charset="-122"/>
            </a:endParaRPr>
          </a:p>
          <a:p>
            <a:pPr marL="12700" marR="5080" indent="713105">
              <a:lnSpc>
                <a:spcPct val="120000"/>
              </a:lnSpc>
              <a:spcBef>
                <a:spcPts val="1400"/>
              </a:spcBef>
            </a:pPr>
            <a:r>
              <a:rPr sz="2800" spc="-10" dirty="0">
                <a:latin typeface="微软雅黑" panose="020B0503020204020204" charset="-122"/>
                <a:cs typeface="微软雅黑" panose="020B0503020204020204" charset="-122"/>
              </a:rPr>
              <a:t>社会形态更替的客观必然性，主要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是</a:t>
            </a:r>
            <a:r>
              <a:rPr sz="2800" spc="-10" dirty="0">
                <a:latin typeface="微软雅黑" panose="020B0503020204020204" charset="-122"/>
                <a:cs typeface="微软雅黑" panose="020B0503020204020204" charset="-122"/>
              </a:rPr>
              <a:t>指社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会</a:t>
            </a:r>
            <a:r>
              <a:rPr sz="2800" spc="-10" dirty="0">
                <a:latin typeface="微软雅黑" panose="020B0503020204020204" charset="-122"/>
                <a:cs typeface="微软雅黑" panose="020B0503020204020204" charset="-122"/>
              </a:rPr>
              <a:t>形态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依</a:t>
            </a:r>
            <a:r>
              <a:rPr sz="2800" spc="-10" dirty="0">
                <a:latin typeface="微软雅黑" panose="020B0503020204020204" charset="-122"/>
                <a:cs typeface="微软雅黑" panose="020B0503020204020204" charset="-122"/>
              </a:rPr>
              <a:t>次更 </a:t>
            </a:r>
            <a:r>
              <a:rPr sz="2800" spc="-5" dirty="0">
                <a:latin typeface="微软雅黑" panose="020B0503020204020204" charset="-122"/>
                <a:cs typeface="微软雅黑" panose="020B0503020204020204" charset="-122"/>
              </a:rPr>
              <a:t>替的过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程</a:t>
            </a:r>
            <a:r>
              <a:rPr sz="2800" spc="-5" dirty="0">
                <a:latin typeface="微软雅黑" panose="020B0503020204020204" charset="-122"/>
                <a:cs typeface="微软雅黑" panose="020B0503020204020204" charset="-122"/>
              </a:rPr>
              <a:t>和规律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是</a:t>
            </a:r>
            <a:r>
              <a:rPr sz="2800" spc="-5" dirty="0">
                <a:latin typeface="微软雅黑" panose="020B0503020204020204" charset="-122"/>
                <a:cs typeface="微软雅黑" panose="020B0503020204020204" charset="-122"/>
              </a:rPr>
              <a:t>客观的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，</a:t>
            </a:r>
            <a:r>
              <a:rPr sz="2800" spc="-5" dirty="0">
                <a:latin typeface="微软雅黑" panose="020B0503020204020204" charset="-122"/>
                <a:cs typeface="微软雅黑" panose="020B0503020204020204" charset="-122"/>
              </a:rPr>
              <a:t>其发展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的</a:t>
            </a:r>
            <a:r>
              <a:rPr sz="2800" spc="-5" dirty="0">
                <a:latin typeface="微软雅黑" panose="020B0503020204020204" charset="-122"/>
                <a:cs typeface="微软雅黑" panose="020B0503020204020204" charset="-122"/>
              </a:rPr>
              <a:t>基本趋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势</a:t>
            </a:r>
            <a:r>
              <a:rPr sz="2800" spc="-5" dirty="0">
                <a:latin typeface="微软雅黑" panose="020B0503020204020204" charset="-122"/>
                <a:cs typeface="微软雅黑" panose="020B0503020204020204" charset="-122"/>
              </a:rPr>
              <a:t>是确定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不</a:t>
            </a:r>
            <a:r>
              <a:rPr sz="2800" spc="-5" dirty="0">
                <a:latin typeface="微软雅黑" panose="020B0503020204020204" charset="-122"/>
                <a:cs typeface="微软雅黑" panose="020B0503020204020204" charset="-122"/>
              </a:rPr>
              <a:t>移的。</a:t>
            </a:r>
            <a:endParaRPr sz="2800">
              <a:latin typeface="微软雅黑" panose="020B0503020204020204" charset="-122"/>
              <a:cs typeface="微软雅黑" panose="020B0503020204020204" charset="-122"/>
            </a:endParaRPr>
          </a:p>
          <a:p>
            <a:pPr marL="12700" marR="360045" indent="713105">
              <a:lnSpc>
                <a:spcPct val="120000"/>
              </a:lnSpc>
            </a:pPr>
            <a:r>
              <a:rPr sz="2800" spc="-5" dirty="0">
                <a:latin typeface="微软雅黑" panose="020B0503020204020204" charset="-122"/>
                <a:cs typeface="微软雅黑" panose="020B0503020204020204" charset="-122"/>
              </a:rPr>
              <a:t>社会形态更替归根结底是社会基本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矛</a:t>
            </a:r>
            <a:r>
              <a:rPr sz="2800" spc="-5" dirty="0">
                <a:latin typeface="微软雅黑" panose="020B0503020204020204" charset="-122"/>
                <a:cs typeface="微软雅黑" panose="020B0503020204020204" charset="-122"/>
              </a:rPr>
              <a:t>盾运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动</a:t>
            </a:r>
            <a:r>
              <a:rPr sz="2800" spc="-5" dirty="0">
                <a:latin typeface="微软雅黑" panose="020B0503020204020204" charset="-122"/>
                <a:cs typeface="微软雅黑" panose="020B0503020204020204" charset="-122"/>
              </a:rPr>
              <a:t>的结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果</a:t>
            </a:r>
            <a:r>
              <a:rPr sz="2800" spc="-5" dirty="0">
                <a:latin typeface="微软雅黑" panose="020B0503020204020204" charset="-122"/>
                <a:cs typeface="微软雅黑" panose="020B0503020204020204" charset="-122"/>
              </a:rPr>
              <a:t>。其 </a:t>
            </a:r>
            <a:r>
              <a:rPr sz="2800" spc="-10" dirty="0">
                <a:latin typeface="微软雅黑" panose="020B0503020204020204" charset="-122"/>
                <a:cs typeface="微软雅黑" panose="020B0503020204020204" charset="-122"/>
              </a:rPr>
              <a:t>中，生产力的发展具有最终的决定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意</a:t>
            </a:r>
            <a:r>
              <a:rPr sz="2800" spc="-10" dirty="0">
                <a:latin typeface="微软雅黑" panose="020B0503020204020204" charset="-122"/>
                <a:cs typeface="微软雅黑" panose="020B0503020204020204" charset="-122"/>
              </a:rPr>
              <a:t>义。</a:t>
            </a:r>
            <a:endParaRPr sz="28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135885" y="4222241"/>
            <a:ext cx="2016760" cy="913130"/>
          </a:xfrm>
          <a:prstGeom prst="rect">
            <a:avLst/>
          </a:prstGeom>
          <a:ln w="16764">
            <a:solidFill>
              <a:srgbClr val="FF0000"/>
            </a:solidFill>
          </a:ln>
        </p:spPr>
        <p:txBody>
          <a:bodyPr vert="horz" wrap="square" lIns="0" tIns="269240" rIns="0" bIns="0" rtlCol="0">
            <a:spAutoFit/>
          </a:bodyPr>
          <a:lstStyle/>
          <a:p>
            <a:pPr marL="241300">
              <a:lnSpc>
                <a:spcPct val="100000"/>
              </a:lnSpc>
              <a:spcBef>
                <a:spcPts val="2120"/>
              </a:spcBef>
            </a:pPr>
            <a:r>
              <a:rPr sz="2400" b="1" spc="5" dirty="0">
                <a:latin typeface="Microsoft JhengHei" panose="020B0604030504040204" charset="-120"/>
                <a:cs typeface="Microsoft JhengHei" panose="020B0604030504040204" charset="-120"/>
              </a:rPr>
              <a:t>生</a:t>
            </a:r>
            <a:r>
              <a:rPr sz="2400" b="1" spc="10" dirty="0">
                <a:latin typeface="Microsoft JhengHei" panose="020B0604030504040204" charset="-120"/>
                <a:cs typeface="Microsoft JhengHei" panose="020B0604030504040204" charset="-120"/>
              </a:rPr>
              <a:t>产</a:t>
            </a:r>
            <a:r>
              <a:rPr sz="2400" b="1" spc="5" dirty="0">
                <a:latin typeface="Microsoft JhengHei" panose="020B0604030504040204" charset="-120"/>
                <a:cs typeface="Microsoft JhengHei" panose="020B0604030504040204" charset="-120"/>
              </a:rPr>
              <a:t>力发展</a:t>
            </a:r>
            <a:endParaRPr sz="2400">
              <a:latin typeface="Microsoft JhengHei" panose="020B0604030504040204" charset="-120"/>
              <a:cs typeface="Microsoft JhengHei" panose="020B0604030504040204" charset="-120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655058" y="4222241"/>
            <a:ext cx="1945005" cy="913130"/>
          </a:xfrm>
          <a:prstGeom prst="rect">
            <a:avLst/>
          </a:prstGeom>
          <a:ln w="16763">
            <a:solidFill>
              <a:srgbClr val="FF0000"/>
            </a:solidFill>
          </a:ln>
        </p:spPr>
        <p:txBody>
          <a:bodyPr vert="horz" wrap="square" lIns="0" tIns="86360" rIns="0" bIns="0" rtlCol="0">
            <a:spAutoFit/>
          </a:bodyPr>
          <a:lstStyle/>
          <a:p>
            <a:pPr marL="358140">
              <a:lnSpc>
                <a:spcPct val="100000"/>
              </a:lnSpc>
              <a:spcBef>
                <a:spcPts val="680"/>
              </a:spcBef>
            </a:pPr>
            <a:r>
              <a:rPr sz="2400" b="1" spc="10" dirty="0">
                <a:latin typeface="Microsoft JhengHei" panose="020B0604030504040204" charset="-120"/>
                <a:cs typeface="Microsoft JhengHei" panose="020B0604030504040204" charset="-120"/>
              </a:rPr>
              <a:t>社会基本</a:t>
            </a:r>
            <a:endParaRPr sz="240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358140">
              <a:lnSpc>
                <a:spcPct val="100000"/>
              </a:lnSpc>
            </a:pPr>
            <a:r>
              <a:rPr sz="2400" b="1" spc="10" dirty="0">
                <a:latin typeface="Microsoft JhengHei" panose="020B0604030504040204" charset="-120"/>
                <a:cs typeface="Microsoft JhengHei" panose="020B0604030504040204" charset="-120"/>
              </a:rPr>
              <a:t>矛盾运动</a:t>
            </a:r>
            <a:endParaRPr sz="2400">
              <a:latin typeface="Microsoft JhengHei" panose="020B0604030504040204" charset="-120"/>
              <a:cs typeface="Microsoft JhengHei" panose="020B0604030504040204" charset="-120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247381" y="4222241"/>
            <a:ext cx="2016760" cy="913130"/>
          </a:xfrm>
          <a:prstGeom prst="rect">
            <a:avLst/>
          </a:prstGeom>
          <a:ln w="16763">
            <a:solidFill>
              <a:srgbClr val="FF0000"/>
            </a:solidFill>
          </a:ln>
        </p:spPr>
        <p:txBody>
          <a:bodyPr vert="horz" wrap="square" lIns="0" tIns="269240" rIns="0" bIns="0" rtlCol="0">
            <a:spAutoFit/>
          </a:bodyPr>
          <a:lstStyle/>
          <a:p>
            <a:pPr marL="88900">
              <a:lnSpc>
                <a:spcPct val="100000"/>
              </a:lnSpc>
              <a:spcBef>
                <a:spcPts val="2120"/>
              </a:spcBef>
            </a:pPr>
            <a:r>
              <a:rPr sz="2400" b="1" spc="5" dirty="0">
                <a:latin typeface="Microsoft JhengHei" panose="020B0604030504040204" charset="-120"/>
                <a:cs typeface="Microsoft JhengHei" panose="020B0604030504040204" charset="-120"/>
              </a:rPr>
              <a:t>社会形</a:t>
            </a:r>
            <a:r>
              <a:rPr sz="2400" b="1" spc="10" dirty="0">
                <a:latin typeface="Microsoft JhengHei" panose="020B0604030504040204" charset="-120"/>
                <a:cs typeface="Microsoft JhengHei" panose="020B0604030504040204" charset="-120"/>
              </a:rPr>
              <a:t>态变迁</a:t>
            </a:r>
            <a:endParaRPr sz="2400">
              <a:latin typeface="Microsoft JhengHei" panose="020B0604030504040204" charset="-120"/>
              <a:cs typeface="Microsoft JhengHei" panose="020B0604030504040204" charset="-120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152138" y="4687061"/>
            <a:ext cx="502920" cy="76200"/>
          </a:xfrm>
          <a:custGeom>
            <a:avLst/>
            <a:gdLst/>
            <a:ahLst/>
            <a:cxnLst/>
            <a:rect l="l" t="t" r="r" b="b"/>
            <a:pathLst>
              <a:path w="502920" h="76200">
                <a:moveTo>
                  <a:pt x="426720" y="0"/>
                </a:moveTo>
                <a:lnTo>
                  <a:pt x="426720" y="76200"/>
                </a:lnTo>
                <a:lnTo>
                  <a:pt x="486156" y="46481"/>
                </a:lnTo>
                <a:lnTo>
                  <a:pt x="439420" y="46481"/>
                </a:lnTo>
                <a:lnTo>
                  <a:pt x="439420" y="29718"/>
                </a:lnTo>
                <a:lnTo>
                  <a:pt x="486156" y="29718"/>
                </a:lnTo>
                <a:lnTo>
                  <a:pt x="426720" y="0"/>
                </a:lnTo>
                <a:close/>
              </a:path>
              <a:path w="502920" h="76200">
                <a:moveTo>
                  <a:pt x="426720" y="29718"/>
                </a:moveTo>
                <a:lnTo>
                  <a:pt x="0" y="29718"/>
                </a:lnTo>
                <a:lnTo>
                  <a:pt x="0" y="46481"/>
                </a:lnTo>
                <a:lnTo>
                  <a:pt x="426720" y="46481"/>
                </a:lnTo>
                <a:lnTo>
                  <a:pt x="426720" y="29718"/>
                </a:lnTo>
                <a:close/>
              </a:path>
              <a:path w="502920" h="76200">
                <a:moveTo>
                  <a:pt x="486156" y="29718"/>
                </a:moveTo>
                <a:lnTo>
                  <a:pt x="439420" y="29718"/>
                </a:lnTo>
                <a:lnTo>
                  <a:pt x="439420" y="46481"/>
                </a:lnTo>
                <a:lnTo>
                  <a:pt x="486156" y="46481"/>
                </a:lnTo>
                <a:lnTo>
                  <a:pt x="502920" y="38100"/>
                </a:lnTo>
                <a:lnTo>
                  <a:pt x="486156" y="29718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599681" y="4687061"/>
            <a:ext cx="647700" cy="76200"/>
          </a:xfrm>
          <a:custGeom>
            <a:avLst/>
            <a:gdLst/>
            <a:ahLst/>
            <a:cxnLst/>
            <a:rect l="l" t="t" r="r" b="b"/>
            <a:pathLst>
              <a:path w="647700" h="76200">
                <a:moveTo>
                  <a:pt x="571500" y="0"/>
                </a:moveTo>
                <a:lnTo>
                  <a:pt x="571500" y="76200"/>
                </a:lnTo>
                <a:lnTo>
                  <a:pt x="630935" y="46481"/>
                </a:lnTo>
                <a:lnTo>
                  <a:pt x="584200" y="46481"/>
                </a:lnTo>
                <a:lnTo>
                  <a:pt x="584200" y="29718"/>
                </a:lnTo>
                <a:lnTo>
                  <a:pt x="630935" y="29718"/>
                </a:lnTo>
                <a:lnTo>
                  <a:pt x="571500" y="0"/>
                </a:lnTo>
                <a:close/>
              </a:path>
              <a:path w="647700" h="76200">
                <a:moveTo>
                  <a:pt x="571500" y="29718"/>
                </a:moveTo>
                <a:lnTo>
                  <a:pt x="0" y="29718"/>
                </a:lnTo>
                <a:lnTo>
                  <a:pt x="0" y="46481"/>
                </a:lnTo>
                <a:lnTo>
                  <a:pt x="571500" y="46481"/>
                </a:lnTo>
                <a:lnTo>
                  <a:pt x="571500" y="29718"/>
                </a:lnTo>
                <a:close/>
              </a:path>
              <a:path w="647700" h="76200">
                <a:moveTo>
                  <a:pt x="630935" y="29718"/>
                </a:moveTo>
                <a:lnTo>
                  <a:pt x="584200" y="29718"/>
                </a:lnTo>
                <a:lnTo>
                  <a:pt x="584200" y="46481"/>
                </a:lnTo>
                <a:lnTo>
                  <a:pt x="630935" y="46481"/>
                </a:lnTo>
                <a:lnTo>
                  <a:pt x="647700" y="38100"/>
                </a:lnTo>
                <a:lnTo>
                  <a:pt x="630935" y="29718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6591427" y="6366702"/>
            <a:ext cx="1090930" cy="476884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2800" spc="-5" dirty="0">
                <a:solidFill>
                  <a:srgbClr val="FFFFFF"/>
                </a:solidFill>
                <a:latin typeface="PMingLiU" panose="02020500000000000000" charset="-120"/>
                <a:cs typeface="PMingLiU" panose="02020500000000000000" charset="-120"/>
              </a:rPr>
              <a:t>第一节</a:t>
            </a:r>
            <a:endParaRPr sz="2800">
              <a:latin typeface="PMingLiU" panose="02020500000000000000" charset="-120"/>
              <a:cs typeface="PMingLiU" panose="02020500000000000000" charset="-120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867015" y="6366702"/>
            <a:ext cx="4286885" cy="476884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2800" spc="-5" dirty="0">
                <a:solidFill>
                  <a:srgbClr val="FFFFFF"/>
                </a:solidFill>
                <a:latin typeface="PMingLiU" panose="02020500000000000000" charset="-120"/>
                <a:cs typeface="PMingLiU" panose="02020500000000000000" charset="-120"/>
              </a:rPr>
              <a:t>社会基本矛盾及其运动规律</a:t>
            </a:r>
            <a:endParaRPr sz="2800">
              <a:latin typeface="PMingLiU" panose="02020500000000000000" charset="-120"/>
              <a:cs typeface="PMingLiU" panose="02020500000000000000" charset="-120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Rot="1"/>
          </p:cNvSpPr>
          <p:nvPr>
            <p:ph idx="1"/>
          </p:nvPr>
        </p:nvSpPr>
        <p:spPr>
          <a:xfrm>
            <a:off x="1952625" y="1714500"/>
            <a:ext cx="8229600" cy="4389438"/>
          </a:xfrm>
          <a:ln>
            <a:solidFill>
              <a:schemeClr val="accent1">
                <a:alpha val="100000"/>
              </a:schemeClr>
            </a:solidFill>
            <a:miter lim="800000"/>
          </a:ln>
        </p:spPr>
        <p:txBody>
          <a:bodyPr vert="horz" wrap="square" lIns="91440" tIns="45720" rIns="91440" bIns="45720" anchor="t"/>
          <a:lstStyle/>
          <a:p>
            <a:pPr marL="0" indent="0" eaLnBrk="1" hangingPunct="1">
              <a:buFont typeface="Wingdings" panose="05000000000000000000" pitchFamily="2" charset="2"/>
              <a:buNone/>
            </a:pPr>
            <a:r>
              <a:rPr lang="zh-CN" altLang="zh-CN" sz="2800" b="1" dirty="0"/>
              <a:t>历史观：是指人们在认识社会历史现象、解决社会问题时所采取的根本观点 。</a:t>
            </a:r>
            <a:endParaRPr lang="en-US" altLang="zh-CN" sz="2800" b="1" dirty="0"/>
          </a:p>
          <a:p>
            <a:pPr marL="0" indent="0" eaLnBrk="1" hangingPunct="1">
              <a:buFont typeface="Wingdings" panose="05000000000000000000" pitchFamily="2" charset="2"/>
              <a:buNone/>
            </a:pPr>
            <a:r>
              <a:rPr lang="zh-CN" altLang="en-US" sz="2400" b="1" dirty="0"/>
              <a:t>      “人们在自己生活的社会生产中</a:t>
            </a:r>
            <a:r>
              <a:rPr lang="zh-CN" altLang="en-US" sz="2400" b="1" dirty="0" smtClean="0"/>
              <a:t>会发生</a:t>
            </a:r>
            <a:r>
              <a:rPr lang="zh-CN" altLang="en-US" sz="2400" b="1" dirty="0"/>
              <a:t>一定的、必然的、不以他们的意志为转移的关系，即同他们的物质产力的一定发展阶段相适合的</a:t>
            </a:r>
            <a:r>
              <a:rPr lang="zh-CN" altLang="en-US" sz="2400" b="1" dirty="0">
                <a:solidFill>
                  <a:srgbClr val="FF0000"/>
                </a:solidFill>
              </a:rPr>
              <a:t>生产关系</a:t>
            </a:r>
            <a:r>
              <a:rPr lang="zh-CN" altLang="en-US" sz="2400" b="1" dirty="0"/>
              <a:t>。这些生产关系的总和构成社会的</a:t>
            </a:r>
            <a:r>
              <a:rPr lang="zh-CN" altLang="en-US" sz="2400" b="1" dirty="0">
                <a:solidFill>
                  <a:srgbClr val="FF0000"/>
                </a:solidFill>
              </a:rPr>
              <a:t>经济结构</a:t>
            </a:r>
            <a:r>
              <a:rPr lang="zh-CN" altLang="en-US" sz="2400" b="1" dirty="0"/>
              <a:t>，即有法律和政治的</a:t>
            </a:r>
            <a:r>
              <a:rPr lang="zh-CN" altLang="en-US" sz="2400" b="1" dirty="0">
                <a:solidFill>
                  <a:srgbClr val="C00000"/>
                </a:solidFill>
              </a:rPr>
              <a:t>上层建筑</a:t>
            </a:r>
            <a:r>
              <a:rPr lang="zh-CN" altLang="en-US" sz="2400" b="1" dirty="0"/>
              <a:t>竖立其上并有一定的社会意识形式与之相适应的现实基础。物质生活的生产方式制约着整个社会生活、政治生活和精神生活的过程。不是人们的意识决定人们的存在，相反，是人们的</a:t>
            </a:r>
            <a:r>
              <a:rPr lang="zh-CN" altLang="en-US" sz="2400" b="1" dirty="0">
                <a:solidFill>
                  <a:srgbClr val="FF0000"/>
                </a:solidFill>
              </a:rPr>
              <a:t>社会存在决定人们的意识</a:t>
            </a:r>
            <a:r>
              <a:rPr lang="zh-CN" altLang="en-US" sz="2400" b="1" dirty="0"/>
              <a:t>。”</a:t>
            </a:r>
            <a:r>
              <a:rPr lang="en-US" altLang="zh-CN" sz="2400" b="1" dirty="0"/>
              <a:t>——《</a:t>
            </a:r>
            <a:r>
              <a:rPr lang="zh-CN" altLang="en-US" sz="2400" b="1" dirty="0"/>
              <a:t>德意志意识形态</a:t>
            </a:r>
            <a:r>
              <a:rPr lang="en-US" altLang="zh-CN" sz="2400" b="1" dirty="0"/>
              <a:t>》</a:t>
            </a:r>
            <a:r>
              <a:rPr lang="zh-CN" altLang="en-US" sz="2400" b="1" dirty="0"/>
              <a:t>（</a:t>
            </a:r>
            <a:r>
              <a:rPr lang="en-US" altLang="zh-CN" sz="2400" b="1" dirty="0"/>
              <a:t>1845-1846</a:t>
            </a:r>
            <a:r>
              <a:rPr lang="zh-CN" altLang="en-US" sz="2400" b="1" dirty="0"/>
              <a:t>）标志着唯物史观的诞生</a:t>
            </a:r>
          </a:p>
          <a:p>
            <a:pPr marL="0" indent="0" eaLnBrk="1" hangingPunct="1">
              <a:buFont typeface="Wingdings" panose="05000000000000000000" pitchFamily="2" charset="2"/>
              <a:buNone/>
            </a:pPr>
            <a:endParaRPr lang="zh-CN" altLang="en-US" sz="2400" b="1" dirty="0"/>
          </a:p>
        </p:txBody>
      </p:sp>
      <p:sp>
        <p:nvSpPr>
          <p:cNvPr id="10243" name="文本框 1"/>
          <p:cNvSpPr txBox="1"/>
          <p:nvPr/>
        </p:nvSpPr>
        <p:spPr>
          <a:xfrm>
            <a:off x="2011363" y="909638"/>
            <a:ext cx="8366125" cy="58356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zh-CN" altLang="en-US" sz="3200" b="1" dirty="0">
                <a:solidFill>
                  <a:srgbClr val="0070C0"/>
                </a:solidFill>
                <a:latin typeface="隶书" pitchFamily="49" charset="-122"/>
                <a:ea typeface="隶书" pitchFamily="49" charset="-122"/>
              </a:rPr>
              <a:t>历史观的基本问题：社会存在与社会意识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15315" y="62865"/>
            <a:ext cx="9835515" cy="5048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solidFill>
                  <a:schemeClr val="tx1"/>
                </a:solidFill>
              </a:rPr>
              <a:t>一、社会存在与社会意识</a:t>
            </a:r>
            <a:r>
              <a:rPr lang="zh-CN" sz="3200" dirty="0">
                <a:solidFill>
                  <a:schemeClr val="tx1"/>
                </a:solidFill>
              </a:rPr>
              <a:t>：</a:t>
            </a:r>
            <a:r>
              <a:rPr lang="zh-CN" altLang="en-US" sz="2800" b="1" dirty="0">
                <a:solidFill>
                  <a:srgbClr val="C00000"/>
                </a:solidFill>
                <a:latin typeface="楷体_GB2312" pitchFamily="1" charset="-122"/>
                <a:ea typeface="楷体_GB2312" pitchFamily="1" charset="-122"/>
                <a:sym typeface="+mn-ea"/>
              </a:rPr>
              <a:t>解剖历史的第一把手术刀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1000"/>
                                        <p:tgtEl>
                                          <p:spTgt spid="112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1000"/>
                                        <p:tgtEl>
                                          <p:spTgt spid="112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711707"/>
            <a:ext cx="12191999" cy="61462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6374891"/>
            <a:ext cx="12192000" cy="483234"/>
          </a:xfrm>
          <a:custGeom>
            <a:avLst/>
            <a:gdLst/>
            <a:ahLst/>
            <a:cxnLst/>
            <a:rect l="l" t="t" r="r" b="b"/>
            <a:pathLst>
              <a:path w="12192000" h="483234">
                <a:moveTo>
                  <a:pt x="12191999" y="0"/>
                </a:moveTo>
                <a:lnTo>
                  <a:pt x="0" y="0"/>
                </a:lnTo>
                <a:lnTo>
                  <a:pt x="0" y="483106"/>
                </a:lnTo>
                <a:lnTo>
                  <a:pt x="12191999" y="483106"/>
                </a:lnTo>
                <a:lnTo>
                  <a:pt x="12191999" y="0"/>
                </a:lnTo>
                <a:close/>
              </a:path>
            </a:pathLst>
          </a:custGeom>
          <a:solidFill>
            <a:srgbClr val="0F243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15492" y="58674"/>
            <a:ext cx="7345045" cy="513715"/>
          </a:xfrm>
          <a:prstGeom prst="rect">
            <a:avLst/>
          </a:prstGeom>
          <a:solidFill>
            <a:schemeClr val="accent2"/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四、社会形态更替的一</a:t>
            </a:r>
            <a:r>
              <a:rPr sz="3200" spc="-15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般</a:t>
            </a:r>
            <a:r>
              <a:rPr sz="3200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规律</a:t>
            </a:r>
            <a:r>
              <a:rPr sz="3200" spc="-15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及</a:t>
            </a:r>
            <a:r>
              <a:rPr sz="3200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特殊</a:t>
            </a:r>
            <a:r>
              <a:rPr sz="3200" spc="-15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形</a:t>
            </a:r>
            <a:r>
              <a:rPr sz="3200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式</a:t>
            </a:r>
            <a:endParaRPr sz="32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591427" y="6366702"/>
            <a:ext cx="1090930" cy="476884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2800" spc="-5" dirty="0">
                <a:solidFill>
                  <a:srgbClr val="FFFFFF"/>
                </a:solidFill>
                <a:latin typeface="PMingLiU" panose="02020500000000000000" charset="-120"/>
                <a:cs typeface="PMingLiU" panose="02020500000000000000" charset="-120"/>
              </a:rPr>
              <a:t>第一节</a:t>
            </a:r>
            <a:endParaRPr sz="2800">
              <a:latin typeface="PMingLiU" panose="02020500000000000000" charset="-120"/>
              <a:cs typeface="PMingLiU" panose="02020500000000000000" charset="-120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867015" y="6366702"/>
            <a:ext cx="4286885" cy="476884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2800" spc="-5" dirty="0">
                <a:solidFill>
                  <a:srgbClr val="FFFFFF"/>
                </a:solidFill>
                <a:latin typeface="PMingLiU" panose="02020500000000000000" charset="-120"/>
                <a:cs typeface="PMingLiU" panose="02020500000000000000" charset="-120"/>
              </a:rPr>
              <a:t>社会基本矛盾及其运动规律</a:t>
            </a:r>
            <a:endParaRPr sz="2800">
              <a:latin typeface="PMingLiU" panose="02020500000000000000" charset="-120"/>
              <a:cs typeface="PMingLiU" panose="02020500000000000000" charset="-120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34262" y="663568"/>
            <a:ext cx="9935210" cy="4632325"/>
          </a:xfrm>
          <a:prstGeom prst="rect">
            <a:avLst/>
          </a:prstGeom>
        </p:spPr>
        <p:txBody>
          <a:bodyPr vert="horz" wrap="square" lIns="0" tIns="2476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50"/>
              </a:spcBef>
            </a:pPr>
            <a:r>
              <a:rPr sz="2800" b="1" dirty="0">
                <a:solidFill>
                  <a:srgbClr val="AD4745"/>
                </a:solidFill>
                <a:latin typeface="微软雅黑" panose="020B0503020204020204" charset="-122"/>
                <a:cs typeface="微软雅黑" panose="020B0503020204020204" charset="-122"/>
              </a:rPr>
              <a:t>2.</a:t>
            </a:r>
            <a:r>
              <a:rPr sz="2800" b="1" spc="-5" dirty="0">
                <a:solidFill>
                  <a:srgbClr val="AD4745"/>
                </a:solidFill>
                <a:latin typeface="微软雅黑" panose="020B0503020204020204" charset="-122"/>
                <a:cs typeface="微软雅黑" panose="020B0503020204020204" charset="-122"/>
              </a:rPr>
              <a:t>社会形</a:t>
            </a:r>
            <a:r>
              <a:rPr sz="2800" b="1" spc="-10" dirty="0">
                <a:solidFill>
                  <a:srgbClr val="AD4745"/>
                </a:solidFill>
                <a:latin typeface="微软雅黑" panose="020B0503020204020204" charset="-122"/>
                <a:cs typeface="微软雅黑" panose="020B0503020204020204" charset="-122"/>
              </a:rPr>
              <a:t>态</a:t>
            </a:r>
            <a:r>
              <a:rPr sz="2800" b="1" spc="-5" dirty="0">
                <a:solidFill>
                  <a:srgbClr val="AD4745"/>
                </a:solidFill>
                <a:latin typeface="微软雅黑" panose="020B0503020204020204" charset="-122"/>
                <a:cs typeface="微软雅黑" panose="020B0503020204020204" charset="-122"/>
              </a:rPr>
              <a:t>更替的历史选择性</a:t>
            </a:r>
            <a:endParaRPr sz="2800">
              <a:latin typeface="微软雅黑" panose="020B0503020204020204" charset="-122"/>
              <a:cs typeface="微软雅黑" panose="020B0503020204020204" charset="-122"/>
            </a:endParaRPr>
          </a:p>
          <a:p>
            <a:pPr marL="12700" marR="363855" indent="631190">
              <a:lnSpc>
                <a:spcPct val="120000"/>
              </a:lnSpc>
              <a:spcBef>
                <a:spcPts val="1105"/>
              </a:spcBef>
            </a:pPr>
            <a:r>
              <a:rPr sz="2600" dirty="0">
                <a:latin typeface="微软雅黑" panose="020B0503020204020204" charset="-122"/>
                <a:cs typeface="微软雅黑" panose="020B0503020204020204" charset="-122"/>
              </a:rPr>
              <a:t>社会形态更替的规律，</a:t>
            </a:r>
            <a:r>
              <a:rPr sz="2600" spc="-15" dirty="0">
                <a:latin typeface="微软雅黑" panose="020B0503020204020204" charset="-122"/>
                <a:cs typeface="微软雅黑" panose="020B0503020204020204" charset="-122"/>
              </a:rPr>
              <a:t>也</a:t>
            </a:r>
            <a:r>
              <a:rPr sz="2600" dirty="0">
                <a:latin typeface="微软雅黑" panose="020B0503020204020204" charset="-122"/>
                <a:cs typeface="微软雅黑" panose="020B0503020204020204" charset="-122"/>
              </a:rPr>
              <a:t>是人</a:t>
            </a:r>
            <a:r>
              <a:rPr sz="2600" spc="-15" dirty="0">
                <a:latin typeface="微软雅黑" panose="020B0503020204020204" charset="-122"/>
                <a:cs typeface="微软雅黑" panose="020B0503020204020204" charset="-122"/>
              </a:rPr>
              <a:t>们</a:t>
            </a:r>
            <a:r>
              <a:rPr sz="2600" dirty="0">
                <a:latin typeface="微软雅黑" panose="020B0503020204020204" charset="-122"/>
                <a:cs typeface="微软雅黑" panose="020B0503020204020204" charset="-122"/>
              </a:rPr>
              <a:t>自己</a:t>
            </a:r>
            <a:r>
              <a:rPr sz="2600" spc="-15" dirty="0">
                <a:latin typeface="微软雅黑" panose="020B0503020204020204" charset="-122"/>
                <a:cs typeface="微软雅黑" panose="020B0503020204020204" charset="-122"/>
              </a:rPr>
              <a:t>的</a:t>
            </a:r>
            <a:r>
              <a:rPr sz="2600" dirty="0">
                <a:latin typeface="微软雅黑" panose="020B0503020204020204" charset="-122"/>
                <a:cs typeface="微软雅黑" panose="020B0503020204020204" charset="-122"/>
              </a:rPr>
              <a:t>社会</a:t>
            </a:r>
            <a:r>
              <a:rPr sz="2600" spc="-15" dirty="0">
                <a:latin typeface="微软雅黑" panose="020B0503020204020204" charset="-122"/>
                <a:cs typeface="微软雅黑" panose="020B0503020204020204" charset="-122"/>
              </a:rPr>
              <a:t>行</a:t>
            </a:r>
            <a:r>
              <a:rPr sz="2600" dirty="0">
                <a:latin typeface="微软雅黑" panose="020B0503020204020204" charset="-122"/>
                <a:cs typeface="微软雅黑" panose="020B0503020204020204" charset="-122"/>
              </a:rPr>
              <a:t>动的</a:t>
            </a:r>
            <a:r>
              <a:rPr sz="2600" spc="-15" dirty="0">
                <a:latin typeface="微软雅黑" panose="020B0503020204020204" charset="-122"/>
                <a:cs typeface="微软雅黑" panose="020B0503020204020204" charset="-122"/>
              </a:rPr>
              <a:t>规</a:t>
            </a:r>
            <a:r>
              <a:rPr sz="2600" dirty="0">
                <a:latin typeface="微软雅黑" panose="020B0503020204020204" charset="-122"/>
                <a:cs typeface="微软雅黑" panose="020B0503020204020204" charset="-122"/>
              </a:rPr>
              <a:t>律</a:t>
            </a:r>
            <a:r>
              <a:rPr sz="2600" spc="10" dirty="0">
                <a:latin typeface="微软雅黑" panose="020B0503020204020204" charset="-122"/>
                <a:cs typeface="微软雅黑" panose="020B0503020204020204" charset="-122"/>
              </a:rPr>
              <a:t>。</a:t>
            </a:r>
            <a:r>
              <a:rPr sz="2600" spc="-15" dirty="0">
                <a:latin typeface="微软雅黑" panose="020B0503020204020204" charset="-122"/>
                <a:cs typeface="微软雅黑" panose="020B0503020204020204" charset="-122"/>
              </a:rPr>
              <a:t>社会 </a:t>
            </a:r>
            <a:r>
              <a:rPr sz="2600" dirty="0">
                <a:latin typeface="微软雅黑" panose="020B0503020204020204" charset="-122"/>
                <a:cs typeface="微软雅黑" panose="020B0503020204020204" charset="-122"/>
              </a:rPr>
              <a:t>形态更替的历史选择性</a:t>
            </a:r>
            <a:r>
              <a:rPr sz="2600" spc="-15" dirty="0">
                <a:latin typeface="微软雅黑" panose="020B0503020204020204" charset="-122"/>
                <a:cs typeface="微软雅黑" panose="020B0503020204020204" charset="-122"/>
              </a:rPr>
              <a:t>包</a:t>
            </a:r>
            <a:r>
              <a:rPr sz="2600" dirty="0">
                <a:latin typeface="微软雅黑" panose="020B0503020204020204" charset="-122"/>
                <a:cs typeface="微软雅黑" panose="020B0503020204020204" charset="-122"/>
              </a:rPr>
              <a:t>括三</a:t>
            </a:r>
            <a:r>
              <a:rPr sz="2600" spc="-15" dirty="0">
                <a:latin typeface="微软雅黑" panose="020B0503020204020204" charset="-122"/>
                <a:cs typeface="微软雅黑" panose="020B0503020204020204" charset="-122"/>
              </a:rPr>
              <a:t>层</a:t>
            </a:r>
            <a:r>
              <a:rPr sz="2600" dirty="0">
                <a:latin typeface="微软雅黑" panose="020B0503020204020204" charset="-122"/>
                <a:cs typeface="微软雅黑" panose="020B0503020204020204" charset="-122"/>
              </a:rPr>
              <a:t>涵义：</a:t>
            </a:r>
            <a:endParaRPr sz="2600">
              <a:latin typeface="微软雅黑" panose="020B0503020204020204" charset="-122"/>
              <a:cs typeface="微软雅黑" panose="020B0503020204020204" charset="-122"/>
            </a:endParaRPr>
          </a:p>
          <a:p>
            <a:pPr marL="12700" marR="5080" indent="631190">
              <a:lnSpc>
                <a:spcPct val="120000"/>
              </a:lnSpc>
            </a:pPr>
            <a:r>
              <a:rPr sz="2600" dirty="0">
                <a:latin typeface="微软雅黑" panose="020B0503020204020204" charset="-122"/>
                <a:cs typeface="微软雅黑" panose="020B0503020204020204" charset="-122"/>
              </a:rPr>
              <a:t>第一，社会发展的客观</a:t>
            </a:r>
            <a:r>
              <a:rPr sz="2600" spc="-15" dirty="0">
                <a:latin typeface="微软雅黑" panose="020B0503020204020204" charset="-122"/>
                <a:cs typeface="微软雅黑" panose="020B0503020204020204" charset="-122"/>
              </a:rPr>
              <a:t>必</a:t>
            </a:r>
            <a:r>
              <a:rPr sz="2600" dirty="0">
                <a:latin typeface="微软雅黑" panose="020B0503020204020204" charset="-122"/>
                <a:cs typeface="微软雅黑" panose="020B0503020204020204" charset="-122"/>
              </a:rPr>
              <a:t>然性</a:t>
            </a:r>
            <a:r>
              <a:rPr sz="2600" spc="-15" dirty="0">
                <a:latin typeface="微软雅黑" panose="020B0503020204020204" charset="-122"/>
                <a:cs typeface="微软雅黑" panose="020B0503020204020204" charset="-122"/>
              </a:rPr>
              <a:t>造</a:t>
            </a:r>
            <a:r>
              <a:rPr sz="2600" dirty="0">
                <a:latin typeface="微软雅黑" panose="020B0503020204020204" charset="-122"/>
                <a:cs typeface="微软雅黑" panose="020B0503020204020204" charset="-122"/>
              </a:rPr>
              <a:t>成了</a:t>
            </a:r>
            <a:r>
              <a:rPr sz="2600" spc="-15" dirty="0">
                <a:latin typeface="微软雅黑" panose="020B0503020204020204" charset="-122"/>
                <a:cs typeface="微软雅黑" panose="020B0503020204020204" charset="-122"/>
              </a:rPr>
              <a:t>一</a:t>
            </a:r>
            <a:r>
              <a:rPr sz="2600" dirty="0">
                <a:latin typeface="微软雅黑" panose="020B0503020204020204" charset="-122"/>
                <a:cs typeface="微软雅黑" panose="020B0503020204020204" charset="-122"/>
              </a:rPr>
              <a:t>定历</a:t>
            </a:r>
            <a:r>
              <a:rPr sz="2600" spc="-15" dirty="0">
                <a:latin typeface="微软雅黑" panose="020B0503020204020204" charset="-122"/>
                <a:cs typeface="微软雅黑" panose="020B0503020204020204" charset="-122"/>
              </a:rPr>
              <a:t>史</a:t>
            </a:r>
            <a:r>
              <a:rPr sz="2600" dirty="0">
                <a:latin typeface="微软雅黑" panose="020B0503020204020204" charset="-122"/>
                <a:cs typeface="微软雅黑" panose="020B0503020204020204" charset="-122"/>
              </a:rPr>
              <a:t>阶段</a:t>
            </a:r>
            <a:r>
              <a:rPr sz="2600" spc="-15" dirty="0">
                <a:latin typeface="微软雅黑" panose="020B0503020204020204" charset="-122"/>
                <a:cs typeface="微软雅黑" panose="020B0503020204020204" charset="-122"/>
              </a:rPr>
              <a:t>社</a:t>
            </a:r>
            <a:r>
              <a:rPr sz="2600" dirty="0">
                <a:latin typeface="微软雅黑" panose="020B0503020204020204" charset="-122"/>
                <a:cs typeface="微软雅黑" panose="020B0503020204020204" charset="-122"/>
              </a:rPr>
              <a:t>会发</a:t>
            </a:r>
            <a:r>
              <a:rPr sz="2600" spc="-15" dirty="0">
                <a:latin typeface="微软雅黑" panose="020B0503020204020204" charset="-122"/>
                <a:cs typeface="微软雅黑" panose="020B0503020204020204" charset="-122"/>
              </a:rPr>
              <a:t>展</a:t>
            </a:r>
            <a:r>
              <a:rPr sz="2600" spc="5" dirty="0">
                <a:latin typeface="微软雅黑" panose="020B0503020204020204" charset="-122"/>
                <a:cs typeface="微软雅黑" panose="020B0503020204020204" charset="-122"/>
              </a:rPr>
              <a:t>的 </a:t>
            </a:r>
            <a:r>
              <a:rPr sz="2600" dirty="0">
                <a:latin typeface="微软雅黑" panose="020B0503020204020204" charset="-122"/>
                <a:cs typeface="微软雅黑" panose="020B0503020204020204" charset="-122"/>
              </a:rPr>
              <a:t>基本趋</a:t>
            </a:r>
            <a:r>
              <a:rPr sz="2600" spc="-15" dirty="0">
                <a:latin typeface="微软雅黑" panose="020B0503020204020204" charset="-122"/>
                <a:cs typeface="微软雅黑" panose="020B0503020204020204" charset="-122"/>
              </a:rPr>
              <a:t>势</a:t>
            </a:r>
            <a:r>
              <a:rPr sz="2600" dirty="0">
                <a:latin typeface="微软雅黑" panose="020B0503020204020204" charset="-122"/>
                <a:cs typeface="微软雅黑" panose="020B0503020204020204" charset="-122"/>
              </a:rPr>
              <a:t>，为人</a:t>
            </a:r>
            <a:r>
              <a:rPr sz="2600" spc="-15" dirty="0">
                <a:latin typeface="微软雅黑" panose="020B0503020204020204" charset="-122"/>
                <a:cs typeface="微软雅黑" panose="020B0503020204020204" charset="-122"/>
              </a:rPr>
              <a:t>们</a:t>
            </a:r>
            <a:r>
              <a:rPr sz="2600" dirty="0">
                <a:latin typeface="微软雅黑" panose="020B0503020204020204" charset="-122"/>
                <a:cs typeface="微软雅黑" panose="020B0503020204020204" charset="-122"/>
              </a:rPr>
              <a:t>的历史</a:t>
            </a:r>
            <a:r>
              <a:rPr sz="2600" spc="-15" dirty="0">
                <a:latin typeface="微软雅黑" panose="020B0503020204020204" charset="-122"/>
                <a:cs typeface="微软雅黑" panose="020B0503020204020204" charset="-122"/>
              </a:rPr>
              <a:t>选</a:t>
            </a:r>
            <a:r>
              <a:rPr sz="2600" dirty="0">
                <a:latin typeface="微软雅黑" panose="020B0503020204020204" charset="-122"/>
                <a:cs typeface="微软雅黑" panose="020B0503020204020204" charset="-122"/>
              </a:rPr>
              <a:t>择提供</a:t>
            </a:r>
            <a:r>
              <a:rPr sz="2600" spc="-15" dirty="0">
                <a:latin typeface="微软雅黑" panose="020B0503020204020204" charset="-122"/>
                <a:cs typeface="微软雅黑" panose="020B0503020204020204" charset="-122"/>
              </a:rPr>
              <a:t>了</a:t>
            </a:r>
            <a:r>
              <a:rPr sz="2600" dirty="0">
                <a:latin typeface="微软雅黑" panose="020B0503020204020204" charset="-122"/>
                <a:cs typeface="微软雅黑" panose="020B0503020204020204" charset="-122"/>
              </a:rPr>
              <a:t>基础、</a:t>
            </a:r>
            <a:r>
              <a:rPr sz="2600" spc="-15" dirty="0">
                <a:latin typeface="微软雅黑" panose="020B0503020204020204" charset="-122"/>
                <a:cs typeface="微软雅黑" panose="020B0503020204020204" charset="-122"/>
              </a:rPr>
              <a:t>范</a:t>
            </a:r>
            <a:r>
              <a:rPr sz="2600" dirty="0">
                <a:latin typeface="微软雅黑" panose="020B0503020204020204" charset="-122"/>
                <a:cs typeface="微软雅黑" panose="020B0503020204020204" charset="-122"/>
              </a:rPr>
              <a:t>围和实</a:t>
            </a:r>
            <a:r>
              <a:rPr sz="2600" spc="-15" dirty="0">
                <a:latin typeface="微软雅黑" panose="020B0503020204020204" charset="-122"/>
                <a:cs typeface="微软雅黑" panose="020B0503020204020204" charset="-122"/>
              </a:rPr>
              <a:t>践</a:t>
            </a:r>
            <a:r>
              <a:rPr sz="2600" dirty="0">
                <a:latin typeface="微软雅黑" panose="020B0503020204020204" charset="-122"/>
                <a:cs typeface="微软雅黑" panose="020B0503020204020204" charset="-122"/>
              </a:rPr>
              <a:t>活动的</a:t>
            </a:r>
            <a:r>
              <a:rPr sz="2600" spc="-15" dirty="0">
                <a:latin typeface="微软雅黑" panose="020B0503020204020204" charset="-122"/>
                <a:cs typeface="微软雅黑" panose="020B0503020204020204" charset="-122"/>
              </a:rPr>
              <a:t>幅</a:t>
            </a:r>
            <a:r>
              <a:rPr sz="2600" dirty="0">
                <a:latin typeface="微软雅黑" panose="020B0503020204020204" charset="-122"/>
                <a:cs typeface="微软雅黑" panose="020B0503020204020204" charset="-122"/>
              </a:rPr>
              <a:t>度、 空间。</a:t>
            </a:r>
            <a:endParaRPr sz="2600">
              <a:latin typeface="微软雅黑" panose="020B0503020204020204" charset="-122"/>
              <a:cs typeface="微软雅黑" panose="020B0503020204020204" charset="-122"/>
            </a:endParaRPr>
          </a:p>
          <a:p>
            <a:pPr marL="12700" marR="363855" indent="631190">
              <a:lnSpc>
                <a:spcPct val="120000"/>
              </a:lnSpc>
            </a:pPr>
            <a:r>
              <a:rPr sz="2600" dirty="0">
                <a:latin typeface="微软雅黑" panose="020B0503020204020204" charset="-122"/>
                <a:cs typeface="微软雅黑" panose="020B0503020204020204" charset="-122"/>
              </a:rPr>
              <a:t>第二，社会形态更替的</a:t>
            </a:r>
            <a:r>
              <a:rPr sz="2600" spc="-15" dirty="0">
                <a:latin typeface="微软雅黑" panose="020B0503020204020204" charset="-122"/>
                <a:cs typeface="微软雅黑" panose="020B0503020204020204" charset="-122"/>
              </a:rPr>
              <a:t>过</a:t>
            </a:r>
            <a:r>
              <a:rPr sz="2600" dirty="0">
                <a:latin typeface="微软雅黑" panose="020B0503020204020204" charset="-122"/>
                <a:cs typeface="微软雅黑" panose="020B0503020204020204" charset="-122"/>
              </a:rPr>
              <a:t>程也</a:t>
            </a:r>
            <a:r>
              <a:rPr sz="2600" spc="-15" dirty="0">
                <a:latin typeface="微软雅黑" panose="020B0503020204020204" charset="-122"/>
                <a:cs typeface="微软雅黑" panose="020B0503020204020204" charset="-122"/>
              </a:rPr>
              <a:t>是</a:t>
            </a:r>
            <a:r>
              <a:rPr sz="2600" dirty="0">
                <a:latin typeface="微软雅黑" panose="020B0503020204020204" charset="-122"/>
                <a:cs typeface="微软雅黑" panose="020B0503020204020204" charset="-122"/>
              </a:rPr>
              <a:t>一个</a:t>
            </a:r>
            <a:r>
              <a:rPr sz="2600" spc="-15" dirty="0">
                <a:latin typeface="微软雅黑" panose="020B0503020204020204" charset="-122"/>
                <a:cs typeface="微软雅黑" panose="020B0503020204020204" charset="-122"/>
              </a:rPr>
              <a:t>合</a:t>
            </a:r>
            <a:r>
              <a:rPr sz="2600" dirty="0">
                <a:latin typeface="微软雅黑" panose="020B0503020204020204" charset="-122"/>
                <a:cs typeface="微软雅黑" panose="020B0503020204020204" charset="-122"/>
              </a:rPr>
              <a:t>目的</a:t>
            </a:r>
            <a:r>
              <a:rPr sz="2600" spc="-15" dirty="0">
                <a:latin typeface="微软雅黑" panose="020B0503020204020204" charset="-122"/>
                <a:cs typeface="微软雅黑" panose="020B0503020204020204" charset="-122"/>
              </a:rPr>
              <a:t>性</a:t>
            </a:r>
            <a:r>
              <a:rPr sz="2600" dirty="0">
                <a:latin typeface="微软雅黑" panose="020B0503020204020204" charset="-122"/>
                <a:cs typeface="微软雅黑" panose="020B0503020204020204" charset="-122"/>
              </a:rPr>
              <a:t>与合</a:t>
            </a:r>
            <a:r>
              <a:rPr sz="2600" spc="-15" dirty="0">
                <a:latin typeface="微软雅黑" panose="020B0503020204020204" charset="-122"/>
                <a:cs typeface="微软雅黑" panose="020B0503020204020204" charset="-122"/>
              </a:rPr>
              <a:t>规</a:t>
            </a:r>
            <a:r>
              <a:rPr sz="2600" dirty="0">
                <a:latin typeface="微软雅黑" panose="020B0503020204020204" charset="-122"/>
                <a:cs typeface="微软雅黑" panose="020B0503020204020204" charset="-122"/>
              </a:rPr>
              <a:t>律性</a:t>
            </a:r>
            <a:r>
              <a:rPr sz="2600" spc="-15" dirty="0">
                <a:latin typeface="微软雅黑" panose="020B0503020204020204" charset="-122"/>
                <a:cs typeface="微软雅黑" panose="020B0503020204020204" charset="-122"/>
              </a:rPr>
              <a:t>相</a:t>
            </a:r>
            <a:r>
              <a:rPr sz="2600" dirty="0">
                <a:latin typeface="微软雅黑" panose="020B0503020204020204" charset="-122"/>
                <a:cs typeface="微软雅黑" panose="020B0503020204020204" charset="-122"/>
              </a:rPr>
              <a:t>统 一的过程。</a:t>
            </a:r>
            <a:endParaRPr sz="2600">
              <a:latin typeface="微软雅黑" panose="020B0503020204020204" charset="-122"/>
              <a:cs typeface="微软雅黑" panose="020B0503020204020204" charset="-122"/>
            </a:endParaRPr>
          </a:p>
          <a:p>
            <a:pPr marL="643890">
              <a:lnSpc>
                <a:spcPct val="100000"/>
              </a:lnSpc>
              <a:spcBef>
                <a:spcPts val="625"/>
              </a:spcBef>
            </a:pPr>
            <a:r>
              <a:rPr sz="2600" dirty="0">
                <a:latin typeface="微软雅黑" panose="020B0503020204020204" charset="-122"/>
                <a:cs typeface="微软雅黑" panose="020B0503020204020204" charset="-122"/>
              </a:rPr>
              <a:t>第三，人们的历史选择</a:t>
            </a:r>
            <a:r>
              <a:rPr sz="2600" spc="-15" dirty="0">
                <a:latin typeface="微软雅黑" panose="020B0503020204020204" charset="-122"/>
                <a:cs typeface="微软雅黑" panose="020B0503020204020204" charset="-122"/>
              </a:rPr>
              <a:t>性</a:t>
            </a:r>
            <a:r>
              <a:rPr sz="2600" dirty="0">
                <a:latin typeface="微软雅黑" panose="020B0503020204020204" charset="-122"/>
                <a:cs typeface="微软雅黑" panose="020B0503020204020204" charset="-122"/>
              </a:rPr>
              <a:t>，归</a:t>
            </a:r>
            <a:r>
              <a:rPr sz="2600" spc="-15" dirty="0">
                <a:latin typeface="微软雅黑" panose="020B0503020204020204" charset="-122"/>
                <a:cs typeface="微软雅黑" panose="020B0503020204020204" charset="-122"/>
              </a:rPr>
              <a:t>根</a:t>
            </a:r>
            <a:r>
              <a:rPr sz="2600" dirty="0">
                <a:latin typeface="微软雅黑" panose="020B0503020204020204" charset="-122"/>
                <a:cs typeface="微软雅黑" panose="020B0503020204020204" charset="-122"/>
              </a:rPr>
              <a:t>结底</a:t>
            </a:r>
            <a:r>
              <a:rPr sz="2600" spc="-15" dirty="0">
                <a:latin typeface="微软雅黑" panose="020B0503020204020204" charset="-122"/>
                <a:cs typeface="微软雅黑" panose="020B0503020204020204" charset="-122"/>
              </a:rPr>
              <a:t>是</a:t>
            </a:r>
            <a:r>
              <a:rPr sz="2600" dirty="0">
                <a:latin typeface="微软雅黑" panose="020B0503020204020204" charset="-122"/>
                <a:cs typeface="微软雅黑" panose="020B0503020204020204" charset="-122"/>
              </a:rPr>
              <a:t>人民</a:t>
            </a:r>
            <a:r>
              <a:rPr sz="2600" spc="-15" dirty="0">
                <a:latin typeface="微软雅黑" panose="020B0503020204020204" charset="-122"/>
                <a:cs typeface="微软雅黑" panose="020B0503020204020204" charset="-122"/>
              </a:rPr>
              <a:t>群</a:t>
            </a:r>
            <a:r>
              <a:rPr sz="2600" dirty="0">
                <a:latin typeface="微软雅黑" panose="020B0503020204020204" charset="-122"/>
                <a:cs typeface="微软雅黑" panose="020B0503020204020204" charset="-122"/>
              </a:rPr>
              <a:t>众的</a:t>
            </a:r>
            <a:r>
              <a:rPr sz="2600" spc="-15" dirty="0">
                <a:latin typeface="微软雅黑" panose="020B0503020204020204" charset="-122"/>
                <a:cs typeface="微软雅黑" panose="020B0503020204020204" charset="-122"/>
              </a:rPr>
              <a:t>选</a:t>
            </a:r>
            <a:r>
              <a:rPr sz="2600" dirty="0">
                <a:latin typeface="微软雅黑" panose="020B0503020204020204" charset="-122"/>
                <a:cs typeface="微软雅黑" panose="020B0503020204020204" charset="-122"/>
              </a:rPr>
              <a:t>择</a:t>
            </a:r>
            <a:r>
              <a:rPr sz="2600" spc="10" dirty="0">
                <a:latin typeface="微软雅黑" panose="020B0503020204020204" charset="-122"/>
                <a:cs typeface="微软雅黑" panose="020B0503020204020204" charset="-122"/>
              </a:rPr>
              <a:t>性</a:t>
            </a:r>
            <a:r>
              <a:rPr sz="2600" dirty="0">
                <a:latin typeface="微软雅黑" panose="020B0503020204020204" charset="-122"/>
                <a:cs typeface="微软雅黑" panose="020B0503020204020204" charset="-122"/>
              </a:rPr>
              <a:t>。</a:t>
            </a:r>
            <a:endParaRPr sz="2600">
              <a:latin typeface="微软雅黑" panose="020B0503020204020204" charset="-122"/>
              <a:cs typeface="微软雅黑" panose="020B0503020204020204" charset="-122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711707"/>
            <a:ext cx="12191999" cy="61462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6374891"/>
            <a:ext cx="12192000" cy="483234"/>
          </a:xfrm>
          <a:custGeom>
            <a:avLst/>
            <a:gdLst/>
            <a:ahLst/>
            <a:cxnLst/>
            <a:rect l="l" t="t" r="r" b="b"/>
            <a:pathLst>
              <a:path w="12192000" h="483234">
                <a:moveTo>
                  <a:pt x="12191999" y="0"/>
                </a:moveTo>
                <a:lnTo>
                  <a:pt x="0" y="0"/>
                </a:lnTo>
                <a:lnTo>
                  <a:pt x="0" y="483106"/>
                </a:lnTo>
                <a:lnTo>
                  <a:pt x="12191999" y="483106"/>
                </a:lnTo>
                <a:lnTo>
                  <a:pt x="12191999" y="0"/>
                </a:lnTo>
                <a:close/>
              </a:path>
            </a:pathLst>
          </a:custGeom>
          <a:solidFill>
            <a:srgbClr val="0F243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15492" y="58674"/>
            <a:ext cx="7345045" cy="513715"/>
          </a:xfrm>
          <a:prstGeom prst="rect">
            <a:avLst/>
          </a:prstGeom>
          <a:solidFill>
            <a:schemeClr val="accent2"/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四、社会形态更替的一</a:t>
            </a:r>
            <a:r>
              <a:rPr sz="3200" spc="-15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般</a:t>
            </a:r>
            <a:r>
              <a:rPr sz="3200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规律</a:t>
            </a:r>
            <a:r>
              <a:rPr sz="3200" spc="-15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及</a:t>
            </a:r>
            <a:r>
              <a:rPr sz="3200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特殊</a:t>
            </a:r>
            <a:r>
              <a:rPr sz="3200" spc="-15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形</a:t>
            </a:r>
            <a:r>
              <a:rPr sz="3200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式</a:t>
            </a:r>
            <a:endParaRPr sz="32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591427" y="6366702"/>
            <a:ext cx="1090930" cy="476884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2800" spc="-5" dirty="0">
                <a:solidFill>
                  <a:srgbClr val="FFFFFF"/>
                </a:solidFill>
                <a:latin typeface="PMingLiU" panose="02020500000000000000" charset="-120"/>
                <a:cs typeface="PMingLiU" panose="02020500000000000000" charset="-120"/>
              </a:rPr>
              <a:t>第一节</a:t>
            </a:r>
            <a:endParaRPr sz="2800">
              <a:latin typeface="PMingLiU" panose="02020500000000000000" charset="-120"/>
              <a:cs typeface="PMingLiU" panose="02020500000000000000" charset="-120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867015" y="6366702"/>
            <a:ext cx="4286885" cy="476884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2800" spc="-5" dirty="0">
                <a:solidFill>
                  <a:srgbClr val="FFFFFF"/>
                </a:solidFill>
                <a:latin typeface="PMingLiU" panose="02020500000000000000" charset="-120"/>
                <a:cs typeface="PMingLiU" panose="02020500000000000000" charset="-120"/>
              </a:rPr>
              <a:t>社会基本矛盾及其运动规律</a:t>
            </a:r>
            <a:endParaRPr sz="2800">
              <a:latin typeface="PMingLiU" panose="02020500000000000000" charset="-120"/>
              <a:cs typeface="PMingLiU" panose="02020500000000000000" charset="-120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46226" y="1459230"/>
            <a:ext cx="9768840" cy="25006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dirty="0">
                <a:solidFill>
                  <a:srgbClr val="AD4745"/>
                </a:solidFill>
                <a:latin typeface="微软雅黑" panose="020B0503020204020204" charset="-122"/>
                <a:cs typeface="微软雅黑" panose="020B0503020204020204" charset="-122"/>
              </a:rPr>
              <a:t>（四）社会形态更替的</a:t>
            </a:r>
            <a:r>
              <a:rPr sz="3200" b="1" spc="-15" dirty="0">
                <a:solidFill>
                  <a:srgbClr val="AD4745"/>
                </a:solidFill>
                <a:latin typeface="微软雅黑" panose="020B0503020204020204" charset="-122"/>
                <a:cs typeface="微软雅黑" panose="020B0503020204020204" charset="-122"/>
              </a:rPr>
              <a:t>前</a:t>
            </a:r>
            <a:r>
              <a:rPr sz="3200" b="1" dirty="0">
                <a:solidFill>
                  <a:srgbClr val="AD4745"/>
                </a:solidFill>
                <a:latin typeface="微软雅黑" panose="020B0503020204020204" charset="-122"/>
                <a:cs typeface="微软雅黑" panose="020B0503020204020204" charset="-122"/>
              </a:rPr>
              <a:t>进性</a:t>
            </a:r>
            <a:r>
              <a:rPr sz="3200" b="1" spc="-15" dirty="0">
                <a:solidFill>
                  <a:srgbClr val="AD4745"/>
                </a:solidFill>
                <a:latin typeface="微软雅黑" panose="020B0503020204020204" charset="-122"/>
                <a:cs typeface="微软雅黑" panose="020B0503020204020204" charset="-122"/>
              </a:rPr>
              <a:t>与</a:t>
            </a:r>
            <a:r>
              <a:rPr sz="3200" b="1" dirty="0">
                <a:solidFill>
                  <a:srgbClr val="AD4745"/>
                </a:solidFill>
                <a:latin typeface="微软雅黑" panose="020B0503020204020204" charset="-122"/>
                <a:cs typeface="微软雅黑" panose="020B0503020204020204" charset="-122"/>
              </a:rPr>
              <a:t>曲折性</a:t>
            </a:r>
            <a:endParaRPr sz="3200">
              <a:latin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4800">
              <a:latin typeface="Times New Roman" panose="02020603050405020304"/>
              <a:cs typeface="Times New Roman" panose="02020603050405020304"/>
            </a:endParaRPr>
          </a:p>
          <a:p>
            <a:pPr marL="516255" marR="5080" indent="713105">
              <a:lnSpc>
                <a:spcPct val="150000"/>
              </a:lnSpc>
            </a:pPr>
            <a:r>
              <a:rPr sz="2800" spc="-5" dirty="0">
                <a:latin typeface="微软雅黑" panose="020B0503020204020204" charset="-122"/>
                <a:cs typeface="微软雅黑" panose="020B0503020204020204" charset="-122"/>
              </a:rPr>
              <a:t>社会形态的更替，还表现为历史的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前</a:t>
            </a:r>
            <a:r>
              <a:rPr sz="2800" spc="-5" dirty="0">
                <a:latin typeface="微软雅黑" panose="020B0503020204020204" charset="-122"/>
                <a:cs typeface="微软雅黑" panose="020B0503020204020204" charset="-122"/>
              </a:rPr>
              <a:t>进性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与</a:t>
            </a:r>
            <a:r>
              <a:rPr sz="2800" spc="-5" dirty="0">
                <a:latin typeface="微软雅黑" panose="020B0503020204020204" charset="-122"/>
                <a:cs typeface="微软雅黑" panose="020B0503020204020204" charset="-122"/>
              </a:rPr>
              <a:t>曲折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性</a:t>
            </a:r>
            <a:r>
              <a:rPr sz="2800" spc="-5" dirty="0">
                <a:latin typeface="微软雅黑" panose="020B0503020204020204" charset="-122"/>
                <a:cs typeface="微软雅黑" panose="020B0503020204020204" charset="-122"/>
              </a:rPr>
              <a:t>、顺 </a:t>
            </a:r>
            <a:r>
              <a:rPr sz="2800" spc="-10" dirty="0">
                <a:latin typeface="微软雅黑" panose="020B0503020204020204" charset="-122"/>
                <a:cs typeface="微软雅黑" panose="020B0503020204020204" charset="-122"/>
              </a:rPr>
              <a:t>序性与跨越性的统</a:t>
            </a:r>
            <a:r>
              <a:rPr sz="2800" spc="-5" dirty="0">
                <a:latin typeface="微软雅黑" panose="020B0503020204020204" charset="-122"/>
                <a:cs typeface="微软雅黑" panose="020B0503020204020204" charset="-122"/>
              </a:rPr>
              <a:t>一。</a:t>
            </a:r>
            <a:endParaRPr sz="2800">
              <a:latin typeface="微软雅黑" panose="020B0503020204020204" charset="-122"/>
              <a:cs typeface="微软雅黑" panose="020B0503020204020204" charset="-122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711707"/>
            <a:ext cx="12191999" cy="61462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6374891"/>
            <a:ext cx="12192000" cy="483234"/>
          </a:xfrm>
          <a:custGeom>
            <a:avLst/>
            <a:gdLst/>
            <a:ahLst/>
            <a:cxnLst/>
            <a:rect l="l" t="t" r="r" b="b"/>
            <a:pathLst>
              <a:path w="12192000" h="483234">
                <a:moveTo>
                  <a:pt x="12191999" y="0"/>
                </a:moveTo>
                <a:lnTo>
                  <a:pt x="0" y="0"/>
                </a:lnTo>
                <a:lnTo>
                  <a:pt x="0" y="483106"/>
                </a:lnTo>
                <a:lnTo>
                  <a:pt x="12191999" y="483106"/>
                </a:lnTo>
                <a:lnTo>
                  <a:pt x="12191999" y="0"/>
                </a:lnTo>
                <a:close/>
              </a:path>
            </a:pathLst>
          </a:custGeom>
          <a:solidFill>
            <a:srgbClr val="0F243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15492" y="58674"/>
            <a:ext cx="7345045" cy="513715"/>
          </a:xfrm>
          <a:prstGeom prst="rect">
            <a:avLst/>
          </a:prstGeom>
          <a:solidFill>
            <a:schemeClr val="accent2"/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四、社会形态更替的一</a:t>
            </a:r>
            <a:r>
              <a:rPr sz="3200" spc="-15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般</a:t>
            </a:r>
            <a:r>
              <a:rPr sz="3200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规律</a:t>
            </a:r>
            <a:r>
              <a:rPr sz="3200" spc="-15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及</a:t>
            </a:r>
            <a:r>
              <a:rPr sz="3200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特殊</a:t>
            </a:r>
            <a:r>
              <a:rPr sz="3200" spc="-15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形</a:t>
            </a:r>
            <a:r>
              <a:rPr sz="3200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式</a:t>
            </a:r>
            <a:endParaRPr sz="32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591427" y="6366702"/>
            <a:ext cx="1090930" cy="476884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2800" spc="-5" dirty="0">
                <a:solidFill>
                  <a:srgbClr val="FFFFFF"/>
                </a:solidFill>
                <a:latin typeface="PMingLiU" panose="02020500000000000000" charset="-120"/>
                <a:cs typeface="PMingLiU" panose="02020500000000000000" charset="-120"/>
              </a:rPr>
              <a:t>第一节</a:t>
            </a:r>
            <a:endParaRPr sz="2800">
              <a:latin typeface="PMingLiU" panose="02020500000000000000" charset="-120"/>
              <a:cs typeface="PMingLiU" panose="02020500000000000000" charset="-120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867015" y="6366702"/>
            <a:ext cx="4286885" cy="476884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2800" spc="-5" dirty="0">
                <a:solidFill>
                  <a:srgbClr val="FFFFFF"/>
                </a:solidFill>
                <a:latin typeface="PMingLiU" panose="02020500000000000000" charset="-120"/>
                <a:cs typeface="PMingLiU" panose="02020500000000000000" charset="-120"/>
              </a:rPr>
              <a:t>社会基本矛盾及其运动规律</a:t>
            </a:r>
            <a:endParaRPr sz="2800">
              <a:latin typeface="PMingLiU" panose="02020500000000000000" charset="-120"/>
              <a:cs typeface="PMingLiU" panose="02020500000000000000" charset="-120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62329" y="1295146"/>
            <a:ext cx="9408795" cy="32969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dirty="0">
                <a:solidFill>
                  <a:srgbClr val="AD4745"/>
                </a:solidFill>
                <a:latin typeface="微软雅黑" panose="020B0503020204020204" charset="-122"/>
                <a:cs typeface="微软雅黑" panose="020B0503020204020204" charset="-122"/>
              </a:rPr>
              <a:t>1.</a:t>
            </a:r>
            <a:r>
              <a:rPr sz="2800" b="1" spc="-5" dirty="0">
                <a:solidFill>
                  <a:srgbClr val="AD4745"/>
                </a:solidFill>
                <a:latin typeface="微软雅黑" panose="020B0503020204020204" charset="-122"/>
                <a:cs typeface="微软雅黑" panose="020B0503020204020204" charset="-122"/>
              </a:rPr>
              <a:t>社会形态更替的前进性</a:t>
            </a:r>
            <a:endParaRPr sz="2800">
              <a:latin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3400">
              <a:latin typeface="Times New Roman" panose="02020603050405020304"/>
              <a:cs typeface="Times New Roman" panose="02020603050405020304"/>
            </a:endParaRPr>
          </a:p>
          <a:p>
            <a:pPr marL="869950">
              <a:lnSpc>
                <a:spcPct val="100000"/>
              </a:lnSpc>
            </a:pPr>
            <a:r>
              <a:rPr sz="2800" spc="-10" dirty="0">
                <a:latin typeface="微软雅黑" panose="020B0503020204020204" charset="-122"/>
                <a:cs typeface="微软雅黑" panose="020B0503020204020204" charset="-122"/>
              </a:rPr>
              <a:t>社会形态更替的前进性和</a:t>
            </a:r>
            <a:r>
              <a:rPr sz="2800" spc="-5" dirty="0">
                <a:latin typeface="微软雅黑" panose="020B0503020204020204" charset="-122"/>
                <a:cs typeface="微软雅黑" panose="020B0503020204020204" charset="-122"/>
              </a:rPr>
              <a:t>顺</a:t>
            </a:r>
            <a:r>
              <a:rPr sz="2800" spc="-10" dirty="0">
                <a:latin typeface="微软雅黑" panose="020B0503020204020204" charset="-122"/>
                <a:cs typeface="微软雅黑" panose="020B0503020204020204" charset="-122"/>
              </a:rPr>
              <a:t>序性：</a:t>
            </a:r>
            <a:endParaRPr sz="2800">
              <a:latin typeface="微软雅黑" panose="020B0503020204020204" charset="-122"/>
              <a:cs typeface="微软雅黑" panose="020B0503020204020204" charset="-122"/>
            </a:endParaRPr>
          </a:p>
          <a:p>
            <a:pPr marL="156845" marR="5080" indent="713105" algn="just">
              <a:lnSpc>
                <a:spcPct val="150000"/>
              </a:lnSpc>
              <a:spcBef>
                <a:spcPts val="5"/>
              </a:spcBef>
            </a:pPr>
            <a:r>
              <a:rPr sz="2800" spc="-5" dirty="0">
                <a:latin typeface="微软雅黑" panose="020B0503020204020204" charset="-122"/>
                <a:cs typeface="微软雅黑" panose="020B0503020204020204" charset="-122"/>
              </a:rPr>
              <a:t>主要是指五种社会形态依次演进的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基</a:t>
            </a:r>
            <a:r>
              <a:rPr sz="2800" spc="-5" dirty="0">
                <a:latin typeface="微软雅黑" panose="020B0503020204020204" charset="-122"/>
                <a:cs typeface="微软雅黑" panose="020B0503020204020204" charset="-122"/>
              </a:rPr>
              <a:t>本趋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势</a:t>
            </a:r>
            <a:r>
              <a:rPr sz="2800" spc="-5" dirty="0">
                <a:latin typeface="微软雅黑" panose="020B0503020204020204" charset="-122"/>
                <a:cs typeface="微软雅黑" panose="020B0503020204020204" charset="-122"/>
              </a:rPr>
              <a:t>，其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历</a:t>
            </a:r>
            <a:r>
              <a:rPr sz="2800" spc="-5" dirty="0">
                <a:latin typeface="微软雅黑" panose="020B0503020204020204" charset="-122"/>
                <a:cs typeface="微软雅黑" panose="020B0503020204020204" charset="-122"/>
              </a:rPr>
              <a:t>史过 程是一个“扬弃”的过程。但这并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不</a:t>
            </a:r>
            <a:r>
              <a:rPr sz="2800" spc="-5" dirty="0">
                <a:latin typeface="微软雅黑" panose="020B0503020204020204" charset="-122"/>
                <a:cs typeface="微软雅黑" panose="020B0503020204020204" charset="-122"/>
              </a:rPr>
              <a:t>否认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历</a:t>
            </a:r>
            <a:r>
              <a:rPr sz="2800" spc="-5" dirty="0">
                <a:latin typeface="微软雅黑" panose="020B0503020204020204" charset="-122"/>
                <a:cs typeface="微软雅黑" panose="020B0503020204020204" charset="-122"/>
              </a:rPr>
              <a:t>史发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展</a:t>
            </a:r>
            <a:r>
              <a:rPr sz="2800" spc="-5" dirty="0">
                <a:latin typeface="微软雅黑" panose="020B0503020204020204" charset="-122"/>
                <a:cs typeface="微软雅黑" panose="020B0503020204020204" charset="-122"/>
              </a:rPr>
              <a:t>的曲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折</a:t>
            </a:r>
            <a:r>
              <a:rPr sz="2800" spc="-5" dirty="0">
                <a:latin typeface="微软雅黑" panose="020B0503020204020204" charset="-122"/>
                <a:cs typeface="微软雅黑" panose="020B0503020204020204" charset="-122"/>
              </a:rPr>
              <a:t>性 和跨越性。</a:t>
            </a:r>
            <a:endParaRPr sz="2800">
              <a:latin typeface="微软雅黑" panose="020B0503020204020204" charset="-122"/>
              <a:cs typeface="微软雅黑" panose="020B0503020204020204" charset="-122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711707"/>
            <a:ext cx="12191999" cy="61462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6374891"/>
            <a:ext cx="12192000" cy="483234"/>
          </a:xfrm>
          <a:custGeom>
            <a:avLst/>
            <a:gdLst/>
            <a:ahLst/>
            <a:cxnLst/>
            <a:rect l="l" t="t" r="r" b="b"/>
            <a:pathLst>
              <a:path w="12192000" h="483234">
                <a:moveTo>
                  <a:pt x="12191999" y="0"/>
                </a:moveTo>
                <a:lnTo>
                  <a:pt x="0" y="0"/>
                </a:lnTo>
                <a:lnTo>
                  <a:pt x="0" y="483106"/>
                </a:lnTo>
                <a:lnTo>
                  <a:pt x="12191999" y="483106"/>
                </a:lnTo>
                <a:lnTo>
                  <a:pt x="12191999" y="0"/>
                </a:lnTo>
                <a:close/>
              </a:path>
            </a:pathLst>
          </a:custGeom>
          <a:solidFill>
            <a:srgbClr val="0F243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15492" y="58674"/>
            <a:ext cx="7345045" cy="513715"/>
          </a:xfrm>
          <a:prstGeom prst="rect">
            <a:avLst/>
          </a:prstGeom>
          <a:solidFill>
            <a:schemeClr val="accent2"/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四、社会形态更替的一</a:t>
            </a:r>
            <a:r>
              <a:rPr sz="3200" spc="-15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般</a:t>
            </a:r>
            <a:r>
              <a:rPr sz="3200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规律</a:t>
            </a:r>
            <a:r>
              <a:rPr sz="3200" spc="-15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及</a:t>
            </a:r>
            <a:r>
              <a:rPr sz="3200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特殊</a:t>
            </a:r>
            <a:r>
              <a:rPr sz="3200" spc="-15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形</a:t>
            </a:r>
            <a:r>
              <a:rPr sz="3200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式</a:t>
            </a:r>
            <a:endParaRPr sz="32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591427" y="6366702"/>
            <a:ext cx="1090930" cy="476884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2800" spc="-5" dirty="0">
                <a:solidFill>
                  <a:srgbClr val="FFFFFF"/>
                </a:solidFill>
                <a:latin typeface="PMingLiU" panose="02020500000000000000" charset="-120"/>
                <a:cs typeface="PMingLiU" panose="02020500000000000000" charset="-120"/>
              </a:rPr>
              <a:t>第一节</a:t>
            </a:r>
            <a:endParaRPr sz="2800">
              <a:latin typeface="PMingLiU" panose="02020500000000000000" charset="-120"/>
              <a:cs typeface="PMingLiU" panose="02020500000000000000" charset="-120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867015" y="6366702"/>
            <a:ext cx="4286885" cy="476884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2800" spc="-5" dirty="0">
                <a:solidFill>
                  <a:srgbClr val="FFFFFF"/>
                </a:solidFill>
                <a:latin typeface="PMingLiU" panose="02020500000000000000" charset="-120"/>
                <a:cs typeface="PMingLiU" panose="02020500000000000000" charset="-120"/>
              </a:rPr>
              <a:t>社会基本矛盾及其运动规律</a:t>
            </a:r>
            <a:endParaRPr sz="2800">
              <a:latin typeface="PMingLiU" panose="02020500000000000000" charset="-120"/>
              <a:cs typeface="PMingLiU" panose="02020500000000000000" charset="-120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90396" y="1417447"/>
            <a:ext cx="9835515" cy="32785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5" dirty="0">
                <a:solidFill>
                  <a:srgbClr val="AD4745"/>
                </a:solidFill>
                <a:latin typeface="微软雅黑" panose="020B0503020204020204" charset="-122"/>
                <a:cs typeface="微软雅黑" panose="020B0503020204020204" charset="-122"/>
              </a:rPr>
              <a:t>2.社会形态更替的曲折性</a:t>
            </a:r>
            <a:endParaRPr sz="2800">
              <a:latin typeface="微软雅黑" panose="020B0503020204020204" charset="-122"/>
              <a:cs typeface="微软雅黑" panose="020B0503020204020204" charset="-122"/>
            </a:endParaRPr>
          </a:p>
          <a:p>
            <a:pPr marL="228600" marR="5080" indent="713105">
              <a:lnSpc>
                <a:spcPct val="120000"/>
              </a:lnSpc>
              <a:spcBef>
                <a:spcPts val="2090"/>
              </a:spcBef>
            </a:pPr>
            <a:r>
              <a:rPr sz="2800" spc="-10" dirty="0">
                <a:latin typeface="微软雅黑" panose="020B0503020204020204" charset="-122"/>
                <a:cs typeface="微软雅黑" panose="020B0503020204020204" charset="-122"/>
              </a:rPr>
              <a:t>在社会进步发展过程中，社会形态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更</a:t>
            </a:r>
            <a:r>
              <a:rPr sz="2800" spc="-10" dirty="0">
                <a:latin typeface="微软雅黑" panose="020B0503020204020204" charset="-122"/>
                <a:cs typeface="微软雅黑" panose="020B0503020204020204" charset="-122"/>
              </a:rPr>
              <a:t>替的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反</a:t>
            </a:r>
            <a:r>
              <a:rPr sz="2800" spc="-10" dirty="0">
                <a:latin typeface="微软雅黑" panose="020B0503020204020204" charset="-122"/>
                <a:cs typeface="微软雅黑" panose="020B0503020204020204" charset="-122"/>
              </a:rPr>
              <a:t>复甚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至</a:t>
            </a:r>
            <a:r>
              <a:rPr sz="2800" spc="-10" dirty="0">
                <a:latin typeface="微软雅黑" panose="020B0503020204020204" charset="-122"/>
                <a:cs typeface="微软雅黑" panose="020B0503020204020204" charset="-122"/>
              </a:rPr>
              <a:t>倒退，  </a:t>
            </a:r>
            <a:r>
              <a:rPr sz="2800" spc="-5" dirty="0">
                <a:latin typeface="微软雅黑" panose="020B0503020204020204" charset="-122"/>
                <a:cs typeface="微软雅黑" panose="020B0503020204020204" charset="-122"/>
              </a:rPr>
              <a:t>是时常出现的。</a:t>
            </a:r>
            <a:endParaRPr sz="2800">
              <a:latin typeface="微软雅黑" panose="020B0503020204020204" charset="-122"/>
              <a:cs typeface="微软雅黑" panose="020B0503020204020204" charset="-122"/>
            </a:endParaRPr>
          </a:p>
          <a:p>
            <a:pPr marL="228600" marR="5080" indent="713105" algn="just">
              <a:lnSpc>
                <a:spcPct val="120000"/>
              </a:lnSpc>
            </a:pPr>
            <a:r>
              <a:rPr sz="2800" spc="-5" dirty="0">
                <a:latin typeface="微软雅黑" panose="020B0503020204020204" charset="-122"/>
                <a:cs typeface="微软雅黑" panose="020B0503020204020204" charset="-122"/>
              </a:rPr>
              <a:t>从世界历史上看，每一次社会制度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的</a:t>
            </a:r>
            <a:r>
              <a:rPr sz="2800" spc="-5" dirty="0">
                <a:latin typeface="微软雅黑" panose="020B0503020204020204" charset="-122"/>
                <a:cs typeface="微软雅黑" panose="020B0503020204020204" charset="-122"/>
              </a:rPr>
              <a:t>变革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，</a:t>
            </a:r>
            <a:r>
              <a:rPr sz="2800" spc="-5" dirty="0">
                <a:latin typeface="微软雅黑" panose="020B0503020204020204" charset="-122"/>
                <a:cs typeface="微软雅黑" panose="020B0503020204020204" charset="-122"/>
              </a:rPr>
              <a:t>无不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经</a:t>
            </a:r>
            <a:r>
              <a:rPr sz="2800" spc="-5" dirty="0">
                <a:latin typeface="微软雅黑" panose="020B0503020204020204" charset="-122"/>
                <a:cs typeface="微软雅黑" panose="020B0503020204020204" charset="-122"/>
              </a:rPr>
              <a:t>过曲折 反复的斗争；每一个新生的社会制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度</a:t>
            </a:r>
            <a:r>
              <a:rPr sz="2800" spc="-5" dirty="0">
                <a:latin typeface="微软雅黑" panose="020B0503020204020204" charset="-122"/>
                <a:cs typeface="微软雅黑" panose="020B0503020204020204" charset="-122"/>
              </a:rPr>
              <a:t>，无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不</a:t>
            </a:r>
            <a:r>
              <a:rPr sz="2800" spc="-5" dirty="0">
                <a:latin typeface="微软雅黑" panose="020B0503020204020204" charset="-122"/>
                <a:cs typeface="微软雅黑" panose="020B0503020204020204" charset="-122"/>
              </a:rPr>
              <a:t>有一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个</a:t>
            </a:r>
            <a:r>
              <a:rPr sz="2800" spc="-5" dirty="0">
                <a:latin typeface="微软雅黑" panose="020B0503020204020204" charset="-122"/>
                <a:cs typeface="微软雅黑" panose="020B0503020204020204" charset="-122"/>
              </a:rPr>
              <a:t>从不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成</a:t>
            </a:r>
            <a:r>
              <a:rPr sz="2800" spc="-5" dirty="0">
                <a:latin typeface="微软雅黑" panose="020B0503020204020204" charset="-122"/>
                <a:cs typeface="微软雅黑" panose="020B0503020204020204" charset="-122"/>
              </a:rPr>
              <a:t>熟到 逐步成熟额发展过程。</a:t>
            </a:r>
            <a:endParaRPr sz="2800">
              <a:latin typeface="微软雅黑" panose="020B0503020204020204" charset="-122"/>
              <a:cs typeface="微软雅黑" panose="020B0503020204020204" charset="-122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4968" y="0"/>
            <a:ext cx="127000" cy="688975"/>
          </a:xfrm>
          <a:custGeom>
            <a:avLst/>
            <a:gdLst/>
            <a:ahLst/>
            <a:cxnLst/>
            <a:rect l="l" t="t" r="r" b="b"/>
            <a:pathLst>
              <a:path w="127000" h="688975">
                <a:moveTo>
                  <a:pt x="0" y="688848"/>
                </a:moveTo>
                <a:lnTo>
                  <a:pt x="126492" y="688848"/>
                </a:lnTo>
                <a:lnTo>
                  <a:pt x="126492" y="0"/>
                </a:lnTo>
                <a:lnTo>
                  <a:pt x="0" y="0"/>
                </a:lnTo>
                <a:lnTo>
                  <a:pt x="0" y="688848"/>
                </a:lnTo>
                <a:close/>
              </a:path>
            </a:pathLst>
          </a:custGeom>
          <a:solidFill>
            <a:srgbClr val="446C7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90322" y="0"/>
            <a:ext cx="0" cy="688975"/>
          </a:xfrm>
          <a:custGeom>
            <a:avLst/>
            <a:gdLst/>
            <a:ahLst/>
            <a:cxnLst/>
            <a:rect l="l" t="t" r="r" b="b"/>
            <a:pathLst>
              <a:path h="688975">
                <a:moveTo>
                  <a:pt x="0" y="0"/>
                </a:moveTo>
                <a:lnTo>
                  <a:pt x="0" y="688848"/>
                </a:lnTo>
              </a:path>
            </a:pathLst>
          </a:custGeom>
          <a:ln w="44196">
            <a:solidFill>
              <a:srgbClr val="446C7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63295" y="0"/>
            <a:ext cx="6209030" cy="688975"/>
          </a:xfrm>
          <a:custGeom>
            <a:avLst/>
            <a:gdLst/>
            <a:ahLst/>
            <a:cxnLst/>
            <a:rect l="l" t="t" r="r" b="b"/>
            <a:pathLst>
              <a:path w="6209030" h="688975">
                <a:moveTo>
                  <a:pt x="0" y="688848"/>
                </a:moveTo>
                <a:lnTo>
                  <a:pt x="6208776" y="688848"/>
                </a:lnTo>
                <a:lnTo>
                  <a:pt x="6208776" y="0"/>
                </a:lnTo>
                <a:lnTo>
                  <a:pt x="0" y="0"/>
                </a:lnTo>
                <a:lnTo>
                  <a:pt x="0" y="688848"/>
                </a:lnTo>
                <a:close/>
              </a:path>
            </a:pathLst>
          </a:custGeom>
          <a:solidFill>
            <a:srgbClr val="446C7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2484" y="0"/>
            <a:ext cx="0" cy="688975"/>
          </a:xfrm>
          <a:custGeom>
            <a:avLst/>
            <a:gdLst/>
            <a:ahLst/>
            <a:cxnLst/>
            <a:rect l="l" t="t" r="r" b="b"/>
            <a:pathLst>
              <a:path h="688975">
                <a:moveTo>
                  <a:pt x="0" y="0"/>
                </a:moveTo>
                <a:lnTo>
                  <a:pt x="0" y="688848"/>
                </a:lnTo>
              </a:path>
            </a:pathLst>
          </a:custGeom>
          <a:ln w="45720">
            <a:solidFill>
              <a:srgbClr val="446C7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777983" y="3739896"/>
            <a:ext cx="1542415" cy="1544320"/>
          </a:xfrm>
          <a:custGeom>
            <a:avLst/>
            <a:gdLst/>
            <a:ahLst/>
            <a:cxnLst/>
            <a:rect l="l" t="t" r="r" b="b"/>
            <a:pathLst>
              <a:path w="1542415" h="1544320">
                <a:moveTo>
                  <a:pt x="771144" y="0"/>
                </a:moveTo>
                <a:lnTo>
                  <a:pt x="722382" y="1518"/>
                </a:lnTo>
                <a:lnTo>
                  <a:pt x="674425" y="6013"/>
                </a:lnTo>
                <a:lnTo>
                  <a:pt x="627363" y="13395"/>
                </a:lnTo>
                <a:lnTo>
                  <a:pt x="581288" y="23573"/>
                </a:lnTo>
                <a:lnTo>
                  <a:pt x="536288" y="36456"/>
                </a:lnTo>
                <a:lnTo>
                  <a:pt x="492455" y="51954"/>
                </a:lnTo>
                <a:lnTo>
                  <a:pt x="449880" y="69977"/>
                </a:lnTo>
                <a:lnTo>
                  <a:pt x="408651" y="90435"/>
                </a:lnTo>
                <a:lnTo>
                  <a:pt x="368861" y="113237"/>
                </a:lnTo>
                <a:lnTo>
                  <a:pt x="330599" y="138292"/>
                </a:lnTo>
                <a:lnTo>
                  <a:pt x="293955" y="165510"/>
                </a:lnTo>
                <a:lnTo>
                  <a:pt x="259020" y="194802"/>
                </a:lnTo>
                <a:lnTo>
                  <a:pt x="225885" y="226075"/>
                </a:lnTo>
                <a:lnTo>
                  <a:pt x="194639" y="259241"/>
                </a:lnTo>
                <a:lnTo>
                  <a:pt x="165374" y="294209"/>
                </a:lnTo>
                <a:lnTo>
                  <a:pt x="138179" y="330887"/>
                </a:lnTo>
                <a:lnTo>
                  <a:pt x="113145" y="369187"/>
                </a:lnTo>
                <a:lnTo>
                  <a:pt x="90363" y="409017"/>
                </a:lnTo>
                <a:lnTo>
                  <a:pt x="69922" y="450287"/>
                </a:lnTo>
                <a:lnTo>
                  <a:pt x="51914" y="492906"/>
                </a:lnTo>
                <a:lnTo>
                  <a:pt x="36428" y="536785"/>
                </a:lnTo>
                <a:lnTo>
                  <a:pt x="23555" y="581833"/>
                </a:lnTo>
                <a:lnTo>
                  <a:pt x="13385" y="627959"/>
                </a:lnTo>
                <a:lnTo>
                  <a:pt x="6009" y="675074"/>
                </a:lnTo>
                <a:lnTo>
                  <a:pt x="1517" y="723086"/>
                </a:lnTo>
                <a:lnTo>
                  <a:pt x="0" y="771905"/>
                </a:lnTo>
                <a:lnTo>
                  <a:pt x="1517" y="820725"/>
                </a:lnTo>
                <a:lnTo>
                  <a:pt x="6009" y="868737"/>
                </a:lnTo>
                <a:lnTo>
                  <a:pt x="13385" y="915852"/>
                </a:lnTo>
                <a:lnTo>
                  <a:pt x="23555" y="961978"/>
                </a:lnTo>
                <a:lnTo>
                  <a:pt x="36428" y="1007026"/>
                </a:lnTo>
                <a:lnTo>
                  <a:pt x="51914" y="1050905"/>
                </a:lnTo>
                <a:lnTo>
                  <a:pt x="69922" y="1093524"/>
                </a:lnTo>
                <a:lnTo>
                  <a:pt x="90363" y="1134794"/>
                </a:lnTo>
                <a:lnTo>
                  <a:pt x="113145" y="1174624"/>
                </a:lnTo>
                <a:lnTo>
                  <a:pt x="138179" y="1212924"/>
                </a:lnTo>
                <a:lnTo>
                  <a:pt x="165374" y="1249602"/>
                </a:lnTo>
                <a:lnTo>
                  <a:pt x="194639" y="1284570"/>
                </a:lnTo>
                <a:lnTo>
                  <a:pt x="225885" y="1317736"/>
                </a:lnTo>
                <a:lnTo>
                  <a:pt x="259020" y="1349009"/>
                </a:lnTo>
                <a:lnTo>
                  <a:pt x="293955" y="1378301"/>
                </a:lnTo>
                <a:lnTo>
                  <a:pt x="330599" y="1405519"/>
                </a:lnTo>
                <a:lnTo>
                  <a:pt x="368861" y="1430574"/>
                </a:lnTo>
                <a:lnTo>
                  <a:pt x="408651" y="1453376"/>
                </a:lnTo>
                <a:lnTo>
                  <a:pt x="449880" y="1473834"/>
                </a:lnTo>
                <a:lnTo>
                  <a:pt x="492455" y="1491857"/>
                </a:lnTo>
                <a:lnTo>
                  <a:pt x="536288" y="1507355"/>
                </a:lnTo>
                <a:lnTo>
                  <a:pt x="581288" y="1520238"/>
                </a:lnTo>
                <a:lnTo>
                  <a:pt x="627363" y="1530416"/>
                </a:lnTo>
                <a:lnTo>
                  <a:pt x="674425" y="1537798"/>
                </a:lnTo>
                <a:lnTo>
                  <a:pt x="722382" y="1542293"/>
                </a:lnTo>
                <a:lnTo>
                  <a:pt x="771144" y="1543811"/>
                </a:lnTo>
                <a:lnTo>
                  <a:pt x="819905" y="1542293"/>
                </a:lnTo>
                <a:lnTo>
                  <a:pt x="867862" y="1537798"/>
                </a:lnTo>
                <a:lnTo>
                  <a:pt x="914924" y="1530416"/>
                </a:lnTo>
                <a:lnTo>
                  <a:pt x="960999" y="1520238"/>
                </a:lnTo>
                <a:lnTo>
                  <a:pt x="1005999" y="1507355"/>
                </a:lnTo>
                <a:lnTo>
                  <a:pt x="1049832" y="1491857"/>
                </a:lnTo>
                <a:lnTo>
                  <a:pt x="1092407" y="1473834"/>
                </a:lnTo>
                <a:lnTo>
                  <a:pt x="1133636" y="1453376"/>
                </a:lnTo>
                <a:lnTo>
                  <a:pt x="1173426" y="1430574"/>
                </a:lnTo>
                <a:lnTo>
                  <a:pt x="1211688" y="1405519"/>
                </a:lnTo>
                <a:lnTo>
                  <a:pt x="1248332" y="1378301"/>
                </a:lnTo>
                <a:lnTo>
                  <a:pt x="1283267" y="1349009"/>
                </a:lnTo>
                <a:lnTo>
                  <a:pt x="1316402" y="1317736"/>
                </a:lnTo>
                <a:lnTo>
                  <a:pt x="1347648" y="1284570"/>
                </a:lnTo>
                <a:lnTo>
                  <a:pt x="1376913" y="1249602"/>
                </a:lnTo>
                <a:lnTo>
                  <a:pt x="1404108" y="1212924"/>
                </a:lnTo>
                <a:lnTo>
                  <a:pt x="1429142" y="1174624"/>
                </a:lnTo>
                <a:lnTo>
                  <a:pt x="1451924" y="1134794"/>
                </a:lnTo>
                <a:lnTo>
                  <a:pt x="1472365" y="1093524"/>
                </a:lnTo>
                <a:lnTo>
                  <a:pt x="1490373" y="1050905"/>
                </a:lnTo>
                <a:lnTo>
                  <a:pt x="1505859" y="1007026"/>
                </a:lnTo>
                <a:lnTo>
                  <a:pt x="1518732" y="961978"/>
                </a:lnTo>
                <a:lnTo>
                  <a:pt x="1528902" y="915852"/>
                </a:lnTo>
                <a:lnTo>
                  <a:pt x="1536278" y="868737"/>
                </a:lnTo>
                <a:lnTo>
                  <a:pt x="1540770" y="820725"/>
                </a:lnTo>
                <a:lnTo>
                  <a:pt x="1542288" y="771905"/>
                </a:lnTo>
                <a:lnTo>
                  <a:pt x="1540770" y="723086"/>
                </a:lnTo>
                <a:lnTo>
                  <a:pt x="1536278" y="675074"/>
                </a:lnTo>
                <a:lnTo>
                  <a:pt x="1528902" y="627959"/>
                </a:lnTo>
                <a:lnTo>
                  <a:pt x="1518732" y="581833"/>
                </a:lnTo>
                <a:lnTo>
                  <a:pt x="1505859" y="536785"/>
                </a:lnTo>
                <a:lnTo>
                  <a:pt x="1490373" y="492906"/>
                </a:lnTo>
                <a:lnTo>
                  <a:pt x="1472365" y="450287"/>
                </a:lnTo>
                <a:lnTo>
                  <a:pt x="1451924" y="409017"/>
                </a:lnTo>
                <a:lnTo>
                  <a:pt x="1429142" y="369187"/>
                </a:lnTo>
                <a:lnTo>
                  <a:pt x="1404108" y="330887"/>
                </a:lnTo>
                <a:lnTo>
                  <a:pt x="1376913" y="294209"/>
                </a:lnTo>
                <a:lnTo>
                  <a:pt x="1347648" y="259241"/>
                </a:lnTo>
                <a:lnTo>
                  <a:pt x="1316402" y="226075"/>
                </a:lnTo>
                <a:lnTo>
                  <a:pt x="1283267" y="194802"/>
                </a:lnTo>
                <a:lnTo>
                  <a:pt x="1248332" y="165510"/>
                </a:lnTo>
                <a:lnTo>
                  <a:pt x="1211688" y="138292"/>
                </a:lnTo>
                <a:lnTo>
                  <a:pt x="1173426" y="113237"/>
                </a:lnTo>
                <a:lnTo>
                  <a:pt x="1133636" y="90435"/>
                </a:lnTo>
                <a:lnTo>
                  <a:pt x="1092407" y="69977"/>
                </a:lnTo>
                <a:lnTo>
                  <a:pt x="1049832" y="51954"/>
                </a:lnTo>
                <a:lnTo>
                  <a:pt x="1005999" y="36456"/>
                </a:lnTo>
                <a:lnTo>
                  <a:pt x="960999" y="23573"/>
                </a:lnTo>
                <a:lnTo>
                  <a:pt x="914924" y="13395"/>
                </a:lnTo>
                <a:lnTo>
                  <a:pt x="867862" y="6013"/>
                </a:lnTo>
                <a:lnTo>
                  <a:pt x="819905" y="1518"/>
                </a:lnTo>
                <a:lnTo>
                  <a:pt x="771144" y="0"/>
                </a:lnTo>
                <a:close/>
              </a:path>
            </a:pathLst>
          </a:custGeom>
          <a:solidFill>
            <a:srgbClr val="278696">
              <a:alpha val="7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799319" y="5023103"/>
            <a:ext cx="1024255" cy="1022985"/>
          </a:xfrm>
          <a:custGeom>
            <a:avLst/>
            <a:gdLst/>
            <a:ahLst/>
            <a:cxnLst/>
            <a:rect l="l" t="t" r="r" b="b"/>
            <a:pathLst>
              <a:path w="1024254" h="1022985">
                <a:moveTo>
                  <a:pt x="512063" y="0"/>
                </a:moveTo>
                <a:lnTo>
                  <a:pt x="465452" y="2090"/>
                </a:lnTo>
                <a:lnTo>
                  <a:pt x="420013" y="8239"/>
                </a:lnTo>
                <a:lnTo>
                  <a:pt x="375928" y="18268"/>
                </a:lnTo>
                <a:lnTo>
                  <a:pt x="333378" y="31995"/>
                </a:lnTo>
                <a:lnTo>
                  <a:pt x="292543" y="49240"/>
                </a:lnTo>
                <a:lnTo>
                  <a:pt x="253604" y="69821"/>
                </a:lnTo>
                <a:lnTo>
                  <a:pt x="216742" y="93559"/>
                </a:lnTo>
                <a:lnTo>
                  <a:pt x="182137" y="120272"/>
                </a:lnTo>
                <a:lnTo>
                  <a:pt x="149971" y="149780"/>
                </a:lnTo>
                <a:lnTo>
                  <a:pt x="120423" y="181902"/>
                </a:lnTo>
                <a:lnTo>
                  <a:pt x="93674" y="216458"/>
                </a:lnTo>
                <a:lnTo>
                  <a:pt x="69906" y="253266"/>
                </a:lnTo>
                <a:lnTo>
                  <a:pt x="49299" y="292146"/>
                </a:lnTo>
                <a:lnTo>
                  <a:pt x="32033" y="332917"/>
                </a:lnTo>
                <a:lnTo>
                  <a:pt x="18289" y="375399"/>
                </a:lnTo>
                <a:lnTo>
                  <a:pt x="8249" y="419411"/>
                </a:lnTo>
                <a:lnTo>
                  <a:pt x="2092" y="464772"/>
                </a:lnTo>
                <a:lnTo>
                  <a:pt x="0" y="511302"/>
                </a:lnTo>
                <a:lnTo>
                  <a:pt x="2092" y="557840"/>
                </a:lnTo>
                <a:lnTo>
                  <a:pt x="8249" y="603209"/>
                </a:lnTo>
                <a:lnTo>
                  <a:pt x="18289" y="647226"/>
                </a:lnTo>
                <a:lnTo>
                  <a:pt x="32033" y="689711"/>
                </a:lnTo>
                <a:lnTo>
                  <a:pt x="49299" y="730485"/>
                </a:lnTo>
                <a:lnTo>
                  <a:pt x="69906" y="769366"/>
                </a:lnTo>
                <a:lnTo>
                  <a:pt x="93674" y="806173"/>
                </a:lnTo>
                <a:lnTo>
                  <a:pt x="120423" y="840727"/>
                </a:lnTo>
                <a:lnTo>
                  <a:pt x="149971" y="872847"/>
                </a:lnTo>
                <a:lnTo>
                  <a:pt x="182137" y="902352"/>
                </a:lnTo>
                <a:lnTo>
                  <a:pt x="216742" y="929062"/>
                </a:lnTo>
                <a:lnTo>
                  <a:pt x="253604" y="952796"/>
                </a:lnTo>
                <a:lnTo>
                  <a:pt x="292543" y="973374"/>
                </a:lnTo>
                <a:lnTo>
                  <a:pt x="333378" y="990615"/>
                </a:lnTo>
                <a:lnTo>
                  <a:pt x="375928" y="1004339"/>
                </a:lnTo>
                <a:lnTo>
                  <a:pt x="420013" y="1014366"/>
                </a:lnTo>
                <a:lnTo>
                  <a:pt x="465452" y="1020514"/>
                </a:lnTo>
                <a:lnTo>
                  <a:pt x="512063" y="1022604"/>
                </a:lnTo>
                <a:lnTo>
                  <a:pt x="558675" y="1020514"/>
                </a:lnTo>
                <a:lnTo>
                  <a:pt x="604114" y="1014366"/>
                </a:lnTo>
                <a:lnTo>
                  <a:pt x="648199" y="1004339"/>
                </a:lnTo>
                <a:lnTo>
                  <a:pt x="690749" y="990615"/>
                </a:lnTo>
                <a:lnTo>
                  <a:pt x="731584" y="973374"/>
                </a:lnTo>
                <a:lnTo>
                  <a:pt x="770523" y="952796"/>
                </a:lnTo>
                <a:lnTo>
                  <a:pt x="807385" y="929062"/>
                </a:lnTo>
                <a:lnTo>
                  <a:pt x="841990" y="902352"/>
                </a:lnTo>
                <a:lnTo>
                  <a:pt x="874156" y="872847"/>
                </a:lnTo>
                <a:lnTo>
                  <a:pt x="903704" y="840727"/>
                </a:lnTo>
                <a:lnTo>
                  <a:pt x="930453" y="806173"/>
                </a:lnTo>
                <a:lnTo>
                  <a:pt x="954221" y="769366"/>
                </a:lnTo>
                <a:lnTo>
                  <a:pt x="974828" y="730485"/>
                </a:lnTo>
                <a:lnTo>
                  <a:pt x="992094" y="689711"/>
                </a:lnTo>
                <a:lnTo>
                  <a:pt x="1005838" y="647226"/>
                </a:lnTo>
                <a:lnTo>
                  <a:pt x="1015878" y="603209"/>
                </a:lnTo>
                <a:lnTo>
                  <a:pt x="1022035" y="557840"/>
                </a:lnTo>
                <a:lnTo>
                  <a:pt x="1024127" y="511302"/>
                </a:lnTo>
                <a:lnTo>
                  <a:pt x="1022035" y="464772"/>
                </a:lnTo>
                <a:lnTo>
                  <a:pt x="1015878" y="419411"/>
                </a:lnTo>
                <a:lnTo>
                  <a:pt x="1005838" y="375399"/>
                </a:lnTo>
                <a:lnTo>
                  <a:pt x="992094" y="332917"/>
                </a:lnTo>
                <a:lnTo>
                  <a:pt x="974828" y="292146"/>
                </a:lnTo>
                <a:lnTo>
                  <a:pt x="954221" y="253266"/>
                </a:lnTo>
                <a:lnTo>
                  <a:pt x="930453" y="216458"/>
                </a:lnTo>
                <a:lnTo>
                  <a:pt x="903704" y="181902"/>
                </a:lnTo>
                <a:lnTo>
                  <a:pt x="874156" y="149780"/>
                </a:lnTo>
                <a:lnTo>
                  <a:pt x="841990" y="120272"/>
                </a:lnTo>
                <a:lnTo>
                  <a:pt x="807385" y="93559"/>
                </a:lnTo>
                <a:lnTo>
                  <a:pt x="770523" y="69821"/>
                </a:lnTo>
                <a:lnTo>
                  <a:pt x="731584" y="49240"/>
                </a:lnTo>
                <a:lnTo>
                  <a:pt x="690749" y="31995"/>
                </a:lnTo>
                <a:lnTo>
                  <a:pt x="648199" y="18268"/>
                </a:lnTo>
                <a:lnTo>
                  <a:pt x="604114" y="8239"/>
                </a:lnTo>
                <a:lnTo>
                  <a:pt x="558675" y="2090"/>
                </a:lnTo>
                <a:lnTo>
                  <a:pt x="512063" y="0"/>
                </a:lnTo>
                <a:close/>
              </a:path>
            </a:pathLst>
          </a:custGeom>
          <a:solidFill>
            <a:srgbClr val="E6AE00">
              <a:alpha val="7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875264" y="3689603"/>
            <a:ext cx="472440" cy="469900"/>
          </a:xfrm>
          <a:custGeom>
            <a:avLst/>
            <a:gdLst/>
            <a:ahLst/>
            <a:cxnLst/>
            <a:rect l="l" t="t" r="r" b="b"/>
            <a:pathLst>
              <a:path w="472440" h="469900">
                <a:moveTo>
                  <a:pt x="236219" y="0"/>
                </a:moveTo>
                <a:lnTo>
                  <a:pt x="188622" y="4766"/>
                </a:lnTo>
                <a:lnTo>
                  <a:pt x="144285" y="18436"/>
                </a:lnTo>
                <a:lnTo>
                  <a:pt x="104161" y="40069"/>
                </a:lnTo>
                <a:lnTo>
                  <a:pt x="69199" y="68722"/>
                </a:lnTo>
                <a:lnTo>
                  <a:pt x="40351" y="103454"/>
                </a:lnTo>
                <a:lnTo>
                  <a:pt x="18567" y="143321"/>
                </a:lnTo>
                <a:lnTo>
                  <a:pt x="4800" y="187382"/>
                </a:lnTo>
                <a:lnTo>
                  <a:pt x="0" y="234696"/>
                </a:lnTo>
                <a:lnTo>
                  <a:pt x="4800" y="282009"/>
                </a:lnTo>
                <a:lnTo>
                  <a:pt x="18567" y="326070"/>
                </a:lnTo>
                <a:lnTo>
                  <a:pt x="40351" y="365937"/>
                </a:lnTo>
                <a:lnTo>
                  <a:pt x="69199" y="400669"/>
                </a:lnTo>
                <a:lnTo>
                  <a:pt x="104161" y="429322"/>
                </a:lnTo>
                <a:lnTo>
                  <a:pt x="144285" y="450955"/>
                </a:lnTo>
                <a:lnTo>
                  <a:pt x="188622" y="464625"/>
                </a:lnTo>
                <a:lnTo>
                  <a:pt x="236219" y="469392"/>
                </a:lnTo>
                <a:lnTo>
                  <a:pt x="283817" y="464625"/>
                </a:lnTo>
                <a:lnTo>
                  <a:pt x="328154" y="450955"/>
                </a:lnTo>
                <a:lnTo>
                  <a:pt x="368278" y="429322"/>
                </a:lnTo>
                <a:lnTo>
                  <a:pt x="403240" y="400669"/>
                </a:lnTo>
                <a:lnTo>
                  <a:pt x="432088" y="365937"/>
                </a:lnTo>
                <a:lnTo>
                  <a:pt x="453872" y="326070"/>
                </a:lnTo>
                <a:lnTo>
                  <a:pt x="467639" y="282009"/>
                </a:lnTo>
                <a:lnTo>
                  <a:pt x="472439" y="234696"/>
                </a:lnTo>
                <a:lnTo>
                  <a:pt x="467639" y="187382"/>
                </a:lnTo>
                <a:lnTo>
                  <a:pt x="453872" y="143321"/>
                </a:lnTo>
                <a:lnTo>
                  <a:pt x="432088" y="103454"/>
                </a:lnTo>
                <a:lnTo>
                  <a:pt x="403240" y="68722"/>
                </a:lnTo>
                <a:lnTo>
                  <a:pt x="368278" y="40069"/>
                </a:lnTo>
                <a:lnTo>
                  <a:pt x="328154" y="18436"/>
                </a:lnTo>
                <a:lnTo>
                  <a:pt x="283817" y="4766"/>
                </a:lnTo>
                <a:lnTo>
                  <a:pt x="236219" y="0"/>
                </a:lnTo>
                <a:close/>
              </a:path>
            </a:pathLst>
          </a:custGeom>
          <a:solidFill>
            <a:srgbClr val="427441">
              <a:alpha val="5882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261347" y="4347971"/>
            <a:ext cx="715010" cy="715010"/>
          </a:xfrm>
          <a:custGeom>
            <a:avLst/>
            <a:gdLst/>
            <a:ahLst/>
            <a:cxnLst/>
            <a:rect l="l" t="t" r="r" b="b"/>
            <a:pathLst>
              <a:path w="715009" h="715010">
                <a:moveTo>
                  <a:pt x="357377" y="0"/>
                </a:moveTo>
                <a:lnTo>
                  <a:pt x="308887" y="3262"/>
                </a:lnTo>
                <a:lnTo>
                  <a:pt x="262378" y="12767"/>
                </a:lnTo>
                <a:lnTo>
                  <a:pt x="218277" y="28086"/>
                </a:lnTo>
                <a:lnTo>
                  <a:pt x="177009" y="48796"/>
                </a:lnTo>
                <a:lnTo>
                  <a:pt x="139001" y="74469"/>
                </a:lnTo>
                <a:lnTo>
                  <a:pt x="104679" y="104679"/>
                </a:lnTo>
                <a:lnTo>
                  <a:pt x="74469" y="139001"/>
                </a:lnTo>
                <a:lnTo>
                  <a:pt x="48796" y="177009"/>
                </a:lnTo>
                <a:lnTo>
                  <a:pt x="28086" y="218277"/>
                </a:lnTo>
                <a:lnTo>
                  <a:pt x="12767" y="262378"/>
                </a:lnTo>
                <a:lnTo>
                  <a:pt x="3262" y="308887"/>
                </a:lnTo>
                <a:lnTo>
                  <a:pt x="0" y="357377"/>
                </a:lnTo>
                <a:lnTo>
                  <a:pt x="3262" y="405868"/>
                </a:lnTo>
                <a:lnTo>
                  <a:pt x="12767" y="452377"/>
                </a:lnTo>
                <a:lnTo>
                  <a:pt x="28086" y="496478"/>
                </a:lnTo>
                <a:lnTo>
                  <a:pt x="48796" y="537746"/>
                </a:lnTo>
                <a:lnTo>
                  <a:pt x="74469" y="575754"/>
                </a:lnTo>
                <a:lnTo>
                  <a:pt x="104679" y="610076"/>
                </a:lnTo>
                <a:lnTo>
                  <a:pt x="139001" y="640286"/>
                </a:lnTo>
                <a:lnTo>
                  <a:pt x="177009" y="665959"/>
                </a:lnTo>
                <a:lnTo>
                  <a:pt x="218277" y="686669"/>
                </a:lnTo>
                <a:lnTo>
                  <a:pt x="262378" y="701988"/>
                </a:lnTo>
                <a:lnTo>
                  <a:pt x="308887" y="711493"/>
                </a:lnTo>
                <a:lnTo>
                  <a:pt x="357377" y="714755"/>
                </a:lnTo>
                <a:lnTo>
                  <a:pt x="405868" y="711493"/>
                </a:lnTo>
                <a:lnTo>
                  <a:pt x="452377" y="701988"/>
                </a:lnTo>
                <a:lnTo>
                  <a:pt x="496478" y="686669"/>
                </a:lnTo>
                <a:lnTo>
                  <a:pt x="537746" y="665959"/>
                </a:lnTo>
                <a:lnTo>
                  <a:pt x="575754" y="640286"/>
                </a:lnTo>
                <a:lnTo>
                  <a:pt x="610076" y="610076"/>
                </a:lnTo>
                <a:lnTo>
                  <a:pt x="640286" y="575754"/>
                </a:lnTo>
                <a:lnTo>
                  <a:pt x="665959" y="537746"/>
                </a:lnTo>
                <a:lnTo>
                  <a:pt x="686669" y="496478"/>
                </a:lnTo>
                <a:lnTo>
                  <a:pt x="701988" y="452377"/>
                </a:lnTo>
                <a:lnTo>
                  <a:pt x="711493" y="405868"/>
                </a:lnTo>
                <a:lnTo>
                  <a:pt x="714755" y="357377"/>
                </a:lnTo>
                <a:lnTo>
                  <a:pt x="711493" y="308887"/>
                </a:lnTo>
                <a:lnTo>
                  <a:pt x="701988" y="262378"/>
                </a:lnTo>
                <a:lnTo>
                  <a:pt x="686669" y="218277"/>
                </a:lnTo>
                <a:lnTo>
                  <a:pt x="665959" y="177009"/>
                </a:lnTo>
                <a:lnTo>
                  <a:pt x="640286" y="139001"/>
                </a:lnTo>
                <a:lnTo>
                  <a:pt x="610076" y="104679"/>
                </a:lnTo>
                <a:lnTo>
                  <a:pt x="575754" y="74469"/>
                </a:lnTo>
                <a:lnTo>
                  <a:pt x="537746" y="48796"/>
                </a:lnTo>
                <a:lnTo>
                  <a:pt x="496478" y="28086"/>
                </a:lnTo>
                <a:lnTo>
                  <a:pt x="452377" y="12767"/>
                </a:lnTo>
                <a:lnTo>
                  <a:pt x="405868" y="3262"/>
                </a:lnTo>
                <a:lnTo>
                  <a:pt x="357377" y="0"/>
                </a:lnTo>
                <a:close/>
              </a:path>
            </a:pathLst>
          </a:custGeom>
          <a:solidFill>
            <a:srgbClr val="093E44">
              <a:alpha val="7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436467" y="6347459"/>
            <a:ext cx="1267460" cy="510540"/>
          </a:xfrm>
          <a:custGeom>
            <a:avLst/>
            <a:gdLst/>
            <a:ahLst/>
            <a:cxnLst/>
            <a:rect l="l" t="t" r="r" b="b"/>
            <a:pathLst>
              <a:path w="1267459" h="510540">
                <a:moveTo>
                  <a:pt x="633617" y="0"/>
                </a:moveTo>
                <a:lnTo>
                  <a:pt x="585221" y="1778"/>
                </a:lnTo>
                <a:lnTo>
                  <a:pt x="537791" y="7030"/>
                </a:lnTo>
                <a:lnTo>
                  <a:pt x="491453" y="15631"/>
                </a:lnTo>
                <a:lnTo>
                  <a:pt x="446331" y="27454"/>
                </a:lnTo>
                <a:lnTo>
                  <a:pt x="402552" y="42375"/>
                </a:lnTo>
                <a:lnTo>
                  <a:pt x="360240" y="60268"/>
                </a:lnTo>
                <a:lnTo>
                  <a:pt x="319521" y="81008"/>
                </a:lnTo>
                <a:lnTo>
                  <a:pt x="280521" y="104470"/>
                </a:lnTo>
                <a:lnTo>
                  <a:pt x="243364" y="130527"/>
                </a:lnTo>
                <a:lnTo>
                  <a:pt x="208177" y="159055"/>
                </a:lnTo>
                <a:lnTo>
                  <a:pt x="175084" y="189928"/>
                </a:lnTo>
                <a:lnTo>
                  <a:pt x="144210" y="223021"/>
                </a:lnTo>
                <a:lnTo>
                  <a:pt x="115683" y="258209"/>
                </a:lnTo>
                <a:lnTo>
                  <a:pt x="89625" y="295365"/>
                </a:lnTo>
                <a:lnTo>
                  <a:pt x="66164" y="334366"/>
                </a:lnTo>
                <a:lnTo>
                  <a:pt x="45424" y="375084"/>
                </a:lnTo>
                <a:lnTo>
                  <a:pt x="27531" y="417396"/>
                </a:lnTo>
                <a:lnTo>
                  <a:pt x="12610" y="461176"/>
                </a:lnTo>
                <a:lnTo>
                  <a:pt x="787" y="506297"/>
                </a:lnTo>
                <a:lnTo>
                  <a:pt x="0" y="510538"/>
                </a:lnTo>
                <a:lnTo>
                  <a:pt x="1267235" y="510538"/>
                </a:lnTo>
                <a:lnTo>
                  <a:pt x="1254624" y="461176"/>
                </a:lnTo>
                <a:lnTo>
                  <a:pt x="1239703" y="417396"/>
                </a:lnTo>
                <a:lnTo>
                  <a:pt x="1221810" y="375084"/>
                </a:lnTo>
                <a:lnTo>
                  <a:pt x="1201070" y="334366"/>
                </a:lnTo>
                <a:lnTo>
                  <a:pt x="1177609" y="295365"/>
                </a:lnTo>
                <a:lnTo>
                  <a:pt x="1151552" y="258209"/>
                </a:lnTo>
                <a:lnTo>
                  <a:pt x="1123024" y="223021"/>
                </a:lnTo>
                <a:lnTo>
                  <a:pt x="1092151" y="189928"/>
                </a:lnTo>
                <a:lnTo>
                  <a:pt x="1059058" y="159055"/>
                </a:lnTo>
                <a:lnTo>
                  <a:pt x="1023870" y="130527"/>
                </a:lnTo>
                <a:lnTo>
                  <a:pt x="986713" y="104470"/>
                </a:lnTo>
                <a:lnTo>
                  <a:pt x="947713" y="81008"/>
                </a:lnTo>
                <a:lnTo>
                  <a:pt x="906994" y="60268"/>
                </a:lnTo>
                <a:lnTo>
                  <a:pt x="864682" y="42375"/>
                </a:lnTo>
                <a:lnTo>
                  <a:pt x="820903" y="27454"/>
                </a:lnTo>
                <a:lnTo>
                  <a:pt x="775782" y="15631"/>
                </a:lnTo>
                <a:lnTo>
                  <a:pt x="729443" y="7030"/>
                </a:lnTo>
                <a:lnTo>
                  <a:pt x="682013" y="1778"/>
                </a:lnTo>
                <a:lnTo>
                  <a:pt x="633617" y="0"/>
                </a:lnTo>
                <a:close/>
              </a:path>
            </a:pathLst>
          </a:custGeom>
          <a:solidFill>
            <a:srgbClr val="278696">
              <a:alpha val="7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422892" y="6358128"/>
            <a:ext cx="553720" cy="500380"/>
          </a:xfrm>
          <a:custGeom>
            <a:avLst/>
            <a:gdLst/>
            <a:ahLst/>
            <a:cxnLst/>
            <a:rect l="l" t="t" r="r" b="b"/>
            <a:pathLst>
              <a:path w="553720" h="500379">
                <a:moveTo>
                  <a:pt x="276605" y="0"/>
                </a:moveTo>
                <a:lnTo>
                  <a:pt x="226881" y="4431"/>
                </a:lnTo>
                <a:lnTo>
                  <a:pt x="180082" y="17209"/>
                </a:lnTo>
                <a:lnTo>
                  <a:pt x="136990" y="37555"/>
                </a:lnTo>
                <a:lnTo>
                  <a:pt x="98385" y="64693"/>
                </a:lnTo>
                <a:lnTo>
                  <a:pt x="65049" y="97847"/>
                </a:lnTo>
                <a:lnTo>
                  <a:pt x="37761" y="136239"/>
                </a:lnTo>
                <a:lnTo>
                  <a:pt x="17303" y="179094"/>
                </a:lnTo>
                <a:lnTo>
                  <a:pt x="4455" y="225633"/>
                </a:lnTo>
                <a:lnTo>
                  <a:pt x="0" y="275082"/>
                </a:lnTo>
                <a:lnTo>
                  <a:pt x="4455" y="324528"/>
                </a:lnTo>
                <a:lnTo>
                  <a:pt x="17303" y="371067"/>
                </a:lnTo>
                <a:lnTo>
                  <a:pt x="37761" y="413921"/>
                </a:lnTo>
                <a:lnTo>
                  <a:pt x="65049" y="452313"/>
                </a:lnTo>
                <a:lnTo>
                  <a:pt x="98385" y="485468"/>
                </a:lnTo>
                <a:lnTo>
                  <a:pt x="118872" y="499870"/>
                </a:lnTo>
                <a:lnTo>
                  <a:pt x="434339" y="499870"/>
                </a:lnTo>
                <a:lnTo>
                  <a:pt x="488162" y="452313"/>
                </a:lnTo>
                <a:lnTo>
                  <a:pt x="515450" y="413921"/>
                </a:lnTo>
                <a:lnTo>
                  <a:pt x="535908" y="371067"/>
                </a:lnTo>
                <a:lnTo>
                  <a:pt x="548756" y="324528"/>
                </a:lnTo>
                <a:lnTo>
                  <a:pt x="553211" y="275082"/>
                </a:lnTo>
                <a:lnTo>
                  <a:pt x="548756" y="225633"/>
                </a:lnTo>
                <a:lnTo>
                  <a:pt x="535908" y="179094"/>
                </a:lnTo>
                <a:lnTo>
                  <a:pt x="515450" y="136239"/>
                </a:lnTo>
                <a:lnTo>
                  <a:pt x="488162" y="97847"/>
                </a:lnTo>
                <a:lnTo>
                  <a:pt x="454826" y="64693"/>
                </a:lnTo>
                <a:lnTo>
                  <a:pt x="416221" y="37555"/>
                </a:lnTo>
                <a:lnTo>
                  <a:pt x="373129" y="17209"/>
                </a:lnTo>
                <a:lnTo>
                  <a:pt x="326330" y="4431"/>
                </a:lnTo>
                <a:lnTo>
                  <a:pt x="276605" y="0"/>
                </a:lnTo>
                <a:close/>
              </a:path>
            </a:pathLst>
          </a:custGeom>
          <a:solidFill>
            <a:srgbClr val="AA454A">
              <a:alpha val="5882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449311" y="379475"/>
            <a:ext cx="426720" cy="425450"/>
          </a:xfrm>
          <a:custGeom>
            <a:avLst/>
            <a:gdLst/>
            <a:ahLst/>
            <a:cxnLst/>
            <a:rect l="l" t="t" r="r" b="b"/>
            <a:pathLst>
              <a:path w="426720" h="425450">
                <a:moveTo>
                  <a:pt x="213360" y="0"/>
                </a:moveTo>
                <a:lnTo>
                  <a:pt x="164432" y="5611"/>
                </a:lnTo>
                <a:lnTo>
                  <a:pt x="119520" y="21598"/>
                </a:lnTo>
                <a:lnTo>
                  <a:pt x="79905" y="46686"/>
                </a:lnTo>
                <a:lnTo>
                  <a:pt x="46866" y="79603"/>
                </a:lnTo>
                <a:lnTo>
                  <a:pt x="21682" y="119076"/>
                </a:lnTo>
                <a:lnTo>
                  <a:pt x="5633" y="163832"/>
                </a:lnTo>
                <a:lnTo>
                  <a:pt x="0" y="212598"/>
                </a:lnTo>
                <a:lnTo>
                  <a:pt x="5633" y="261363"/>
                </a:lnTo>
                <a:lnTo>
                  <a:pt x="21682" y="306119"/>
                </a:lnTo>
                <a:lnTo>
                  <a:pt x="46866" y="345592"/>
                </a:lnTo>
                <a:lnTo>
                  <a:pt x="79905" y="378509"/>
                </a:lnTo>
                <a:lnTo>
                  <a:pt x="119520" y="403597"/>
                </a:lnTo>
                <a:lnTo>
                  <a:pt x="164432" y="419584"/>
                </a:lnTo>
                <a:lnTo>
                  <a:pt x="213360" y="425196"/>
                </a:lnTo>
                <a:lnTo>
                  <a:pt x="262287" y="419584"/>
                </a:lnTo>
                <a:lnTo>
                  <a:pt x="307199" y="403597"/>
                </a:lnTo>
                <a:lnTo>
                  <a:pt x="346814" y="378509"/>
                </a:lnTo>
                <a:lnTo>
                  <a:pt x="379853" y="345592"/>
                </a:lnTo>
                <a:lnTo>
                  <a:pt x="405037" y="306119"/>
                </a:lnTo>
                <a:lnTo>
                  <a:pt x="421086" y="261363"/>
                </a:lnTo>
                <a:lnTo>
                  <a:pt x="426720" y="212598"/>
                </a:lnTo>
                <a:lnTo>
                  <a:pt x="421086" y="163832"/>
                </a:lnTo>
                <a:lnTo>
                  <a:pt x="405037" y="119076"/>
                </a:lnTo>
                <a:lnTo>
                  <a:pt x="379853" y="79603"/>
                </a:lnTo>
                <a:lnTo>
                  <a:pt x="346814" y="46686"/>
                </a:lnTo>
                <a:lnTo>
                  <a:pt x="307199" y="21598"/>
                </a:lnTo>
                <a:lnTo>
                  <a:pt x="262287" y="5611"/>
                </a:lnTo>
                <a:lnTo>
                  <a:pt x="213360" y="0"/>
                </a:lnTo>
                <a:close/>
              </a:path>
            </a:pathLst>
          </a:custGeom>
          <a:solidFill>
            <a:srgbClr val="427441">
              <a:alpha val="5882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327392" y="1127760"/>
            <a:ext cx="1321435" cy="1321435"/>
          </a:xfrm>
          <a:custGeom>
            <a:avLst/>
            <a:gdLst/>
            <a:ahLst/>
            <a:cxnLst/>
            <a:rect l="l" t="t" r="r" b="b"/>
            <a:pathLst>
              <a:path w="1321434" h="1321435">
                <a:moveTo>
                  <a:pt x="660653" y="0"/>
                </a:moveTo>
                <a:lnTo>
                  <a:pt x="613472" y="1658"/>
                </a:lnTo>
                <a:lnTo>
                  <a:pt x="567186" y="6560"/>
                </a:lnTo>
                <a:lnTo>
                  <a:pt x="521907" y="14593"/>
                </a:lnTo>
                <a:lnTo>
                  <a:pt x="477747" y="25646"/>
                </a:lnTo>
                <a:lnTo>
                  <a:pt x="434818" y="39606"/>
                </a:lnTo>
                <a:lnTo>
                  <a:pt x="393232" y="56362"/>
                </a:lnTo>
                <a:lnTo>
                  <a:pt x="353100" y="75802"/>
                </a:lnTo>
                <a:lnTo>
                  <a:pt x="314534" y="97814"/>
                </a:lnTo>
                <a:lnTo>
                  <a:pt x="277645" y="122287"/>
                </a:lnTo>
                <a:lnTo>
                  <a:pt x="242547" y="149108"/>
                </a:lnTo>
                <a:lnTo>
                  <a:pt x="209350" y="178167"/>
                </a:lnTo>
                <a:lnTo>
                  <a:pt x="178167" y="209350"/>
                </a:lnTo>
                <a:lnTo>
                  <a:pt x="149108" y="242547"/>
                </a:lnTo>
                <a:lnTo>
                  <a:pt x="122287" y="277645"/>
                </a:lnTo>
                <a:lnTo>
                  <a:pt x="97814" y="314534"/>
                </a:lnTo>
                <a:lnTo>
                  <a:pt x="75802" y="353100"/>
                </a:lnTo>
                <a:lnTo>
                  <a:pt x="56362" y="393232"/>
                </a:lnTo>
                <a:lnTo>
                  <a:pt x="39606" y="434818"/>
                </a:lnTo>
                <a:lnTo>
                  <a:pt x="25646" y="477747"/>
                </a:lnTo>
                <a:lnTo>
                  <a:pt x="14593" y="521907"/>
                </a:lnTo>
                <a:lnTo>
                  <a:pt x="6560" y="567186"/>
                </a:lnTo>
                <a:lnTo>
                  <a:pt x="1658" y="613472"/>
                </a:lnTo>
                <a:lnTo>
                  <a:pt x="0" y="660653"/>
                </a:lnTo>
                <a:lnTo>
                  <a:pt x="1658" y="707835"/>
                </a:lnTo>
                <a:lnTo>
                  <a:pt x="6560" y="754121"/>
                </a:lnTo>
                <a:lnTo>
                  <a:pt x="14593" y="799400"/>
                </a:lnTo>
                <a:lnTo>
                  <a:pt x="25646" y="843560"/>
                </a:lnTo>
                <a:lnTo>
                  <a:pt x="39606" y="886489"/>
                </a:lnTo>
                <a:lnTo>
                  <a:pt x="56362" y="928075"/>
                </a:lnTo>
                <a:lnTo>
                  <a:pt x="75802" y="968207"/>
                </a:lnTo>
                <a:lnTo>
                  <a:pt x="97814" y="1006773"/>
                </a:lnTo>
                <a:lnTo>
                  <a:pt x="122287" y="1043662"/>
                </a:lnTo>
                <a:lnTo>
                  <a:pt x="149108" y="1078760"/>
                </a:lnTo>
                <a:lnTo>
                  <a:pt x="178167" y="1111957"/>
                </a:lnTo>
                <a:lnTo>
                  <a:pt x="209350" y="1143140"/>
                </a:lnTo>
                <a:lnTo>
                  <a:pt x="242547" y="1172199"/>
                </a:lnTo>
                <a:lnTo>
                  <a:pt x="277645" y="1199020"/>
                </a:lnTo>
                <a:lnTo>
                  <a:pt x="314534" y="1223493"/>
                </a:lnTo>
                <a:lnTo>
                  <a:pt x="353100" y="1245505"/>
                </a:lnTo>
                <a:lnTo>
                  <a:pt x="393232" y="1264945"/>
                </a:lnTo>
                <a:lnTo>
                  <a:pt x="434818" y="1281701"/>
                </a:lnTo>
                <a:lnTo>
                  <a:pt x="477747" y="1295661"/>
                </a:lnTo>
                <a:lnTo>
                  <a:pt x="521907" y="1306714"/>
                </a:lnTo>
                <a:lnTo>
                  <a:pt x="567186" y="1314747"/>
                </a:lnTo>
                <a:lnTo>
                  <a:pt x="613472" y="1319649"/>
                </a:lnTo>
                <a:lnTo>
                  <a:pt x="660653" y="1321307"/>
                </a:lnTo>
                <a:lnTo>
                  <a:pt x="707835" y="1319649"/>
                </a:lnTo>
                <a:lnTo>
                  <a:pt x="754121" y="1314747"/>
                </a:lnTo>
                <a:lnTo>
                  <a:pt x="799400" y="1306714"/>
                </a:lnTo>
                <a:lnTo>
                  <a:pt x="843560" y="1295661"/>
                </a:lnTo>
                <a:lnTo>
                  <a:pt x="886489" y="1281701"/>
                </a:lnTo>
                <a:lnTo>
                  <a:pt x="928075" y="1264945"/>
                </a:lnTo>
                <a:lnTo>
                  <a:pt x="968207" y="1245505"/>
                </a:lnTo>
                <a:lnTo>
                  <a:pt x="1006773" y="1223493"/>
                </a:lnTo>
                <a:lnTo>
                  <a:pt x="1043662" y="1199020"/>
                </a:lnTo>
                <a:lnTo>
                  <a:pt x="1078760" y="1172199"/>
                </a:lnTo>
                <a:lnTo>
                  <a:pt x="1111957" y="1143140"/>
                </a:lnTo>
                <a:lnTo>
                  <a:pt x="1143140" y="1111957"/>
                </a:lnTo>
                <a:lnTo>
                  <a:pt x="1172199" y="1078760"/>
                </a:lnTo>
                <a:lnTo>
                  <a:pt x="1199020" y="1043662"/>
                </a:lnTo>
                <a:lnTo>
                  <a:pt x="1223493" y="1006773"/>
                </a:lnTo>
                <a:lnTo>
                  <a:pt x="1245505" y="968207"/>
                </a:lnTo>
                <a:lnTo>
                  <a:pt x="1264945" y="928075"/>
                </a:lnTo>
                <a:lnTo>
                  <a:pt x="1281701" y="886489"/>
                </a:lnTo>
                <a:lnTo>
                  <a:pt x="1295661" y="843560"/>
                </a:lnTo>
                <a:lnTo>
                  <a:pt x="1306714" y="799400"/>
                </a:lnTo>
                <a:lnTo>
                  <a:pt x="1314747" y="754121"/>
                </a:lnTo>
                <a:lnTo>
                  <a:pt x="1319649" y="707835"/>
                </a:lnTo>
                <a:lnTo>
                  <a:pt x="1321307" y="660653"/>
                </a:lnTo>
                <a:lnTo>
                  <a:pt x="1319649" y="613472"/>
                </a:lnTo>
                <a:lnTo>
                  <a:pt x="1314747" y="567186"/>
                </a:lnTo>
                <a:lnTo>
                  <a:pt x="1306714" y="521907"/>
                </a:lnTo>
                <a:lnTo>
                  <a:pt x="1295661" y="477747"/>
                </a:lnTo>
                <a:lnTo>
                  <a:pt x="1281701" y="434818"/>
                </a:lnTo>
                <a:lnTo>
                  <a:pt x="1264945" y="393232"/>
                </a:lnTo>
                <a:lnTo>
                  <a:pt x="1245505" y="353100"/>
                </a:lnTo>
                <a:lnTo>
                  <a:pt x="1223493" y="314534"/>
                </a:lnTo>
                <a:lnTo>
                  <a:pt x="1199020" y="277645"/>
                </a:lnTo>
                <a:lnTo>
                  <a:pt x="1172199" y="242547"/>
                </a:lnTo>
                <a:lnTo>
                  <a:pt x="1143140" y="209350"/>
                </a:lnTo>
                <a:lnTo>
                  <a:pt x="1111957" y="178167"/>
                </a:lnTo>
                <a:lnTo>
                  <a:pt x="1078760" y="149108"/>
                </a:lnTo>
                <a:lnTo>
                  <a:pt x="1043662" y="122287"/>
                </a:lnTo>
                <a:lnTo>
                  <a:pt x="1006773" y="97814"/>
                </a:lnTo>
                <a:lnTo>
                  <a:pt x="968207" y="75802"/>
                </a:lnTo>
                <a:lnTo>
                  <a:pt x="928075" y="56362"/>
                </a:lnTo>
                <a:lnTo>
                  <a:pt x="886489" y="39606"/>
                </a:lnTo>
                <a:lnTo>
                  <a:pt x="843560" y="25646"/>
                </a:lnTo>
                <a:lnTo>
                  <a:pt x="799400" y="14593"/>
                </a:lnTo>
                <a:lnTo>
                  <a:pt x="754121" y="6560"/>
                </a:lnTo>
                <a:lnTo>
                  <a:pt x="707835" y="1658"/>
                </a:lnTo>
                <a:lnTo>
                  <a:pt x="660653" y="0"/>
                </a:lnTo>
                <a:close/>
              </a:path>
            </a:pathLst>
          </a:custGeom>
          <a:solidFill>
            <a:srgbClr val="AA454A">
              <a:alpha val="5882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516368" y="2214372"/>
            <a:ext cx="472440" cy="469900"/>
          </a:xfrm>
          <a:custGeom>
            <a:avLst/>
            <a:gdLst/>
            <a:ahLst/>
            <a:cxnLst/>
            <a:rect l="l" t="t" r="r" b="b"/>
            <a:pathLst>
              <a:path w="472440" h="469900">
                <a:moveTo>
                  <a:pt x="236220" y="0"/>
                </a:moveTo>
                <a:lnTo>
                  <a:pt x="188622" y="4766"/>
                </a:lnTo>
                <a:lnTo>
                  <a:pt x="144285" y="18436"/>
                </a:lnTo>
                <a:lnTo>
                  <a:pt x="104161" y="40069"/>
                </a:lnTo>
                <a:lnTo>
                  <a:pt x="69199" y="68722"/>
                </a:lnTo>
                <a:lnTo>
                  <a:pt x="40351" y="103454"/>
                </a:lnTo>
                <a:lnTo>
                  <a:pt x="18567" y="143321"/>
                </a:lnTo>
                <a:lnTo>
                  <a:pt x="4800" y="187382"/>
                </a:lnTo>
                <a:lnTo>
                  <a:pt x="0" y="234695"/>
                </a:lnTo>
                <a:lnTo>
                  <a:pt x="4800" y="282009"/>
                </a:lnTo>
                <a:lnTo>
                  <a:pt x="18567" y="326070"/>
                </a:lnTo>
                <a:lnTo>
                  <a:pt x="40351" y="365937"/>
                </a:lnTo>
                <a:lnTo>
                  <a:pt x="69199" y="400669"/>
                </a:lnTo>
                <a:lnTo>
                  <a:pt x="104161" y="429322"/>
                </a:lnTo>
                <a:lnTo>
                  <a:pt x="144285" y="450955"/>
                </a:lnTo>
                <a:lnTo>
                  <a:pt x="188622" y="464625"/>
                </a:lnTo>
                <a:lnTo>
                  <a:pt x="236220" y="469391"/>
                </a:lnTo>
                <a:lnTo>
                  <a:pt x="283817" y="464625"/>
                </a:lnTo>
                <a:lnTo>
                  <a:pt x="328154" y="450955"/>
                </a:lnTo>
                <a:lnTo>
                  <a:pt x="368278" y="429322"/>
                </a:lnTo>
                <a:lnTo>
                  <a:pt x="403240" y="400669"/>
                </a:lnTo>
                <a:lnTo>
                  <a:pt x="432088" y="365937"/>
                </a:lnTo>
                <a:lnTo>
                  <a:pt x="453872" y="326070"/>
                </a:lnTo>
                <a:lnTo>
                  <a:pt x="467639" y="282009"/>
                </a:lnTo>
                <a:lnTo>
                  <a:pt x="472439" y="234695"/>
                </a:lnTo>
                <a:lnTo>
                  <a:pt x="467639" y="187382"/>
                </a:lnTo>
                <a:lnTo>
                  <a:pt x="453872" y="143321"/>
                </a:lnTo>
                <a:lnTo>
                  <a:pt x="432088" y="103454"/>
                </a:lnTo>
                <a:lnTo>
                  <a:pt x="403240" y="68722"/>
                </a:lnTo>
                <a:lnTo>
                  <a:pt x="368278" y="40069"/>
                </a:lnTo>
                <a:lnTo>
                  <a:pt x="328154" y="18436"/>
                </a:lnTo>
                <a:lnTo>
                  <a:pt x="283817" y="4766"/>
                </a:lnTo>
                <a:lnTo>
                  <a:pt x="236220" y="0"/>
                </a:lnTo>
                <a:close/>
              </a:path>
            </a:pathLst>
          </a:custGeom>
          <a:solidFill>
            <a:srgbClr val="427441">
              <a:alpha val="5882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159752" y="658368"/>
            <a:ext cx="716280" cy="715010"/>
          </a:xfrm>
          <a:custGeom>
            <a:avLst/>
            <a:gdLst/>
            <a:ahLst/>
            <a:cxnLst/>
            <a:rect l="l" t="t" r="r" b="b"/>
            <a:pathLst>
              <a:path w="716279" h="715010">
                <a:moveTo>
                  <a:pt x="358140" y="0"/>
                </a:moveTo>
                <a:lnTo>
                  <a:pt x="309554" y="3262"/>
                </a:lnTo>
                <a:lnTo>
                  <a:pt x="262951" y="12767"/>
                </a:lnTo>
                <a:lnTo>
                  <a:pt x="218759" y="28086"/>
                </a:lnTo>
                <a:lnTo>
                  <a:pt x="177404" y="48796"/>
                </a:lnTo>
                <a:lnTo>
                  <a:pt x="139315" y="74469"/>
                </a:lnTo>
                <a:lnTo>
                  <a:pt x="104917" y="104679"/>
                </a:lnTo>
                <a:lnTo>
                  <a:pt x="74640" y="139001"/>
                </a:lnTo>
                <a:lnTo>
                  <a:pt x="48909" y="177009"/>
                </a:lnTo>
                <a:lnTo>
                  <a:pt x="28152" y="218277"/>
                </a:lnTo>
                <a:lnTo>
                  <a:pt x="12797" y="262378"/>
                </a:lnTo>
                <a:lnTo>
                  <a:pt x="3270" y="308887"/>
                </a:lnTo>
                <a:lnTo>
                  <a:pt x="0" y="357378"/>
                </a:lnTo>
                <a:lnTo>
                  <a:pt x="3270" y="405868"/>
                </a:lnTo>
                <a:lnTo>
                  <a:pt x="12797" y="452377"/>
                </a:lnTo>
                <a:lnTo>
                  <a:pt x="28152" y="496478"/>
                </a:lnTo>
                <a:lnTo>
                  <a:pt x="48909" y="537746"/>
                </a:lnTo>
                <a:lnTo>
                  <a:pt x="74640" y="575754"/>
                </a:lnTo>
                <a:lnTo>
                  <a:pt x="104917" y="610076"/>
                </a:lnTo>
                <a:lnTo>
                  <a:pt x="139315" y="640286"/>
                </a:lnTo>
                <a:lnTo>
                  <a:pt x="177404" y="665959"/>
                </a:lnTo>
                <a:lnTo>
                  <a:pt x="218759" y="686669"/>
                </a:lnTo>
                <a:lnTo>
                  <a:pt x="262951" y="701988"/>
                </a:lnTo>
                <a:lnTo>
                  <a:pt x="309554" y="711493"/>
                </a:lnTo>
                <a:lnTo>
                  <a:pt x="358140" y="714756"/>
                </a:lnTo>
                <a:lnTo>
                  <a:pt x="406725" y="711493"/>
                </a:lnTo>
                <a:lnTo>
                  <a:pt x="453328" y="701988"/>
                </a:lnTo>
                <a:lnTo>
                  <a:pt x="497520" y="686669"/>
                </a:lnTo>
                <a:lnTo>
                  <a:pt x="538875" y="665959"/>
                </a:lnTo>
                <a:lnTo>
                  <a:pt x="576964" y="640286"/>
                </a:lnTo>
                <a:lnTo>
                  <a:pt x="611362" y="610076"/>
                </a:lnTo>
                <a:lnTo>
                  <a:pt x="641639" y="575754"/>
                </a:lnTo>
                <a:lnTo>
                  <a:pt x="667370" y="537746"/>
                </a:lnTo>
                <a:lnTo>
                  <a:pt x="688127" y="496478"/>
                </a:lnTo>
                <a:lnTo>
                  <a:pt x="703482" y="452377"/>
                </a:lnTo>
                <a:lnTo>
                  <a:pt x="713009" y="405868"/>
                </a:lnTo>
                <a:lnTo>
                  <a:pt x="716279" y="357378"/>
                </a:lnTo>
                <a:lnTo>
                  <a:pt x="713009" y="308887"/>
                </a:lnTo>
                <a:lnTo>
                  <a:pt x="703482" y="262378"/>
                </a:lnTo>
                <a:lnTo>
                  <a:pt x="688127" y="218277"/>
                </a:lnTo>
                <a:lnTo>
                  <a:pt x="667370" y="177009"/>
                </a:lnTo>
                <a:lnTo>
                  <a:pt x="641639" y="139001"/>
                </a:lnTo>
                <a:lnTo>
                  <a:pt x="611362" y="104679"/>
                </a:lnTo>
                <a:lnTo>
                  <a:pt x="576964" y="74469"/>
                </a:lnTo>
                <a:lnTo>
                  <a:pt x="538875" y="48796"/>
                </a:lnTo>
                <a:lnTo>
                  <a:pt x="497520" y="28086"/>
                </a:lnTo>
                <a:lnTo>
                  <a:pt x="453328" y="12767"/>
                </a:lnTo>
                <a:lnTo>
                  <a:pt x="406725" y="3262"/>
                </a:lnTo>
                <a:lnTo>
                  <a:pt x="358140" y="0"/>
                </a:lnTo>
                <a:close/>
              </a:path>
            </a:pathLst>
          </a:custGeom>
          <a:solidFill>
            <a:srgbClr val="E6AE00">
              <a:alpha val="7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933943" y="0"/>
            <a:ext cx="887094" cy="462280"/>
          </a:xfrm>
          <a:custGeom>
            <a:avLst/>
            <a:gdLst/>
            <a:ahLst/>
            <a:cxnLst/>
            <a:rect l="l" t="t" r="r" b="b"/>
            <a:pathLst>
              <a:path w="887095" h="462280">
                <a:moveTo>
                  <a:pt x="882036" y="0"/>
                </a:moveTo>
                <a:lnTo>
                  <a:pt x="4931" y="0"/>
                </a:lnTo>
                <a:lnTo>
                  <a:pt x="2601" y="13052"/>
                </a:lnTo>
                <a:lnTo>
                  <a:pt x="0" y="57150"/>
                </a:lnTo>
                <a:lnTo>
                  <a:pt x="2601" y="101247"/>
                </a:lnTo>
                <a:lnTo>
                  <a:pt x="10226" y="143966"/>
                </a:lnTo>
                <a:lnTo>
                  <a:pt x="22603" y="185062"/>
                </a:lnTo>
                <a:lnTo>
                  <a:pt x="39464" y="224286"/>
                </a:lnTo>
                <a:lnTo>
                  <a:pt x="60536" y="261394"/>
                </a:lnTo>
                <a:lnTo>
                  <a:pt x="85551" y="296137"/>
                </a:lnTo>
                <a:lnTo>
                  <a:pt x="114237" y="328270"/>
                </a:lnTo>
                <a:lnTo>
                  <a:pt x="146325" y="357546"/>
                </a:lnTo>
                <a:lnTo>
                  <a:pt x="181544" y="383718"/>
                </a:lnTo>
                <a:lnTo>
                  <a:pt x="219625" y="406541"/>
                </a:lnTo>
                <a:lnTo>
                  <a:pt x="260296" y="425766"/>
                </a:lnTo>
                <a:lnTo>
                  <a:pt x="303288" y="441149"/>
                </a:lnTo>
                <a:lnTo>
                  <a:pt x="348330" y="452441"/>
                </a:lnTo>
                <a:lnTo>
                  <a:pt x="395152" y="459398"/>
                </a:lnTo>
                <a:lnTo>
                  <a:pt x="443483" y="461772"/>
                </a:lnTo>
                <a:lnTo>
                  <a:pt x="491815" y="459398"/>
                </a:lnTo>
                <a:lnTo>
                  <a:pt x="538637" y="452441"/>
                </a:lnTo>
                <a:lnTo>
                  <a:pt x="583679" y="441149"/>
                </a:lnTo>
                <a:lnTo>
                  <a:pt x="626671" y="425766"/>
                </a:lnTo>
                <a:lnTo>
                  <a:pt x="667342" y="406541"/>
                </a:lnTo>
                <a:lnTo>
                  <a:pt x="705423" y="383718"/>
                </a:lnTo>
                <a:lnTo>
                  <a:pt x="740642" y="357546"/>
                </a:lnTo>
                <a:lnTo>
                  <a:pt x="772730" y="328270"/>
                </a:lnTo>
                <a:lnTo>
                  <a:pt x="801416" y="296137"/>
                </a:lnTo>
                <a:lnTo>
                  <a:pt x="826431" y="261394"/>
                </a:lnTo>
                <a:lnTo>
                  <a:pt x="847503" y="224286"/>
                </a:lnTo>
                <a:lnTo>
                  <a:pt x="864364" y="185062"/>
                </a:lnTo>
                <a:lnTo>
                  <a:pt x="876741" y="143966"/>
                </a:lnTo>
                <a:lnTo>
                  <a:pt x="884366" y="101247"/>
                </a:lnTo>
                <a:lnTo>
                  <a:pt x="886967" y="57150"/>
                </a:lnTo>
                <a:lnTo>
                  <a:pt x="884366" y="13052"/>
                </a:lnTo>
                <a:lnTo>
                  <a:pt x="882036" y="0"/>
                </a:lnTo>
                <a:close/>
              </a:path>
            </a:pathLst>
          </a:custGeom>
          <a:solidFill>
            <a:srgbClr val="093E44">
              <a:alpha val="7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190231" y="0"/>
            <a:ext cx="326390" cy="166370"/>
          </a:xfrm>
          <a:custGeom>
            <a:avLst/>
            <a:gdLst/>
            <a:ahLst/>
            <a:cxnLst/>
            <a:rect l="l" t="t" r="r" b="b"/>
            <a:pathLst>
              <a:path w="326390" h="166370">
                <a:moveTo>
                  <a:pt x="325726" y="0"/>
                </a:moveTo>
                <a:lnTo>
                  <a:pt x="409" y="0"/>
                </a:lnTo>
                <a:lnTo>
                  <a:pt x="0" y="3048"/>
                </a:lnTo>
                <a:lnTo>
                  <a:pt x="5826" y="46392"/>
                </a:lnTo>
                <a:lnTo>
                  <a:pt x="22267" y="85344"/>
                </a:lnTo>
                <a:lnTo>
                  <a:pt x="47767" y="118348"/>
                </a:lnTo>
                <a:lnTo>
                  <a:pt x="80772" y="143848"/>
                </a:lnTo>
                <a:lnTo>
                  <a:pt x="119723" y="160289"/>
                </a:lnTo>
                <a:lnTo>
                  <a:pt x="163068" y="166116"/>
                </a:lnTo>
                <a:lnTo>
                  <a:pt x="206412" y="160289"/>
                </a:lnTo>
                <a:lnTo>
                  <a:pt x="245364" y="143848"/>
                </a:lnTo>
                <a:lnTo>
                  <a:pt x="278368" y="118348"/>
                </a:lnTo>
                <a:lnTo>
                  <a:pt x="303868" y="85344"/>
                </a:lnTo>
                <a:lnTo>
                  <a:pt x="320309" y="46392"/>
                </a:lnTo>
                <a:lnTo>
                  <a:pt x="326136" y="3048"/>
                </a:lnTo>
                <a:lnTo>
                  <a:pt x="325726" y="0"/>
                </a:lnTo>
                <a:close/>
              </a:path>
            </a:pathLst>
          </a:custGeom>
          <a:solidFill>
            <a:srgbClr val="AA454A">
              <a:alpha val="7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>
            <a:spLocks noGrp="1"/>
          </p:cNvSpPr>
          <p:nvPr>
            <p:ph type="title"/>
          </p:nvPr>
        </p:nvSpPr>
        <p:spPr>
          <a:xfrm>
            <a:off x="634390" y="90678"/>
            <a:ext cx="450215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292860" algn="l"/>
              </a:tabLst>
            </a:pPr>
            <a:r>
              <a:rPr sz="2800" spc="-5" dirty="0">
                <a:solidFill>
                  <a:srgbClr val="FFFFFF"/>
                </a:solidFill>
              </a:rPr>
              <a:t>第二节	社会历史发展的动力</a:t>
            </a:r>
            <a:endParaRPr sz="2800"/>
          </a:p>
        </p:txBody>
      </p:sp>
      <p:sp>
        <p:nvSpPr>
          <p:cNvPr id="21" name="object 21"/>
          <p:cNvSpPr txBox="1"/>
          <p:nvPr/>
        </p:nvSpPr>
        <p:spPr>
          <a:xfrm>
            <a:off x="240665" y="1597660"/>
            <a:ext cx="7507605" cy="3486211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spc="5" dirty="0" err="1">
                <a:solidFill>
                  <a:srgbClr val="C00000"/>
                </a:solidFill>
                <a:latin typeface="Microsoft JhengHei" panose="020B0604030504040204" charset="-120"/>
                <a:cs typeface="Microsoft JhengHei" panose="020B0604030504040204" charset="-120"/>
              </a:rPr>
              <a:t>一、</a:t>
            </a:r>
            <a:r>
              <a:rPr sz="3200" b="1" dirty="0" err="1" smtClean="0">
                <a:solidFill>
                  <a:srgbClr val="C00000"/>
                </a:solidFill>
                <a:latin typeface="Microsoft JhengHei" panose="020B0604030504040204" charset="-120"/>
                <a:cs typeface="Microsoft JhengHei" panose="020B0604030504040204" charset="-120"/>
              </a:rPr>
              <a:t>社会</a:t>
            </a:r>
            <a:r>
              <a:rPr sz="3200" b="1" spc="-15" dirty="0" err="1" smtClean="0">
                <a:solidFill>
                  <a:srgbClr val="C00000"/>
                </a:solidFill>
                <a:latin typeface="Microsoft JhengHei" panose="020B0604030504040204" charset="-120"/>
                <a:cs typeface="Microsoft JhengHei" panose="020B0604030504040204" charset="-120"/>
              </a:rPr>
              <a:t>基</a:t>
            </a:r>
            <a:r>
              <a:rPr sz="3200" b="1" dirty="0" err="1" smtClean="0">
                <a:solidFill>
                  <a:srgbClr val="C00000"/>
                </a:solidFill>
                <a:latin typeface="Microsoft JhengHei" panose="020B0604030504040204" charset="-120"/>
                <a:cs typeface="Microsoft JhengHei" panose="020B0604030504040204" charset="-120"/>
              </a:rPr>
              <a:t>本矛</a:t>
            </a:r>
            <a:r>
              <a:rPr sz="3200" b="1" spc="-15" dirty="0" err="1" smtClean="0">
                <a:solidFill>
                  <a:srgbClr val="C00000"/>
                </a:solidFill>
                <a:latin typeface="Microsoft JhengHei" panose="020B0604030504040204" charset="-120"/>
                <a:cs typeface="Microsoft JhengHei" panose="020B0604030504040204" charset="-120"/>
              </a:rPr>
              <a:t>盾</a:t>
            </a:r>
            <a:r>
              <a:rPr lang="zh-CN" altLang="en-US" sz="3200" b="1" dirty="0" smtClean="0">
                <a:solidFill>
                  <a:srgbClr val="C00000"/>
                </a:solidFill>
                <a:latin typeface="Microsoft JhengHei" panose="020B0604030504040204" charset="-120"/>
                <a:cs typeface="Microsoft JhengHei" panose="020B0604030504040204" charset="-120"/>
              </a:rPr>
              <a:t>是历史发展的根本动力</a:t>
            </a:r>
            <a:endParaRPr sz="3200" dirty="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12700" marR="5080">
              <a:lnSpc>
                <a:spcPts val="7680"/>
              </a:lnSpc>
              <a:spcBef>
                <a:spcPts val="895"/>
              </a:spcBef>
            </a:pPr>
            <a:r>
              <a:rPr sz="3200" b="1" spc="5" dirty="0" err="1">
                <a:solidFill>
                  <a:srgbClr val="C00000"/>
                </a:solidFill>
                <a:latin typeface="Microsoft JhengHei" panose="020B0604030504040204" charset="-120"/>
                <a:cs typeface="Microsoft JhengHei" panose="020B0604030504040204" charset="-120"/>
              </a:rPr>
              <a:t>二</a:t>
            </a:r>
            <a:r>
              <a:rPr sz="3200" b="1" spc="20" dirty="0" err="1">
                <a:solidFill>
                  <a:srgbClr val="C00000"/>
                </a:solidFill>
                <a:latin typeface="Microsoft JhengHei" panose="020B0604030504040204" charset="-120"/>
                <a:cs typeface="Microsoft JhengHei" panose="020B0604030504040204" charset="-120"/>
              </a:rPr>
              <a:t>、</a:t>
            </a:r>
            <a:r>
              <a:rPr sz="3200" b="1" spc="5" dirty="0" err="1" smtClean="0">
                <a:solidFill>
                  <a:srgbClr val="C00000"/>
                </a:solidFill>
                <a:latin typeface="Microsoft JhengHei" panose="020B0604030504040204" charset="-120"/>
                <a:cs typeface="Microsoft JhengHei" panose="020B0604030504040204" charset="-120"/>
              </a:rPr>
              <a:t>阶级</a:t>
            </a:r>
            <a:r>
              <a:rPr sz="3200" b="1" spc="-15" dirty="0" err="1" smtClean="0">
                <a:solidFill>
                  <a:srgbClr val="C00000"/>
                </a:solidFill>
                <a:latin typeface="Microsoft JhengHei" panose="020B0604030504040204" charset="-120"/>
                <a:cs typeface="Microsoft JhengHei" panose="020B0604030504040204" charset="-120"/>
              </a:rPr>
              <a:t>斗</a:t>
            </a:r>
            <a:r>
              <a:rPr sz="3200" b="1" spc="5" dirty="0" err="1" smtClean="0">
                <a:solidFill>
                  <a:srgbClr val="C00000"/>
                </a:solidFill>
                <a:latin typeface="Microsoft JhengHei" panose="020B0604030504040204" charset="-120"/>
                <a:cs typeface="Microsoft JhengHei" panose="020B0604030504040204" charset="-120"/>
              </a:rPr>
              <a:t>争</a:t>
            </a:r>
            <a:r>
              <a:rPr lang="zh-CN" altLang="en-US" sz="3200" b="1" spc="5" dirty="0" smtClean="0">
                <a:solidFill>
                  <a:srgbClr val="C00000"/>
                </a:solidFill>
                <a:latin typeface="Microsoft JhengHei" panose="020B0604030504040204" charset="-120"/>
                <a:cs typeface="Microsoft JhengHei" panose="020B0604030504040204" charset="-120"/>
              </a:rPr>
              <a:t>是</a:t>
            </a:r>
            <a:r>
              <a:rPr sz="3200" b="1" spc="5" dirty="0" err="1" smtClean="0">
                <a:solidFill>
                  <a:srgbClr val="C00000"/>
                </a:solidFill>
                <a:latin typeface="Microsoft JhengHei" panose="020B0604030504040204" charset="-120"/>
                <a:cs typeface="Microsoft JhengHei" panose="020B0604030504040204" charset="-120"/>
              </a:rPr>
              <a:t>阶</a:t>
            </a:r>
            <a:r>
              <a:rPr sz="3200" b="1" spc="-15" dirty="0" err="1" smtClean="0">
                <a:solidFill>
                  <a:srgbClr val="C00000"/>
                </a:solidFill>
                <a:latin typeface="Microsoft JhengHei" panose="020B0604030504040204" charset="-120"/>
                <a:cs typeface="Microsoft JhengHei" panose="020B0604030504040204" charset="-120"/>
              </a:rPr>
              <a:t>级</a:t>
            </a:r>
            <a:r>
              <a:rPr sz="3200" b="1" spc="5" dirty="0" err="1" smtClean="0">
                <a:solidFill>
                  <a:srgbClr val="C00000"/>
                </a:solidFill>
                <a:latin typeface="Microsoft JhengHei" panose="020B0604030504040204" charset="-120"/>
                <a:cs typeface="Microsoft JhengHei" panose="020B0604030504040204" charset="-120"/>
              </a:rPr>
              <a:t>社会发展</a:t>
            </a:r>
            <a:r>
              <a:rPr lang="zh-CN" altLang="en-US" sz="3200" b="1" spc="5" dirty="0" smtClean="0">
                <a:solidFill>
                  <a:srgbClr val="C00000"/>
                </a:solidFill>
                <a:latin typeface="Microsoft JhengHei" panose="020B0604030504040204" charset="-120"/>
                <a:cs typeface="Microsoft JhengHei" panose="020B0604030504040204" charset="-120"/>
              </a:rPr>
              <a:t>的直接动力</a:t>
            </a:r>
            <a:endParaRPr sz="3200" dirty="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12700">
              <a:lnSpc>
                <a:spcPct val="100000"/>
              </a:lnSpc>
              <a:spcBef>
                <a:spcPts val="2945"/>
              </a:spcBef>
            </a:pPr>
            <a:r>
              <a:rPr sz="3200" b="1" spc="5" dirty="0" err="1">
                <a:solidFill>
                  <a:srgbClr val="C00000"/>
                </a:solidFill>
                <a:latin typeface="Microsoft JhengHei" panose="020B0604030504040204" charset="-120"/>
                <a:cs typeface="Microsoft JhengHei" panose="020B0604030504040204" charset="-120"/>
              </a:rPr>
              <a:t>三、</a:t>
            </a:r>
            <a:r>
              <a:rPr sz="3200" b="1" dirty="0" err="1" smtClean="0">
                <a:solidFill>
                  <a:srgbClr val="C00000"/>
                </a:solidFill>
                <a:latin typeface="Microsoft JhengHei" panose="020B0604030504040204" charset="-120"/>
                <a:cs typeface="Microsoft JhengHei" panose="020B0604030504040204" charset="-120"/>
              </a:rPr>
              <a:t>改革</a:t>
            </a:r>
            <a:r>
              <a:rPr lang="zh-CN" altLang="en-US" sz="3200" b="1" dirty="0" smtClean="0">
                <a:solidFill>
                  <a:srgbClr val="C00000"/>
                </a:solidFill>
                <a:latin typeface="Microsoft JhengHei" panose="020B0604030504040204" charset="-120"/>
                <a:cs typeface="Microsoft JhengHei" panose="020B0604030504040204" charset="-120"/>
              </a:rPr>
              <a:t>是</a:t>
            </a:r>
            <a:r>
              <a:rPr sz="3200" b="1" dirty="0" err="1" smtClean="0">
                <a:solidFill>
                  <a:srgbClr val="C00000"/>
                </a:solidFill>
                <a:latin typeface="Microsoft JhengHei" panose="020B0604030504040204" charset="-120"/>
                <a:cs typeface="Microsoft JhengHei" panose="020B0604030504040204" charset="-120"/>
              </a:rPr>
              <a:t>社会</a:t>
            </a:r>
            <a:r>
              <a:rPr lang="zh-CN" altLang="en-US" sz="3200" b="1" dirty="0" smtClean="0">
                <a:solidFill>
                  <a:srgbClr val="C00000"/>
                </a:solidFill>
                <a:latin typeface="Microsoft JhengHei" panose="020B0604030504040204" charset="-120"/>
                <a:cs typeface="Microsoft JhengHei" panose="020B0604030504040204" charset="-120"/>
              </a:rPr>
              <a:t>主义社会</a:t>
            </a:r>
            <a:r>
              <a:rPr sz="3200" b="1" spc="-15" dirty="0" err="1" smtClean="0">
                <a:solidFill>
                  <a:srgbClr val="C00000"/>
                </a:solidFill>
                <a:latin typeface="Microsoft JhengHei" panose="020B0604030504040204" charset="-120"/>
                <a:cs typeface="Microsoft JhengHei" panose="020B0604030504040204" charset="-120"/>
              </a:rPr>
              <a:t>发</a:t>
            </a:r>
            <a:r>
              <a:rPr sz="3200" b="1" dirty="0" err="1" smtClean="0">
                <a:solidFill>
                  <a:srgbClr val="C00000"/>
                </a:solidFill>
                <a:latin typeface="Microsoft JhengHei" panose="020B0604030504040204" charset="-120"/>
                <a:cs typeface="Microsoft JhengHei" panose="020B0604030504040204" charset="-120"/>
              </a:rPr>
              <a:t>展</a:t>
            </a:r>
            <a:r>
              <a:rPr lang="zh-CN" altLang="en-US" sz="3200" b="1" dirty="0" smtClean="0">
                <a:solidFill>
                  <a:srgbClr val="C00000"/>
                </a:solidFill>
                <a:latin typeface="Microsoft JhengHei" panose="020B0604030504040204" charset="-120"/>
                <a:cs typeface="Microsoft JhengHei" panose="020B0604030504040204" charset="-120"/>
              </a:rPr>
              <a:t>的直接动力</a:t>
            </a:r>
            <a:endParaRPr sz="3200" dirty="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3300" dirty="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</a:pPr>
            <a:r>
              <a:rPr sz="3200" b="1" spc="5" dirty="0" err="1">
                <a:solidFill>
                  <a:srgbClr val="C00000"/>
                </a:solidFill>
                <a:latin typeface="Microsoft JhengHei" panose="020B0604030504040204" charset="-120"/>
                <a:cs typeface="Microsoft JhengHei" panose="020B0604030504040204" charset="-120"/>
              </a:rPr>
              <a:t>四、</a:t>
            </a:r>
            <a:r>
              <a:rPr sz="3200" b="1" dirty="0" err="1" smtClean="0">
                <a:solidFill>
                  <a:srgbClr val="C00000"/>
                </a:solidFill>
                <a:latin typeface="Microsoft JhengHei" panose="020B0604030504040204" charset="-120"/>
                <a:cs typeface="Microsoft JhengHei" panose="020B0604030504040204" charset="-120"/>
              </a:rPr>
              <a:t>科学</a:t>
            </a:r>
            <a:r>
              <a:rPr sz="3200" b="1" spc="-15" dirty="0" err="1" smtClean="0">
                <a:solidFill>
                  <a:srgbClr val="C00000"/>
                </a:solidFill>
                <a:latin typeface="Microsoft JhengHei" panose="020B0604030504040204" charset="-120"/>
                <a:cs typeface="Microsoft JhengHei" panose="020B0604030504040204" charset="-120"/>
              </a:rPr>
              <a:t>技</a:t>
            </a:r>
            <a:r>
              <a:rPr sz="3200" b="1" dirty="0" err="1" smtClean="0">
                <a:solidFill>
                  <a:srgbClr val="C00000"/>
                </a:solidFill>
                <a:latin typeface="Microsoft JhengHei" panose="020B0604030504040204" charset="-120"/>
                <a:cs typeface="Microsoft JhengHei" panose="020B0604030504040204" charset="-120"/>
              </a:rPr>
              <a:t>术在</a:t>
            </a:r>
            <a:r>
              <a:rPr sz="3200" b="1" spc="-15" dirty="0" err="1" smtClean="0">
                <a:solidFill>
                  <a:srgbClr val="C00000"/>
                </a:solidFill>
                <a:latin typeface="Microsoft JhengHei" panose="020B0604030504040204" charset="-120"/>
                <a:cs typeface="Microsoft JhengHei" panose="020B0604030504040204" charset="-120"/>
              </a:rPr>
              <a:t>社</a:t>
            </a:r>
            <a:r>
              <a:rPr sz="3200" b="1" dirty="0" err="1" smtClean="0">
                <a:solidFill>
                  <a:srgbClr val="C00000"/>
                </a:solidFill>
                <a:latin typeface="Microsoft JhengHei" panose="020B0604030504040204" charset="-120"/>
                <a:cs typeface="Microsoft JhengHei" panose="020B0604030504040204" charset="-120"/>
              </a:rPr>
              <a:t>会发</a:t>
            </a:r>
            <a:r>
              <a:rPr sz="3200" b="1" spc="-15" dirty="0" err="1" smtClean="0">
                <a:solidFill>
                  <a:srgbClr val="C00000"/>
                </a:solidFill>
                <a:latin typeface="Microsoft JhengHei" panose="020B0604030504040204" charset="-120"/>
                <a:cs typeface="Microsoft JhengHei" panose="020B0604030504040204" charset="-120"/>
              </a:rPr>
              <a:t>展</a:t>
            </a:r>
            <a:r>
              <a:rPr sz="3200" b="1" dirty="0" err="1" smtClean="0">
                <a:solidFill>
                  <a:srgbClr val="C00000"/>
                </a:solidFill>
                <a:latin typeface="Microsoft JhengHei" panose="020B0604030504040204" charset="-120"/>
                <a:cs typeface="Microsoft JhengHei" panose="020B0604030504040204" charset="-120"/>
              </a:rPr>
              <a:t>中</a:t>
            </a:r>
            <a:r>
              <a:rPr lang="zh-CN" altLang="en-US" sz="3200" b="1" dirty="0">
                <a:solidFill>
                  <a:srgbClr val="C00000"/>
                </a:solidFill>
                <a:latin typeface="Microsoft JhengHei" panose="020B0604030504040204" charset="-120"/>
                <a:cs typeface="Microsoft JhengHei" panose="020B0604030504040204" charset="-120"/>
              </a:rPr>
              <a:t>具有</a:t>
            </a:r>
            <a:r>
              <a:rPr lang="zh-CN" altLang="en-US" sz="3200" b="1" dirty="0" smtClean="0">
                <a:solidFill>
                  <a:srgbClr val="C00000"/>
                </a:solidFill>
                <a:latin typeface="Microsoft JhengHei" panose="020B0604030504040204" charset="-120"/>
                <a:cs typeface="Microsoft JhengHei" panose="020B0604030504040204" charset="-120"/>
              </a:rPr>
              <a:t>双重</a:t>
            </a:r>
            <a:r>
              <a:rPr sz="3200" b="1" spc="-15" dirty="0" err="1" smtClean="0">
                <a:solidFill>
                  <a:srgbClr val="C00000"/>
                </a:solidFill>
                <a:latin typeface="Microsoft JhengHei" panose="020B0604030504040204" charset="-120"/>
                <a:cs typeface="Microsoft JhengHei" panose="020B0604030504040204" charset="-120"/>
              </a:rPr>
              <a:t>作</a:t>
            </a:r>
            <a:r>
              <a:rPr sz="3200" b="1" dirty="0" err="1" smtClean="0">
                <a:solidFill>
                  <a:srgbClr val="C00000"/>
                </a:solidFill>
                <a:latin typeface="Microsoft JhengHei" panose="020B0604030504040204" charset="-120"/>
                <a:cs typeface="Microsoft JhengHei" panose="020B0604030504040204" charset="-120"/>
              </a:rPr>
              <a:t>用</a:t>
            </a:r>
            <a:endParaRPr sz="3200" dirty="0">
              <a:latin typeface="Microsoft JhengHei" panose="020B0604030504040204" charset="-120"/>
              <a:cs typeface="Microsoft JhengHei" panose="020B0604030504040204" charset="-12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9432" y="2182738"/>
            <a:ext cx="2663825" cy="198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custDataLst>
      <p:tags r:id="rId1"/>
    </p:custData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711707"/>
            <a:ext cx="12191999" cy="61462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6374891"/>
            <a:ext cx="12192000" cy="483234"/>
          </a:xfrm>
          <a:custGeom>
            <a:avLst/>
            <a:gdLst/>
            <a:ahLst/>
            <a:cxnLst/>
            <a:rect l="l" t="t" r="r" b="b"/>
            <a:pathLst>
              <a:path w="12192000" h="483234">
                <a:moveTo>
                  <a:pt x="12191999" y="0"/>
                </a:moveTo>
                <a:lnTo>
                  <a:pt x="0" y="0"/>
                </a:lnTo>
                <a:lnTo>
                  <a:pt x="0" y="483106"/>
                </a:lnTo>
                <a:lnTo>
                  <a:pt x="12191999" y="483106"/>
                </a:lnTo>
                <a:lnTo>
                  <a:pt x="12191999" y="0"/>
                </a:lnTo>
                <a:close/>
              </a:path>
            </a:pathLst>
          </a:custGeom>
          <a:solidFill>
            <a:srgbClr val="0F243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15492" y="58674"/>
            <a:ext cx="897128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二、阶级斗争和社会革</a:t>
            </a:r>
            <a:r>
              <a:rPr sz="3200" spc="-15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命</a:t>
            </a:r>
            <a:r>
              <a:rPr sz="3200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在阶</a:t>
            </a:r>
            <a:r>
              <a:rPr sz="3200" spc="-15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级</a:t>
            </a:r>
            <a:r>
              <a:rPr sz="3200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社会</a:t>
            </a:r>
            <a:r>
              <a:rPr sz="3200" spc="-15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发</a:t>
            </a:r>
            <a:r>
              <a:rPr sz="3200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展中</a:t>
            </a:r>
            <a:r>
              <a:rPr sz="3200" spc="-15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的</a:t>
            </a:r>
            <a:r>
              <a:rPr sz="3200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作用</a:t>
            </a:r>
            <a:endParaRPr sz="32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656703" y="6366702"/>
            <a:ext cx="1090930" cy="476884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2800" spc="-5" dirty="0">
                <a:solidFill>
                  <a:srgbClr val="FFFFFF"/>
                </a:solidFill>
                <a:latin typeface="PMingLiU" panose="02020500000000000000" charset="-120"/>
                <a:cs typeface="PMingLiU" panose="02020500000000000000" charset="-120"/>
              </a:rPr>
              <a:t>第二节</a:t>
            </a:r>
            <a:endParaRPr sz="2800">
              <a:latin typeface="PMingLiU" panose="02020500000000000000" charset="-120"/>
              <a:cs typeface="PMingLiU" panose="02020500000000000000" charset="-120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932544" y="6366702"/>
            <a:ext cx="3221355" cy="476884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2800" spc="-5" dirty="0">
                <a:solidFill>
                  <a:srgbClr val="FFFFFF"/>
                </a:solidFill>
                <a:latin typeface="PMingLiU" panose="02020500000000000000" charset="-120"/>
                <a:cs typeface="PMingLiU" panose="02020500000000000000" charset="-120"/>
              </a:rPr>
              <a:t>社会历史发展的动力</a:t>
            </a:r>
            <a:endParaRPr sz="2800">
              <a:latin typeface="PMingLiU" panose="02020500000000000000" charset="-120"/>
              <a:cs typeface="PMingLiU" panose="02020500000000000000" charset="-120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86257" y="961720"/>
            <a:ext cx="11009630" cy="40189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dirty="0">
                <a:solidFill>
                  <a:srgbClr val="AD4745"/>
                </a:solidFill>
                <a:latin typeface="微软雅黑" panose="020B0503020204020204" charset="-122"/>
                <a:cs typeface="微软雅黑" panose="020B0503020204020204" charset="-122"/>
              </a:rPr>
              <a:t>马</a:t>
            </a:r>
            <a:r>
              <a:rPr sz="3200" b="1" spc="5" dirty="0">
                <a:solidFill>
                  <a:srgbClr val="AD4745"/>
                </a:solidFill>
                <a:latin typeface="微软雅黑" panose="020B0503020204020204" charset="-122"/>
                <a:cs typeface="微软雅黑" panose="020B0503020204020204" charset="-122"/>
              </a:rPr>
              <a:t>克思主义的阶</a:t>
            </a:r>
            <a:r>
              <a:rPr sz="3200" b="1" spc="-10" dirty="0">
                <a:solidFill>
                  <a:srgbClr val="AD4745"/>
                </a:solidFill>
                <a:latin typeface="微软雅黑" panose="020B0503020204020204" charset="-122"/>
                <a:cs typeface="微软雅黑" panose="020B0503020204020204" charset="-122"/>
              </a:rPr>
              <a:t>级</a:t>
            </a:r>
            <a:r>
              <a:rPr sz="3200" b="1" spc="5" dirty="0">
                <a:solidFill>
                  <a:srgbClr val="AD4745"/>
                </a:solidFill>
                <a:latin typeface="微软雅黑" panose="020B0503020204020204" charset="-122"/>
                <a:cs typeface="微软雅黑" panose="020B0503020204020204" charset="-122"/>
              </a:rPr>
              <a:t>分析</a:t>
            </a:r>
            <a:r>
              <a:rPr sz="3200" b="1" spc="-10" dirty="0">
                <a:solidFill>
                  <a:srgbClr val="AD4745"/>
                </a:solidFill>
                <a:latin typeface="微软雅黑" panose="020B0503020204020204" charset="-122"/>
                <a:cs typeface="微软雅黑" panose="020B0503020204020204" charset="-122"/>
              </a:rPr>
              <a:t>方</a:t>
            </a:r>
            <a:r>
              <a:rPr sz="3200" b="1" spc="5" dirty="0">
                <a:solidFill>
                  <a:srgbClr val="AD4745"/>
                </a:solidFill>
                <a:latin typeface="微软雅黑" panose="020B0503020204020204" charset="-122"/>
                <a:cs typeface="微软雅黑" panose="020B0503020204020204" charset="-122"/>
              </a:rPr>
              <a:t>法是</a:t>
            </a:r>
            <a:r>
              <a:rPr sz="3200" b="1" spc="-10" dirty="0">
                <a:solidFill>
                  <a:srgbClr val="AD4745"/>
                </a:solidFill>
                <a:latin typeface="微软雅黑" panose="020B0503020204020204" charset="-122"/>
                <a:cs typeface="微软雅黑" panose="020B0503020204020204" charset="-122"/>
              </a:rPr>
              <a:t>认</a:t>
            </a:r>
            <a:r>
              <a:rPr sz="3200" b="1" spc="5" dirty="0">
                <a:solidFill>
                  <a:srgbClr val="AD4745"/>
                </a:solidFill>
                <a:latin typeface="微软雅黑" panose="020B0503020204020204" charset="-122"/>
                <a:cs typeface="微软雅黑" panose="020B0503020204020204" charset="-122"/>
              </a:rPr>
              <a:t>识阶</a:t>
            </a:r>
            <a:r>
              <a:rPr sz="3200" b="1" spc="-10" dirty="0">
                <a:solidFill>
                  <a:srgbClr val="AD4745"/>
                </a:solidFill>
                <a:latin typeface="微软雅黑" panose="020B0503020204020204" charset="-122"/>
                <a:cs typeface="微软雅黑" panose="020B0503020204020204" charset="-122"/>
              </a:rPr>
              <a:t>级</a:t>
            </a:r>
            <a:r>
              <a:rPr sz="3200" b="1" spc="5" dirty="0">
                <a:solidFill>
                  <a:srgbClr val="AD4745"/>
                </a:solidFill>
                <a:latin typeface="微软雅黑" panose="020B0503020204020204" charset="-122"/>
                <a:cs typeface="微软雅黑" panose="020B0503020204020204" charset="-122"/>
              </a:rPr>
              <a:t>社会</a:t>
            </a:r>
            <a:r>
              <a:rPr sz="3200" b="1" spc="-10" dirty="0">
                <a:solidFill>
                  <a:srgbClr val="AD4745"/>
                </a:solidFill>
                <a:latin typeface="微软雅黑" panose="020B0503020204020204" charset="-122"/>
                <a:cs typeface="微软雅黑" panose="020B0503020204020204" charset="-122"/>
              </a:rPr>
              <a:t>的</a:t>
            </a:r>
            <a:r>
              <a:rPr sz="3200" b="1" spc="5" dirty="0">
                <a:solidFill>
                  <a:srgbClr val="AD4745"/>
                </a:solidFill>
                <a:latin typeface="微软雅黑" panose="020B0503020204020204" charset="-122"/>
                <a:cs typeface="微软雅黑" panose="020B0503020204020204" charset="-122"/>
              </a:rPr>
              <a:t>科学</a:t>
            </a:r>
            <a:r>
              <a:rPr sz="3200" b="1" spc="-10" dirty="0">
                <a:solidFill>
                  <a:srgbClr val="AD4745"/>
                </a:solidFill>
                <a:latin typeface="微软雅黑" panose="020B0503020204020204" charset="-122"/>
                <a:cs typeface="微软雅黑" panose="020B0503020204020204" charset="-122"/>
              </a:rPr>
              <a:t>方</a:t>
            </a:r>
            <a:r>
              <a:rPr sz="3200" b="1" spc="5" dirty="0">
                <a:solidFill>
                  <a:srgbClr val="AD4745"/>
                </a:solidFill>
                <a:latin typeface="微软雅黑" panose="020B0503020204020204" charset="-122"/>
                <a:cs typeface="微软雅黑" panose="020B0503020204020204" charset="-122"/>
              </a:rPr>
              <a:t>法</a:t>
            </a:r>
            <a:endParaRPr sz="3200">
              <a:latin typeface="微软雅黑" panose="020B0503020204020204" charset="-122"/>
              <a:cs typeface="微软雅黑" panose="020B0503020204020204" charset="-122"/>
            </a:endParaRPr>
          </a:p>
          <a:p>
            <a:pPr marL="1020445" marR="836295" indent="713105">
              <a:lnSpc>
                <a:spcPct val="130000"/>
              </a:lnSpc>
              <a:spcBef>
                <a:spcPts val="1215"/>
              </a:spcBef>
            </a:pPr>
            <a:r>
              <a:rPr sz="2400" spc="-5" dirty="0">
                <a:latin typeface="微软雅黑" panose="020B0503020204020204" charset="-122"/>
                <a:cs typeface="微软雅黑" panose="020B0503020204020204" charset="-122"/>
              </a:rPr>
              <a:t>第一，坚持阶级分析方法，就是运用马克思主义的阶级和阶级 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斗争观点去观察和认识阶级社会的社会历史现象。列宁指出：“马 克思主义提供了一条指导性的线索，使我们能在这种看来扑朔迷离、 </a:t>
            </a:r>
            <a:r>
              <a:rPr sz="2400" spc="-5" dirty="0">
                <a:latin typeface="微软雅黑" panose="020B0503020204020204" charset="-122"/>
                <a:cs typeface="微软雅黑" panose="020B0503020204020204" charset="-122"/>
              </a:rPr>
              <a:t>一团混乱的状态中发现规律性。这条线索就是阶级斗争的理论。”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  <a:p>
            <a:pPr marL="1020445" marR="1037590" indent="713105">
              <a:lnSpc>
                <a:spcPct val="130000"/>
              </a:lnSpc>
            </a:pP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第二，阶级分析方法要求全面地、动态地分析阶级状况，分析 各阶级的经济地位、政治立场和意识形态，准确把握各阶级之间的 </a:t>
            </a:r>
            <a:r>
              <a:rPr sz="2400" spc="-5" dirty="0">
                <a:latin typeface="微软雅黑" panose="020B0503020204020204" charset="-122"/>
                <a:cs typeface="微软雅黑" panose="020B0503020204020204" charset="-122"/>
              </a:rPr>
              <a:t>关系和阶级力量的对比，握社会运动和社会生活的脉搏。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711707"/>
            <a:ext cx="12191999" cy="61462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6374891"/>
            <a:ext cx="12192000" cy="483234"/>
          </a:xfrm>
          <a:custGeom>
            <a:avLst/>
            <a:gdLst/>
            <a:ahLst/>
            <a:cxnLst/>
            <a:rect l="l" t="t" r="r" b="b"/>
            <a:pathLst>
              <a:path w="12192000" h="483234">
                <a:moveTo>
                  <a:pt x="12191999" y="0"/>
                </a:moveTo>
                <a:lnTo>
                  <a:pt x="0" y="0"/>
                </a:lnTo>
                <a:lnTo>
                  <a:pt x="0" y="483106"/>
                </a:lnTo>
                <a:lnTo>
                  <a:pt x="12191999" y="483106"/>
                </a:lnTo>
                <a:lnTo>
                  <a:pt x="12191999" y="0"/>
                </a:lnTo>
                <a:close/>
              </a:path>
            </a:pathLst>
          </a:custGeom>
          <a:solidFill>
            <a:srgbClr val="0F243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15492" y="58674"/>
            <a:ext cx="897128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二、阶级斗争和社会革</a:t>
            </a:r>
            <a:r>
              <a:rPr sz="3200" spc="-15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命</a:t>
            </a:r>
            <a:r>
              <a:rPr sz="3200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在阶</a:t>
            </a:r>
            <a:r>
              <a:rPr sz="3200" spc="-15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级</a:t>
            </a:r>
            <a:r>
              <a:rPr sz="3200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社会</a:t>
            </a:r>
            <a:r>
              <a:rPr sz="3200" spc="-15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发</a:t>
            </a:r>
            <a:r>
              <a:rPr sz="3200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展中</a:t>
            </a:r>
            <a:r>
              <a:rPr sz="3200" spc="-15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的</a:t>
            </a:r>
            <a:r>
              <a:rPr sz="3200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作用</a:t>
            </a:r>
            <a:endParaRPr sz="32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656703" y="6366702"/>
            <a:ext cx="1090930" cy="476884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2800" spc="-5" dirty="0">
                <a:solidFill>
                  <a:srgbClr val="FFFFFF"/>
                </a:solidFill>
                <a:latin typeface="PMingLiU" panose="02020500000000000000" charset="-120"/>
                <a:cs typeface="PMingLiU" panose="02020500000000000000" charset="-120"/>
              </a:rPr>
              <a:t>第二节</a:t>
            </a:r>
            <a:endParaRPr sz="2800">
              <a:latin typeface="PMingLiU" panose="02020500000000000000" charset="-120"/>
              <a:cs typeface="PMingLiU" panose="02020500000000000000" charset="-120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932544" y="6366702"/>
            <a:ext cx="3221355" cy="476884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2800" spc="-5" dirty="0">
                <a:solidFill>
                  <a:srgbClr val="FFFFFF"/>
                </a:solidFill>
                <a:latin typeface="PMingLiU" panose="02020500000000000000" charset="-120"/>
                <a:cs typeface="PMingLiU" panose="02020500000000000000" charset="-120"/>
              </a:rPr>
              <a:t>社会历史发展的动力</a:t>
            </a:r>
            <a:endParaRPr sz="2800">
              <a:latin typeface="PMingLiU" panose="02020500000000000000" charset="-120"/>
              <a:cs typeface="PMingLiU" panose="02020500000000000000" charset="-120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206500" y="1325749"/>
            <a:ext cx="10113645" cy="30981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317500" indent="630555">
              <a:lnSpc>
                <a:spcPct val="120000"/>
              </a:lnSpc>
              <a:spcBef>
                <a:spcPts val="95"/>
              </a:spcBef>
            </a:pP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第三，阶级分析方法是马克思主义政党制定正确路线、方针、政策和 </a:t>
            </a:r>
            <a:r>
              <a:rPr sz="2400" spc="-5" dirty="0">
                <a:latin typeface="微软雅黑" panose="020B0503020204020204" charset="-122"/>
                <a:cs typeface="微软雅黑" panose="020B0503020204020204" charset="-122"/>
              </a:rPr>
              <a:t>策略的重要依据。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  <a:p>
            <a:pPr marL="12700" marR="5080" indent="630555">
              <a:lnSpc>
                <a:spcPct val="120000"/>
              </a:lnSpc>
              <a:spcBef>
                <a:spcPts val="5"/>
              </a:spcBef>
            </a:pP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第四，对我国现阶段的阶级斗争，需要用马克思主义的阶级分析方法， 作出符合实际情况的科学判断。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  <a:p>
            <a:pPr marL="12700" indent="630555">
              <a:lnSpc>
                <a:spcPct val="100000"/>
              </a:lnSpc>
              <a:spcBef>
                <a:spcPts val="575"/>
              </a:spcBef>
            </a:pPr>
            <a:r>
              <a:rPr sz="2400" spc="-5" dirty="0">
                <a:latin typeface="微软雅黑" panose="020B0503020204020204" charset="-122"/>
                <a:cs typeface="微软雅黑" panose="020B0503020204020204" charset="-122"/>
              </a:rPr>
              <a:t>“社会主义社会中的阶级斗争是一个客观存在，不应该缩小，也不应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  <a:p>
            <a:pPr marL="12700" marR="288925">
              <a:lnSpc>
                <a:spcPct val="120000"/>
              </a:lnSpc>
            </a:pP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该夸大。实践证明，无论缩小或夸大，两者都要犯严重错误。</a:t>
            </a:r>
            <a:r>
              <a:rPr sz="2400" spc="5" dirty="0">
                <a:latin typeface="微软雅黑" panose="020B0503020204020204" charset="-122"/>
                <a:cs typeface="微软雅黑" panose="020B0503020204020204" charset="-122"/>
              </a:rPr>
              <a:t>”</a:t>
            </a:r>
            <a:r>
              <a:rPr sz="2400" spc="-5" dirty="0">
                <a:latin typeface="微软雅黑" panose="020B0503020204020204" charset="-122"/>
                <a:cs typeface="微软雅黑" panose="020B0503020204020204" charset="-122"/>
              </a:rPr>
              <a:t>—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—邓小 平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711707"/>
            <a:ext cx="12191999" cy="61462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6374891"/>
            <a:ext cx="12192000" cy="483234"/>
          </a:xfrm>
          <a:custGeom>
            <a:avLst/>
            <a:gdLst/>
            <a:ahLst/>
            <a:cxnLst/>
            <a:rect l="l" t="t" r="r" b="b"/>
            <a:pathLst>
              <a:path w="12192000" h="483234">
                <a:moveTo>
                  <a:pt x="12191999" y="0"/>
                </a:moveTo>
                <a:lnTo>
                  <a:pt x="0" y="0"/>
                </a:lnTo>
                <a:lnTo>
                  <a:pt x="0" y="483106"/>
                </a:lnTo>
                <a:lnTo>
                  <a:pt x="12191999" y="483106"/>
                </a:lnTo>
                <a:lnTo>
                  <a:pt x="12191999" y="0"/>
                </a:lnTo>
                <a:close/>
              </a:path>
            </a:pathLst>
          </a:custGeom>
          <a:solidFill>
            <a:srgbClr val="0F243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7656703" y="6366702"/>
            <a:ext cx="1090930" cy="476884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2800" spc="-5" dirty="0">
                <a:solidFill>
                  <a:srgbClr val="FFFFFF"/>
                </a:solidFill>
                <a:latin typeface="PMingLiU" panose="02020500000000000000" charset="-120"/>
                <a:cs typeface="PMingLiU" panose="02020500000000000000" charset="-120"/>
              </a:rPr>
              <a:t>第二节</a:t>
            </a:r>
            <a:endParaRPr sz="2800">
              <a:latin typeface="PMingLiU" panose="02020500000000000000" charset="-120"/>
              <a:cs typeface="PMingLiU" panose="02020500000000000000" charset="-120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932544" y="6366702"/>
            <a:ext cx="3221355" cy="476884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2800" spc="-5" dirty="0">
                <a:solidFill>
                  <a:srgbClr val="FFFFFF"/>
                </a:solidFill>
                <a:latin typeface="PMingLiU" panose="02020500000000000000" charset="-120"/>
                <a:cs typeface="PMingLiU" panose="02020500000000000000" charset="-120"/>
              </a:rPr>
              <a:t>社会历史发展的动力</a:t>
            </a:r>
            <a:endParaRPr sz="2800">
              <a:latin typeface="PMingLiU" panose="02020500000000000000" charset="-120"/>
              <a:cs typeface="PMingLiU" panose="02020500000000000000" charset="-120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74293" y="959358"/>
            <a:ext cx="551497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5" dirty="0">
                <a:latin typeface="Microsoft JhengHei" panose="020B0604030504040204" charset="-120"/>
                <a:cs typeface="Microsoft JhengHei" panose="020B0604030504040204" charset="-120"/>
              </a:rPr>
              <a:t>科学技</a:t>
            </a:r>
            <a:r>
              <a:rPr sz="3600" b="1" dirty="0">
                <a:latin typeface="Microsoft JhengHei" panose="020B0604030504040204" charset="-120"/>
                <a:cs typeface="Microsoft JhengHei" panose="020B0604030504040204" charset="-120"/>
              </a:rPr>
              <a:t>术社会作用的两重性</a:t>
            </a:r>
            <a:endParaRPr sz="3600">
              <a:latin typeface="Microsoft JhengHei" panose="020B0604030504040204" charset="-120"/>
              <a:cs typeface="Microsoft JhengHei" panose="020B0604030504040204" charset="-120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350391" y="1820760"/>
            <a:ext cx="4034154" cy="15627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457200" algn="just">
              <a:lnSpc>
                <a:spcPct val="120000"/>
              </a:lnSpc>
              <a:spcBef>
                <a:spcPts val="105"/>
              </a:spcBef>
            </a:pPr>
            <a:r>
              <a:rPr sz="2800" spc="-5" dirty="0">
                <a:latin typeface="微软雅黑" panose="020B0503020204020204" charset="-122"/>
                <a:cs typeface="微软雅黑" panose="020B0503020204020204" charset="-122"/>
              </a:rPr>
              <a:t>科学技术的</a:t>
            </a:r>
            <a:r>
              <a:rPr sz="2800" spc="-20" dirty="0">
                <a:latin typeface="微软雅黑" panose="020B0503020204020204" charset="-122"/>
                <a:cs typeface="微软雅黑" panose="020B0503020204020204" charset="-122"/>
              </a:rPr>
              <a:t>发</a:t>
            </a:r>
            <a:r>
              <a:rPr sz="2800" spc="-10" dirty="0">
                <a:latin typeface="微软雅黑" panose="020B0503020204020204" charset="-122"/>
                <a:cs typeface="微软雅黑" panose="020B0503020204020204" charset="-122"/>
              </a:rPr>
              <a:t>展对社会 </a:t>
            </a:r>
            <a:r>
              <a:rPr sz="2800" spc="-5" dirty="0">
                <a:latin typeface="微软雅黑" panose="020B0503020204020204" charset="-122"/>
                <a:cs typeface="微软雅黑" panose="020B0503020204020204" charset="-122"/>
              </a:rPr>
              <a:t>有着巨大的</a:t>
            </a:r>
            <a:r>
              <a:rPr sz="2800" b="1" spc="-5" dirty="0">
                <a:latin typeface="微软雅黑" panose="020B0503020204020204" charset="-122"/>
                <a:cs typeface="微软雅黑" panose="020B0503020204020204" charset="-122"/>
              </a:rPr>
              <a:t>推动作用</a:t>
            </a:r>
            <a:r>
              <a:rPr sz="2800" spc="-5" dirty="0">
                <a:latin typeface="微软雅黑" panose="020B0503020204020204" charset="-122"/>
                <a:cs typeface="微软雅黑" panose="020B0503020204020204" charset="-122"/>
              </a:rPr>
              <a:t>，它 也标志着人类改造自然能</a:t>
            </a:r>
            <a:endParaRPr sz="28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350391" y="3443427"/>
            <a:ext cx="393192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latin typeface="微软雅黑" panose="020B0503020204020204" charset="-122"/>
                <a:cs typeface="微软雅黑" panose="020B0503020204020204" charset="-122"/>
              </a:rPr>
              <a:t>力的增强，意味着人们能</a:t>
            </a:r>
            <a:endParaRPr sz="28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816853" y="1596732"/>
            <a:ext cx="4744085" cy="207454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457200" algn="just">
              <a:lnSpc>
                <a:spcPct val="120000"/>
              </a:lnSpc>
              <a:spcBef>
                <a:spcPts val="105"/>
              </a:spcBef>
            </a:pPr>
            <a:r>
              <a:rPr sz="2800" spc="-10" dirty="0">
                <a:latin typeface="微软雅黑" panose="020B0503020204020204" charset="-122"/>
                <a:cs typeface="微软雅黑" panose="020B0503020204020204" charset="-122"/>
              </a:rPr>
              <a:t>科学技术在运用于社会时所 </a:t>
            </a:r>
            <a:r>
              <a:rPr sz="2800" b="1" spc="-5" dirty="0">
                <a:latin typeface="微软雅黑" panose="020B0503020204020204" charset="-122"/>
                <a:cs typeface="微软雅黑" panose="020B0503020204020204" charset="-122"/>
              </a:rPr>
              <a:t>遇到的问题</a:t>
            </a:r>
            <a:r>
              <a:rPr sz="2800" spc="-5" dirty="0">
                <a:latin typeface="微软雅黑" panose="020B0503020204020204" charset="-122"/>
                <a:cs typeface="微软雅黑" panose="020B0503020204020204" charset="-122"/>
              </a:rPr>
              <a:t>：对自然规律和人 与自然的关系认识不够，或缺 </a:t>
            </a:r>
            <a:r>
              <a:rPr sz="2800" spc="-10" dirty="0">
                <a:latin typeface="微软雅黑" panose="020B0503020204020204" charset="-122"/>
                <a:cs typeface="微软雅黑" panose="020B0503020204020204" charset="-122"/>
              </a:rPr>
              <a:t>乏对科学技术消极</a:t>
            </a:r>
            <a:r>
              <a:rPr sz="2800" spc="-5" dirty="0">
                <a:latin typeface="微软雅黑" panose="020B0503020204020204" charset="-122"/>
                <a:cs typeface="微软雅黑" panose="020B0503020204020204" charset="-122"/>
              </a:rPr>
              <a:t>后</a:t>
            </a:r>
            <a:r>
              <a:rPr sz="2800" spc="-10" dirty="0">
                <a:latin typeface="微软雅黑" panose="020B0503020204020204" charset="-122"/>
                <a:cs typeface="微软雅黑" panose="020B0503020204020204" charset="-122"/>
              </a:rPr>
              <a:t>果强有力</a:t>
            </a:r>
            <a:endParaRPr sz="28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324991" y="3732022"/>
            <a:ext cx="915924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  <a:tabLst>
                <a:tab pos="4504055" algn="l"/>
              </a:tabLst>
            </a:pPr>
            <a:r>
              <a:rPr sz="4200" spc="-7" baseline="-35000" dirty="0">
                <a:latin typeface="微软雅黑" panose="020B0503020204020204" charset="-122"/>
                <a:cs typeface="微软雅黑" panose="020B0503020204020204" charset="-122"/>
              </a:rPr>
              <a:t>够创造</a:t>
            </a:r>
            <a:r>
              <a:rPr sz="4200" baseline="-35000" dirty="0">
                <a:latin typeface="微软雅黑" panose="020B0503020204020204" charset="-122"/>
                <a:cs typeface="微软雅黑" panose="020B0503020204020204" charset="-122"/>
              </a:rPr>
              <a:t>出</a:t>
            </a:r>
            <a:r>
              <a:rPr sz="4200" spc="-7" baseline="-35000" dirty="0">
                <a:latin typeface="微软雅黑" panose="020B0503020204020204" charset="-122"/>
                <a:cs typeface="微软雅黑" panose="020B0503020204020204" charset="-122"/>
              </a:rPr>
              <a:t>更多的</a:t>
            </a:r>
            <a:r>
              <a:rPr sz="4200" baseline="-35000" dirty="0">
                <a:latin typeface="微软雅黑" panose="020B0503020204020204" charset="-122"/>
                <a:cs typeface="微软雅黑" panose="020B0503020204020204" charset="-122"/>
              </a:rPr>
              <a:t>物</a:t>
            </a:r>
            <a:r>
              <a:rPr sz="4200" spc="-7" baseline="-35000" dirty="0">
                <a:latin typeface="微软雅黑" panose="020B0503020204020204" charset="-122"/>
                <a:cs typeface="微软雅黑" panose="020B0503020204020204" charset="-122"/>
              </a:rPr>
              <a:t>质</a:t>
            </a:r>
            <a:r>
              <a:rPr sz="4200" spc="7" baseline="-35000" dirty="0">
                <a:latin typeface="微软雅黑" panose="020B0503020204020204" charset="-122"/>
                <a:cs typeface="微软雅黑" panose="020B0503020204020204" charset="-122"/>
              </a:rPr>
              <a:t>财</a:t>
            </a:r>
            <a:r>
              <a:rPr sz="4200" spc="-7" baseline="-35000" dirty="0">
                <a:latin typeface="微软雅黑" panose="020B0503020204020204" charset="-122"/>
                <a:cs typeface="微软雅黑" panose="020B0503020204020204" charset="-122"/>
              </a:rPr>
              <a:t>富。	</a:t>
            </a:r>
            <a:r>
              <a:rPr sz="2800" spc="-5" dirty="0">
                <a:latin typeface="微软雅黑" panose="020B0503020204020204" charset="-122"/>
                <a:cs typeface="微软雅黑" panose="020B0503020204020204" charset="-122"/>
              </a:rPr>
              <a:t>的控制手段，该问题与一定的</a:t>
            </a:r>
            <a:endParaRPr sz="28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816853" y="4244085"/>
            <a:ext cx="251206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微软雅黑" panose="020B0503020204020204" charset="-122"/>
                <a:cs typeface="微软雅黑" panose="020B0503020204020204" charset="-122"/>
              </a:rPr>
              <a:t>社会制度有关。</a:t>
            </a:r>
            <a:endParaRPr sz="2800">
              <a:latin typeface="微软雅黑" panose="020B0503020204020204" charset="-122"/>
              <a:cs typeface="微软雅黑" panose="020B0503020204020204" charset="-122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4968" y="0"/>
            <a:ext cx="127000" cy="688975"/>
          </a:xfrm>
          <a:custGeom>
            <a:avLst/>
            <a:gdLst/>
            <a:ahLst/>
            <a:cxnLst/>
            <a:rect l="l" t="t" r="r" b="b"/>
            <a:pathLst>
              <a:path w="127000" h="688975">
                <a:moveTo>
                  <a:pt x="0" y="688848"/>
                </a:moveTo>
                <a:lnTo>
                  <a:pt x="126492" y="688848"/>
                </a:lnTo>
                <a:lnTo>
                  <a:pt x="126492" y="0"/>
                </a:lnTo>
                <a:lnTo>
                  <a:pt x="0" y="0"/>
                </a:lnTo>
                <a:lnTo>
                  <a:pt x="0" y="688848"/>
                </a:lnTo>
                <a:close/>
              </a:path>
            </a:pathLst>
          </a:custGeom>
          <a:solidFill>
            <a:srgbClr val="446C7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90322" y="0"/>
            <a:ext cx="0" cy="688975"/>
          </a:xfrm>
          <a:custGeom>
            <a:avLst/>
            <a:gdLst/>
            <a:ahLst/>
            <a:cxnLst/>
            <a:rect l="l" t="t" r="r" b="b"/>
            <a:pathLst>
              <a:path h="688975">
                <a:moveTo>
                  <a:pt x="0" y="0"/>
                </a:moveTo>
                <a:lnTo>
                  <a:pt x="0" y="688848"/>
                </a:lnTo>
              </a:path>
            </a:pathLst>
          </a:custGeom>
          <a:ln w="44196">
            <a:solidFill>
              <a:srgbClr val="446C7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63295" y="0"/>
            <a:ext cx="6209030" cy="688975"/>
          </a:xfrm>
          <a:custGeom>
            <a:avLst/>
            <a:gdLst/>
            <a:ahLst/>
            <a:cxnLst/>
            <a:rect l="l" t="t" r="r" b="b"/>
            <a:pathLst>
              <a:path w="6209030" h="688975">
                <a:moveTo>
                  <a:pt x="0" y="688848"/>
                </a:moveTo>
                <a:lnTo>
                  <a:pt x="6208776" y="688848"/>
                </a:lnTo>
                <a:lnTo>
                  <a:pt x="6208776" y="0"/>
                </a:lnTo>
                <a:lnTo>
                  <a:pt x="0" y="0"/>
                </a:lnTo>
                <a:lnTo>
                  <a:pt x="0" y="688848"/>
                </a:lnTo>
                <a:close/>
              </a:path>
            </a:pathLst>
          </a:custGeom>
          <a:solidFill>
            <a:srgbClr val="446C7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2484" y="0"/>
            <a:ext cx="0" cy="688975"/>
          </a:xfrm>
          <a:custGeom>
            <a:avLst/>
            <a:gdLst/>
            <a:ahLst/>
            <a:cxnLst/>
            <a:rect l="l" t="t" r="r" b="b"/>
            <a:pathLst>
              <a:path h="688975">
                <a:moveTo>
                  <a:pt x="0" y="0"/>
                </a:moveTo>
                <a:lnTo>
                  <a:pt x="0" y="688848"/>
                </a:lnTo>
              </a:path>
            </a:pathLst>
          </a:custGeom>
          <a:ln w="45720">
            <a:solidFill>
              <a:srgbClr val="446C7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777983" y="3739896"/>
            <a:ext cx="1542415" cy="1544320"/>
          </a:xfrm>
          <a:custGeom>
            <a:avLst/>
            <a:gdLst/>
            <a:ahLst/>
            <a:cxnLst/>
            <a:rect l="l" t="t" r="r" b="b"/>
            <a:pathLst>
              <a:path w="1542415" h="1544320">
                <a:moveTo>
                  <a:pt x="771144" y="0"/>
                </a:moveTo>
                <a:lnTo>
                  <a:pt x="722382" y="1518"/>
                </a:lnTo>
                <a:lnTo>
                  <a:pt x="674425" y="6013"/>
                </a:lnTo>
                <a:lnTo>
                  <a:pt x="627363" y="13395"/>
                </a:lnTo>
                <a:lnTo>
                  <a:pt x="581288" y="23573"/>
                </a:lnTo>
                <a:lnTo>
                  <a:pt x="536288" y="36456"/>
                </a:lnTo>
                <a:lnTo>
                  <a:pt x="492455" y="51954"/>
                </a:lnTo>
                <a:lnTo>
                  <a:pt x="449880" y="69977"/>
                </a:lnTo>
                <a:lnTo>
                  <a:pt x="408651" y="90435"/>
                </a:lnTo>
                <a:lnTo>
                  <a:pt x="368861" y="113237"/>
                </a:lnTo>
                <a:lnTo>
                  <a:pt x="330599" y="138292"/>
                </a:lnTo>
                <a:lnTo>
                  <a:pt x="293955" y="165510"/>
                </a:lnTo>
                <a:lnTo>
                  <a:pt x="259020" y="194802"/>
                </a:lnTo>
                <a:lnTo>
                  <a:pt x="225885" y="226075"/>
                </a:lnTo>
                <a:lnTo>
                  <a:pt x="194639" y="259241"/>
                </a:lnTo>
                <a:lnTo>
                  <a:pt x="165374" y="294209"/>
                </a:lnTo>
                <a:lnTo>
                  <a:pt x="138179" y="330887"/>
                </a:lnTo>
                <a:lnTo>
                  <a:pt x="113145" y="369187"/>
                </a:lnTo>
                <a:lnTo>
                  <a:pt x="90363" y="409017"/>
                </a:lnTo>
                <a:lnTo>
                  <a:pt x="69922" y="450287"/>
                </a:lnTo>
                <a:lnTo>
                  <a:pt x="51914" y="492906"/>
                </a:lnTo>
                <a:lnTo>
                  <a:pt x="36428" y="536785"/>
                </a:lnTo>
                <a:lnTo>
                  <a:pt x="23555" y="581833"/>
                </a:lnTo>
                <a:lnTo>
                  <a:pt x="13385" y="627959"/>
                </a:lnTo>
                <a:lnTo>
                  <a:pt x="6009" y="675074"/>
                </a:lnTo>
                <a:lnTo>
                  <a:pt x="1517" y="723086"/>
                </a:lnTo>
                <a:lnTo>
                  <a:pt x="0" y="771905"/>
                </a:lnTo>
                <a:lnTo>
                  <a:pt x="1517" y="820725"/>
                </a:lnTo>
                <a:lnTo>
                  <a:pt x="6009" y="868737"/>
                </a:lnTo>
                <a:lnTo>
                  <a:pt x="13385" y="915852"/>
                </a:lnTo>
                <a:lnTo>
                  <a:pt x="23555" y="961978"/>
                </a:lnTo>
                <a:lnTo>
                  <a:pt x="36428" y="1007026"/>
                </a:lnTo>
                <a:lnTo>
                  <a:pt x="51914" y="1050905"/>
                </a:lnTo>
                <a:lnTo>
                  <a:pt x="69922" y="1093524"/>
                </a:lnTo>
                <a:lnTo>
                  <a:pt x="90363" y="1134794"/>
                </a:lnTo>
                <a:lnTo>
                  <a:pt x="113145" y="1174624"/>
                </a:lnTo>
                <a:lnTo>
                  <a:pt x="138179" y="1212924"/>
                </a:lnTo>
                <a:lnTo>
                  <a:pt x="165374" y="1249602"/>
                </a:lnTo>
                <a:lnTo>
                  <a:pt x="194639" y="1284570"/>
                </a:lnTo>
                <a:lnTo>
                  <a:pt x="225885" y="1317736"/>
                </a:lnTo>
                <a:lnTo>
                  <a:pt x="259020" y="1349009"/>
                </a:lnTo>
                <a:lnTo>
                  <a:pt x="293955" y="1378301"/>
                </a:lnTo>
                <a:lnTo>
                  <a:pt x="330599" y="1405519"/>
                </a:lnTo>
                <a:lnTo>
                  <a:pt x="368861" y="1430574"/>
                </a:lnTo>
                <a:lnTo>
                  <a:pt x="408651" y="1453376"/>
                </a:lnTo>
                <a:lnTo>
                  <a:pt x="449880" y="1473834"/>
                </a:lnTo>
                <a:lnTo>
                  <a:pt x="492455" y="1491857"/>
                </a:lnTo>
                <a:lnTo>
                  <a:pt x="536288" y="1507355"/>
                </a:lnTo>
                <a:lnTo>
                  <a:pt x="581288" y="1520238"/>
                </a:lnTo>
                <a:lnTo>
                  <a:pt x="627363" y="1530416"/>
                </a:lnTo>
                <a:lnTo>
                  <a:pt x="674425" y="1537798"/>
                </a:lnTo>
                <a:lnTo>
                  <a:pt x="722382" y="1542293"/>
                </a:lnTo>
                <a:lnTo>
                  <a:pt x="771144" y="1543811"/>
                </a:lnTo>
                <a:lnTo>
                  <a:pt x="819905" y="1542293"/>
                </a:lnTo>
                <a:lnTo>
                  <a:pt x="867862" y="1537798"/>
                </a:lnTo>
                <a:lnTo>
                  <a:pt x="914924" y="1530416"/>
                </a:lnTo>
                <a:lnTo>
                  <a:pt x="960999" y="1520238"/>
                </a:lnTo>
                <a:lnTo>
                  <a:pt x="1005999" y="1507355"/>
                </a:lnTo>
                <a:lnTo>
                  <a:pt x="1049832" y="1491857"/>
                </a:lnTo>
                <a:lnTo>
                  <a:pt x="1092407" y="1473834"/>
                </a:lnTo>
                <a:lnTo>
                  <a:pt x="1133636" y="1453376"/>
                </a:lnTo>
                <a:lnTo>
                  <a:pt x="1173426" y="1430574"/>
                </a:lnTo>
                <a:lnTo>
                  <a:pt x="1211688" y="1405519"/>
                </a:lnTo>
                <a:lnTo>
                  <a:pt x="1248332" y="1378301"/>
                </a:lnTo>
                <a:lnTo>
                  <a:pt x="1283267" y="1349009"/>
                </a:lnTo>
                <a:lnTo>
                  <a:pt x="1316402" y="1317736"/>
                </a:lnTo>
                <a:lnTo>
                  <a:pt x="1347648" y="1284570"/>
                </a:lnTo>
                <a:lnTo>
                  <a:pt x="1376913" y="1249602"/>
                </a:lnTo>
                <a:lnTo>
                  <a:pt x="1404108" y="1212924"/>
                </a:lnTo>
                <a:lnTo>
                  <a:pt x="1429142" y="1174624"/>
                </a:lnTo>
                <a:lnTo>
                  <a:pt x="1451924" y="1134794"/>
                </a:lnTo>
                <a:lnTo>
                  <a:pt x="1472365" y="1093524"/>
                </a:lnTo>
                <a:lnTo>
                  <a:pt x="1490373" y="1050905"/>
                </a:lnTo>
                <a:lnTo>
                  <a:pt x="1505859" y="1007026"/>
                </a:lnTo>
                <a:lnTo>
                  <a:pt x="1518732" y="961978"/>
                </a:lnTo>
                <a:lnTo>
                  <a:pt x="1528902" y="915852"/>
                </a:lnTo>
                <a:lnTo>
                  <a:pt x="1536278" y="868737"/>
                </a:lnTo>
                <a:lnTo>
                  <a:pt x="1540770" y="820725"/>
                </a:lnTo>
                <a:lnTo>
                  <a:pt x="1542288" y="771905"/>
                </a:lnTo>
                <a:lnTo>
                  <a:pt x="1540770" y="723086"/>
                </a:lnTo>
                <a:lnTo>
                  <a:pt x="1536278" y="675074"/>
                </a:lnTo>
                <a:lnTo>
                  <a:pt x="1528902" y="627959"/>
                </a:lnTo>
                <a:lnTo>
                  <a:pt x="1518732" y="581833"/>
                </a:lnTo>
                <a:lnTo>
                  <a:pt x="1505859" y="536785"/>
                </a:lnTo>
                <a:lnTo>
                  <a:pt x="1490373" y="492906"/>
                </a:lnTo>
                <a:lnTo>
                  <a:pt x="1472365" y="450287"/>
                </a:lnTo>
                <a:lnTo>
                  <a:pt x="1451924" y="409017"/>
                </a:lnTo>
                <a:lnTo>
                  <a:pt x="1429142" y="369187"/>
                </a:lnTo>
                <a:lnTo>
                  <a:pt x="1404108" y="330887"/>
                </a:lnTo>
                <a:lnTo>
                  <a:pt x="1376913" y="294209"/>
                </a:lnTo>
                <a:lnTo>
                  <a:pt x="1347648" y="259241"/>
                </a:lnTo>
                <a:lnTo>
                  <a:pt x="1316402" y="226075"/>
                </a:lnTo>
                <a:lnTo>
                  <a:pt x="1283267" y="194802"/>
                </a:lnTo>
                <a:lnTo>
                  <a:pt x="1248332" y="165510"/>
                </a:lnTo>
                <a:lnTo>
                  <a:pt x="1211688" y="138292"/>
                </a:lnTo>
                <a:lnTo>
                  <a:pt x="1173426" y="113237"/>
                </a:lnTo>
                <a:lnTo>
                  <a:pt x="1133636" y="90435"/>
                </a:lnTo>
                <a:lnTo>
                  <a:pt x="1092407" y="69977"/>
                </a:lnTo>
                <a:lnTo>
                  <a:pt x="1049832" y="51954"/>
                </a:lnTo>
                <a:lnTo>
                  <a:pt x="1005999" y="36456"/>
                </a:lnTo>
                <a:lnTo>
                  <a:pt x="960999" y="23573"/>
                </a:lnTo>
                <a:lnTo>
                  <a:pt x="914924" y="13395"/>
                </a:lnTo>
                <a:lnTo>
                  <a:pt x="867862" y="6013"/>
                </a:lnTo>
                <a:lnTo>
                  <a:pt x="819905" y="1518"/>
                </a:lnTo>
                <a:lnTo>
                  <a:pt x="771144" y="0"/>
                </a:lnTo>
                <a:close/>
              </a:path>
            </a:pathLst>
          </a:custGeom>
          <a:solidFill>
            <a:srgbClr val="278696">
              <a:alpha val="7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799319" y="5023103"/>
            <a:ext cx="1024255" cy="1022985"/>
          </a:xfrm>
          <a:custGeom>
            <a:avLst/>
            <a:gdLst/>
            <a:ahLst/>
            <a:cxnLst/>
            <a:rect l="l" t="t" r="r" b="b"/>
            <a:pathLst>
              <a:path w="1024254" h="1022985">
                <a:moveTo>
                  <a:pt x="512063" y="0"/>
                </a:moveTo>
                <a:lnTo>
                  <a:pt x="465452" y="2090"/>
                </a:lnTo>
                <a:lnTo>
                  <a:pt x="420013" y="8239"/>
                </a:lnTo>
                <a:lnTo>
                  <a:pt x="375928" y="18268"/>
                </a:lnTo>
                <a:lnTo>
                  <a:pt x="333378" y="31995"/>
                </a:lnTo>
                <a:lnTo>
                  <a:pt x="292543" y="49240"/>
                </a:lnTo>
                <a:lnTo>
                  <a:pt x="253604" y="69821"/>
                </a:lnTo>
                <a:lnTo>
                  <a:pt x="216742" y="93559"/>
                </a:lnTo>
                <a:lnTo>
                  <a:pt x="182137" y="120272"/>
                </a:lnTo>
                <a:lnTo>
                  <a:pt x="149971" y="149780"/>
                </a:lnTo>
                <a:lnTo>
                  <a:pt x="120423" y="181902"/>
                </a:lnTo>
                <a:lnTo>
                  <a:pt x="93674" y="216458"/>
                </a:lnTo>
                <a:lnTo>
                  <a:pt x="69906" y="253266"/>
                </a:lnTo>
                <a:lnTo>
                  <a:pt x="49299" y="292146"/>
                </a:lnTo>
                <a:lnTo>
                  <a:pt x="32033" y="332917"/>
                </a:lnTo>
                <a:lnTo>
                  <a:pt x="18289" y="375399"/>
                </a:lnTo>
                <a:lnTo>
                  <a:pt x="8249" y="419411"/>
                </a:lnTo>
                <a:lnTo>
                  <a:pt x="2092" y="464772"/>
                </a:lnTo>
                <a:lnTo>
                  <a:pt x="0" y="511302"/>
                </a:lnTo>
                <a:lnTo>
                  <a:pt x="2092" y="557840"/>
                </a:lnTo>
                <a:lnTo>
                  <a:pt x="8249" y="603209"/>
                </a:lnTo>
                <a:lnTo>
                  <a:pt x="18289" y="647226"/>
                </a:lnTo>
                <a:lnTo>
                  <a:pt x="32033" y="689711"/>
                </a:lnTo>
                <a:lnTo>
                  <a:pt x="49299" y="730485"/>
                </a:lnTo>
                <a:lnTo>
                  <a:pt x="69906" y="769366"/>
                </a:lnTo>
                <a:lnTo>
                  <a:pt x="93674" y="806173"/>
                </a:lnTo>
                <a:lnTo>
                  <a:pt x="120423" y="840727"/>
                </a:lnTo>
                <a:lnTo>
                  <a:pt x="149971" y="872847"/>
                </a:lnTo>
                <a:lnTo>
                  <a:pt x="182137" y="902352"/>
                </a:lnTo>
                <a:lnTo>
                  <a:pt x="216742" y="929062"/>
                </a:lnTo>
                <a:lnTo>
                  <a:pt x="253604" y="952796"/>
                </a:lnTo>
                <a:lnTo>
                  <a:pt x="292543" y="973374"/>
                </a:lnTo>
                <a:lnTo>
                  <a:pt x="333378" y="990615"/>
                </a:lnTo>
                <a:lnTo>
                  <a:pt x="375928" y="1004339"/>
                </a:lnTo>
                <a:lnTo>
                  <a:pt x="420013" y="1014366"/>
                </a:lnTo>
                <a:lnTo>
                  <a:pt x="465452" y="1020514"/>
                </a:lnTo>
                <a:lnTo>
                  <a:pt x="512063" y="1022604"/>
                </a:lnTo>
                <a:lnTo>
                  <a:pt x="558675" y="1020514"/>
                </a:lnTo>
                <a:lnTo>
                  <a:pt x="604114" y="1014366"/>
                </a:lnTo>
                <a:lnTo>
                  <a:pt x="648199" y="1004339"/>
                </a:lnTo>
                <a:lnTo>
                  <a:pt x="690749" y="990615"/>
                </a:lnTo>
                <a:lnTo>
                  <a:pt x="731584" y="973374"/>
                </a:lnTo>
                <a:lnTo>
                  <a:pt x="770523" y="952796"/>
                </a:lnTo>
                <a:lnTo>
                  <a:pt x="807385" y="929062"/>
                </a:lnTo>
                <a:lnTo>
                  <a:pt x="841990" y="902352"/>
                </a:lnTo>
                <a:lnTo>
                  <a:pt x="874156" y="872847"/>
                </a:lnTo>
                <a:lnTo>
                  <a:pt x="903704" y="840727"/>
                </a:lnTo>
                <a:lnTo>
                  <a:pt x="930453" y="806173"/>
                </a:lnTo>
                <a:lnTo>
                  <a:pt x="954221" y="769366"/>
                </a:lnTo>
                <a:lnTo>
                  <a:pt x="974828" y="730485"/>
                </a:lnTo>
                <a:lnTo>
                  <a:pt x="992094" y="689711"/>
                </a:lnTo>
                <a:lnTo>
                  <a:pt x="1005838" y="647226"/>
                </a:lnTo>
                <a:lnTo>
                  <a:pt x="1015878" y="603209"/>
                </a:lnTo>
                <a:lnTo>
                  <a:pt x="1022035" y="557840"/>
                </a:lnTo>
                <a:lnTo>
                  <a:pt x="1024127" y="511302"/>
                </a:lnTo>
                <a:lnTo>
                  <a:pt x="1022035" y="464772"/>
                </a:lnTo>
                <a:lnTo>
                  <a:pt x="1015878" y="419411"/>
                </a:lnTo>
                <a:lnTo>
                  <a:pt x="1005838" y="375399"/>
                </a:lnTo>
                <a:lnTo>
                  <a:pt x="992094" y="332917"/>
                </a:lnTo>
                <a:lnTo>
                  <a:pt x="974828" y="292146"/>
                </a:lnTo>
                <a:lnTo>
                  <a:pt x="954221" y="253266"/>
                </a:lnTo>
                <a:lnTo>
                  <a:pt x="930453" y="216458"/>
                </a:lnTo>
                <a:lnTo>
                  <a:pt x="903704" y="181902"/>
                </a:lnTo>
                <a:lnTo>
                  <a:pt x="874156" y="149780"/>
                </a:lnTo>
                <a:lnTo>
                  <a:pt x="841990" y="120272"/>
                </a:lnTo>
                <a:lnTo>
                  <a:pt x="807385" y="93559"/>
                </a:lnTo>
                <a:lnTo>
                  <a:pt x="770523" y="69821"/>
                </a:lnTo>
                <a:lnTo>
                  <a:pt x="731584" y="49240"/>
                </a:lnTo>
                <a:lnTo>
                  <a:pt x="690749" y="31995"/>
                </a:lnTo>
                <a:lnTo>
                  <a:pt x="648199" y="18268"/>
                </a:lnTo>
                <a:lnTo>
                  <a:pt x="604114" y="8239"/>
                </a:lnTo>
                <a:lnTo>
                  <a:pt x="558675" y="2090"/>
                </a:lnTo>
                <a:lnTo>
                  <a:pt x="512063" y="0"/>
                </a:lnTo>
                <a:close/>
              </a:path>
            </a:pathLst>
          </a:custGeom>
          <a:solidFill>
            <a:srgbClr val="E6AE00">
              <a:alpha val="7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875264" y="3689603"/>
            <a:ext cx="472440" cy="469900"/>
          </a:xfrm>
          <a:custGeom>
            <a:avLst/>
            <a:gdLst/>
            <a:ahLst/>
            <a:cxnLst/>
            <a:rect l="l" t="t" r="r" b="b"/>
            <a:pathLst>
              <a:path w="472440" h="469900">
                <a:moveTo>
                  <a:pt x="236219" y="0"/>
                </a:moveTo>
                <a:lnTo>
                  <a:pt x="188622" y="4766"/>
                </a:lnTo>
                <a:lnTo>
                  <a:pt x="144285" y="18436"/>
                </a:lnTo>
                <a:lnTo>
                  <a:pt x="104161" y="40069"/>
                </a:lnTo>
                <a:lnTo>
                  <a:pt x="69199" y="68722"/>
                </a:lnTo>
                <a:lnTo>
                  <a:pt x="40351" y="103454"/>
                </a:lnTo>
                <a:lnTo>
                  <a:pt x="18567" y="143321"/>
                </a:lnTo>
                <a:lnTo>
                  <a:pt x="4800" y="187382"/>
                </a:lnTo>
                <a:lnTo>
                  <a:pt x="0" y="234696"/>
                </a:lnTo>
                <a:lnTo>
                  <a:pt x="4800" y="282009"/>
                </a:lnTo>
                <a:lnTo>
                  <a:pt x="18567" y="326070"/>
                </a:lnTo>
                <a:lnTo>
                  <a:pt x="40351" y="365937"/>
                </a:lnTo>
                <a:lnTo>
                  <a:pt x="69199" y="400669"/>
                </a:lnTo>
                <a:lnTo>
                  <a:pt x="104161" y="429322"/>
                </a:lnTo>
                <a:lnTo>
                  <a:pt x="144285" y="450955"/>
                </a:lnTo>
                <a:lnTo>
                  <a:pt x="188622" y="464625"/>
                </a:lnTo>
                <a:lnTo>
                  <a:pt x="236219" y="469392"/>
                </a:lnTo>
                <a:lnTo>
                  <a:pt x="283817" y="464625"/>
                </a:lnTo>
                <a:lnTo>
                  <a:pt x="328154" y="450955"/>
                </a:lnTo>
                <a:lnTo>
                  <a:pt x="368278" y="429322"/>
                </a:lnTo>
                <a:lnTo>
                  <a:pt x="403240" y="400669"/>
                </a:lnTo>
                <a:lnTo>
                  <a:pt x="432088" y="365937"/>
                </a:lnTo>
                <a:lnTo>
                  <a:pt x="453872" y="326070"/>
                </a:lnTo>
                <a:lnTo>
                  <a:pt x="467639" y="282009"/>
                </a:lnTo>
                <a:lnTo>
                  <a:pt x="472439" y="234696"/>
                </a:lnTo>
                <a:lnTo>
                  <a:pt x="467639" y="187382"/>
                </a:lnTo>
                <a:lnTo>
                  <a:pt x="453872" y="143321"/>
                </a:lnTo>
                <a:lnTo>
                  <a:pt x="432088" y="103454"/>
                </a:lnTo>
                <a:lnTo>
                  <a:pt x="403240" y="68722"/>
                </a:lnTo>
                <a:lnTo>
                  <a:pt x="368278" y="40069"/>
                </a:lnTo>
                <a:lnTo>
                  <a:pt x="328154" y="18436"/>
                </a:lnTo>
                <a:lnTo>
                  <a:pt x="283817" y="4766"/>
                </a:lnTo>
                <a:lnTo>
                  <a:pt x="236219" y="0"/>
                </a:lnTo>
                <a:close/>
              </a:path>
            </a:pathLst>
          </a:custGeom>
          <a:solidFill>
            <a:srgbClr val="427441">
              <a:alpha val="5882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261347" y="4347971"/>
            <a:ext cx="715010" cy="715010"/>
          </a:xfrm>
          <a:custGeom>
            <a:avLst/>
            <a:gdLst/>
            <a:ahLst/>
            <a:cxnLst/>
            <a:rect l="l" t="t" r="r" b="b"/>
            <a:pathLst>
              <a:path w="715009" h="715010">
                <a:moveTo>
                  <a:pt x="357377" y="0"/>
                </a:moveTo>
                <a:lnTo>
                  <a:pt x="308887" y="3262"/>
                </a:lnTo>
                <a:lnTo>
                  <a:pt x="262378" y="12767"/>
                </a:lnTo>
                <a:lnTo>
                  <a:pt x="218277" y="28086"/>
                </a:lnTo>
                <a:lnTo>
                  <a:pt x="177009" y="48796"/>
                </a:lnTo>
                <a:lnTo>
                  <a:pt x="139001" y="74469"/>
                </a:lnTo>
                <a:lnTo>
                  <a:pt x="104679" y="104679"/>
                </a:lnTo>
                <a:lnTo>
                  <a:pt x="74469" y="139001"/>
                </a:lnTo>
                <a:lnTo>
                  <a:pt x="48796" y="177009"/>
                </a:lnTo>
                <a:lnTo>
                  <a:pt x="28086" y="218277"/>
                </a:lnTo>
                <a:lnTo>
                  <a:pt x="12767" y="262378"/>
                </a:lnTo>
                <a:lnTo>
                  <a:pt x="3262" y="308887"/>
                </a:lnTo>
                <a:lnTo>
                  <a:pt x="0" y="357377"/>
                </a:lnTo>
                <a:lnTo>
                  <a:pt x="3262" y="405868"/>
                </a:lnTo>
                <a:lnTo>
                  <a:pt x="12767" y="452377"/>
                </a:lnTo>
                <a:lnTo>
                  <a:pt x="28086" y="496478"/>
                </a:lnTo>
                <a:lnTo>
                  <a:pt x="48796" y="537746"/>
                </a:lnTo>
                <a:lnTo>
                  <a:pt x="74469" y="575754"/>
                </a:lnTo>
                <a:lnTo>
                  <a:pt x="104679" y="610076"/>
                </a:lnTo>
                <a:lnTo>
                  <a:pt x="139001" y="640286"/>
                </a:lnTo>
                <a:lnTo>
                  <a:pt x="177009" y="665959"/>
                </a:lnTo>
                <a:lnTo>
                  <a:pt x="218277" y="686669"/>
                </a:lnTo>
                <a:lnTo>
                  <a:pt x="262378" y="701988"/>
                </a:lnTo>
                <a:lnTo>
                  <a:pt x="308887" y="711493"/>
                </a:lnTo>
                <a:lnTo>
                  <a:pt x="357377" y="714755"/>
                </a:lnTo>
                <a:lnTo>
                  <a:pt x="405868" y="711493"/>
                </a:lnTo>
                <a:lnTo>
                  <a:pt x="452377" y="701988"/>
                </a:lnTo>
                <a:lnTo>
                  <a:pt x="496478" y="686669"/>
                </a:lnTo>
                <a:lnTo>
                  <a:pt x="537746" y="665959"/>
                </a:lnTo>
                <a:lnTo>
                  <a:pt x="575754" y="640286"/>
                </a:lnTo>
                <a:lnTo>
                  <a:pt x="610076" y="610076"/>
                </a:lnTo>
                <a:lnTo>
                  <a:pt x="640286" y="575754"/>
                </a:lnTo>
                <a:lnTo>
                  <a:pt x="665959" y="537746"/>
                </a:lnTo>
                <a:lnTo>
                  <a:pt x="686669" y="496478"/>
                </a:lnTo>
                <a:lnTo>
                  <a:pt x="701988" y="452377"/>
                </a:lnTo>
                <a:lnTo>
                  <a:pt x="711493" y="405868"/>
                </a:lnTo>
                <a:lnTo>
                  <a:pt x="714755" y="357377"/>
                </a:lnTo>
                <a:lnTo>
                  <a:pt x="711493" y="308887"/>
                </a:lnTo>
                <a:lnTo>
                  <a:pt x="701988" y="262378"/>
                </a:lnTo>
                <a:lnTo>
                  <a:pt x="686669" y="218277"/>
                </a:lnTo>
                <a:lnTo>
                  <a:pt x="665959" y="177009"/>
                </a:lnTo>
                <a:lnTo>
                  <a:pt x="640286" y="139001"/>
                </a:lnTo>
                <a:lnTo>
                  <a:pt x="610076" y="104679"/>
                </a:lnTo>
                <a:lnTo>
                  <a:pt x="575754" y="74469"/>
                </a:lnTo>
                <a:lnTo>
                  <a:pt x="537746" y="48796"/>
                </a:lnTo>
                <a:lnTo>
                  <a:pt x="496478" y="28086"/>
                </a:lnTo>
                <a:lnTo>
                  <a:pt x="452377" y="12767"/>
                </a:lnTo>
                <a:lnTo>
                  <a:pt x="405868" y="3262"/>
                </a:lnTo>
                <a:lnTo>
                  <a:pt x="357377" y="0"/>
                </a:lnTo>
                <a:close/>
              </a:path>
            </a:pathLst>
          </a:custGeom>
          <a:solidFill>
            <a:srgbClr val="093E44">
              <a:alpha val="7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436467" y="6347459"/>
            <a:ext cx="1267460" cy="510540"/>
          </a:xfrm>
          <a:custGeom>
            <a:avLst/>
            <a:gdLst/>
            <a:ahLst/>
            <a:cxnLst/>
            <a:rect l="l" t="t" r="r" b="b"/>
            <a:pathLst>
              <a:path w="1267459" h="510540">
                <a:moveTo>
                  <a:pt x="633617" y="0"/>
                </a:moveTo>
                <a:lnTo>
                  <a:pt x="585221" y="1778"/>
                </a:lnTo>
                <a:lnTo>
                  <a:pt x="537791" y="7030"/>
                </a:lnTo>
                <a:lnTo>
                  <a:pt x="491453" y="15631"/>
                </a:lnTo>
                <a:lnTo>
                  <a:pt x="446331" y="27454"/>
                </a:lnTo>
                <a:lnTo>
                  <a:pt x="402552" y="42375"/>
                </a:lnTo>
                <a:lnTo>
                  <a:pt x="360240" y="60268"/>
                </a:lnTo>
                <a:lnTo>
                  <a:pt x="319521" y="81008"/>
                </a:lnTo>
                <a:lnTo>
                  <a:pt x="280521" y="104470"/>
                </a:lnTo>
                <a:lnTo>
                  <a:pt x="243364" y="130527"/>
                </a:lnTo>
                <a:lnTo>
                  <a:pt x="208177" y="159055"/>
                </a:lnTo>
                <a:lnTo>
                  <a:pt x="175084" y="189928"/>
                </a:lnTo>
                <a:lnTo>
                  <a:pt x="144210" y="223021"/>
                </a:lnTo>
                <a:lnTo>
                  <a:pt x="115683" y="258209"/>
                </a:lnTo>
                <a:lnTo>
                  <a:pt x="89625" y="295365"/>
                </a:lnTo>
                <a:lnTo>
                  <a:pt x="66164" y="334366"/>
                </a:lnTo>
                <a:lnTo>
                  <a:pt x="45424" y="375084"/>
                </a:lnTo>
                <a:lnTo>
                  <a:pt x="27531" y="417396"/>
                </a:lnTo>
                <a:lnTo>
                  <a:pt x="12610" y="461176"/>
                </a:lnTo>
                <a:lnTo>
                  <a:pt x="787" y="506297"/>
                </a:lnTo>
                <a:lnTo>
                  <a:pt x="0" y="510538"/>
                </a:lnTo>
                <a:lnTo>
                  <a:pt x="1267235" y="510538"/>
                </a:lnTo>
                <a:lnTo>
                  <a:pt x="1254624" y="461176"/>
                </a:lnTo>
                <a:lnTo>
                  <a:pt x="1239703" y="417396"/>
                </a:lnTo>
                <a:lnTo>
                  <a:pt x="1221810" y="375084"/>
                </a:lnTo>
                <a:lnTo>
                  <a:pt x="1201070" y="334366"/>
                </a:lnTo>
                <a:lnTo>
                  <a:pt x="1177609" y="295365"/>
                </a:lnTo>
                <a:lnTo>
                  <a:pt x="1151552" y="258209"/>
                </a:lnTo>
                <a:lnTo>
                  <a:pt x="1123024" y="223021"/>
                </a:lnTo>
                <a:lnTo>
                  <a:pt x="1092151" y="189928"/>
                </a:lnTo>
                <a:lnTo>
                  <a:pt x="1059058" y="159055"/>
                </a:lnTo>
                <a:lnTo>
                  <a:pt x="1023870" y="130527"/>
                </a:lnTo>
                <a:lnTo>
                  <a:pt x="986713" y="104470"/>
                </a:lnTo>
                <a:lnTo>
                  <a:pt x="947713" y="81008"/>
                </a:lnTo>
                <a:lnTo>
                  <a:pt x="906994" y="60268"/>
                </a:lnTo>
                <a:lnTo>
                  <a:pt x="864682" y="42375"/>
                </a:lnTo>
                <a:lnTo>
                  <a:pt x="820903" y="27454"/>
                </a:lnTo>
                <a:lnTo>
                  <a:pt x="775782" y="15631"/>
                </a:lnTo>
                <a:lnTo>
                  <a:pt x="729443" y="7030"/>
                </a:lnTo>
                <a:lnTo>
                  <a:pt x="682013" y="1778"/>
                </a:lnTo>
                <a:lnTo>
                  <a:pt x="633617" y="0"/>
                </a:lnTo>
                <a:close/>
              </a:path>
            </a:pathLst>
          </a:custGeom>
          <a:solidFill>
            <a:srgbClr val="278696">
              <a:alpha val="7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422892" y="6358128"/>
            <a:ext cx="553720" cy="500380"/>
          </a:xfrm>
          <a:custGeom>
            <a:avLst/>
            <a:gdLst/>
            <a:ahLst/>
            <a:cxnLst/>
            <a:rect l="l" t="t" r="r" b="b"/>
            <a:pathLst>
              <a:path w="553720" h="500379">
                <a:moveTo>
                  <a:pt x="276605" y="0"/>
                </a:moveTo>
                <a:lnTo>
                  <a:pt x="226881" y="4431"/>
                </a:lnTo>
                <a:lnTo>
                  <a:pt x="180082" y="17209"/>
                </a:lnTo>
                <a:lnTo>
                  <a:pt x="136990" y="37555"/>
                </a:lnTo>
                <a:lnTo>
                  <a:pt x="98385" y="64693"/>
                </a:lnTo>
                <a:lnTo>
                  <a:pt x="65049" y="97847"/>
                </a:lnTo>
                <a:lnTo>
                  <a:pt x="37761" y="136239"/>
                </a:lnTo>
                <a:lnTo>
                  <a:pt x="17303" y="179094"/>
                </a:lnTo>
                <a:lnTo>
                  <a:pt x="4455" y="225633"/>
                </a:lnTo>
                <a:lnTo>
                  <a:pt x="0" y="275082"/>
                </a:lnTo>
                <a:lnTo>
                  <a:pt x="4455" y="324528"/>
                </a:lnTo>
                <a:lnTo>
                  <a:pt x="17303" y="371067"/>
                </a:lnTo>
                <a:lnTo>
                  <a:pt x="37761" y="413921"/>
                </a:lnTo>
                <a:lnTo>
                  <a:pt x="65049" y="452313"/>
                </a:lnTo>
                <a:lnTo>
                  <a:pt x="98385" y="485468"/>
                </a:lnTo>
                <a:lnTo>
                  <a:pt x="118872" y="499870"/>
                </a:lnTo>
                <a:lnTo>
                  <a:pt x="434339" y="499870"/>
                </a:lnTo>
                <a:lnTo>
                  <a:pt x="488162" y="452313"/>
                </a:lnTo>
                <a:lnTo>
                  <a:pt x="515450" y="413921"/>
                </a:lnTo>
                <a:lnTo>
                  <a:pt x="535908" y="371067"/>
                </a:lnTo>
                <a:lnTo>
                  <a:pt x="548756" y="324528"/>
                </a:lnTo>
                <a:lnTo>
                  <a:pt x="553211" y="275082"/>
                </a:lnTo>
                <a:lnTo>
                  <a:pt x="548756" y="225633"/>
                </a:lnTo>
                <a:lnTo>
                  <a:pt x="535908" y="179094"/>
                </a:lnTo>
                <a:lnTo>
                  <a:pt x="515450" y="136239"/>
                </a:lnTo>
                <a:lnTo>
                  <a:pt x="488162" y="97847"/>
                </a:lnTo>
                <a:lnTo>
                  <a:pt x="454826" y="64693"/>
                </a:lnTo>
                <a:lnTo>
                  <a:pt x="416221" y="37555"/>
                </a:lnTo>
                <a:lnTo>
                  <a:pt x="373129" y="17209"/>
                </a:lnTo>
                <a:lnTo>
                  <a:pt x="326330" y="4431"/>
                </a:lnTo>
                <a:lnTo>
                  <a:pt x="276605" y="0"/>
                </a:lnTo>
                <a:close/>
              </a:path>
            </a:pathLst>
          </a:custGeom>
          <a:solidFill>
            <a:srgbClr val="AA454A">
              <a:alpha val="5882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449311" y="379475"/>
            <a:ext cx="426720" cy="425450"/>
          </a:xfrm>
          <a:custGeom>
            <a:avLst/>
            <a:gdLst/>
            <a:ahLst/>
            <a:cxnLst/>
            <a:rect l="l" t="t" r="r" b="b"/>
            <a:pathLst>
              <a:path w="426720" h="425450">
                <a:moveTo>
                  <a:pt x="213360" y="0"/>
                </a:moveTo>
                <a:lnTo>
                  <a:pt x="164432" y="5611"/>
                </a:lnTo>
                <a:lnTo>
                  <a:pt x="119520" y="21598"/>
                </a:lnTo>
                <a:lnTo>
                  <a:pt x="79905" y="46686"/>
                </a:lnTo>
                <a:lnTo>
                  <a:pt x="46866" y="79603"/>
                </a:lnTo>
                <a:lnTo>
                  <a:pt x="21682" y="119076"/>
                </a:lnTo>
                <a:lnTo>
                  <a:pt x="5633" y="163832"/>
                </a:lnTo>
                <a:lnTo>
                  <a:pt x="0" y="212598"/>
                </a:lnTo>
                <a:lnTo>
                  <a:pt x="5633" y="261363"/>
                </a:lnTo>
                <a:lnTo>
                  <a:pt x="21682" y="306119"/>
                </a:lnTo>
                <a:lnTo>
                  <a:pt x="46866" y="345592"/>
                </a:lnTo>
                <a:lnTo>
                  <a:pt x="79905" y="378509"/>
                </a:lnTo>
                <a:lnTo>
                  <a:pt x="119520" y="403597"/>
                </a:lnTo>
                <a:lnTo>
                  <a:pt x="164432" y="419584"/>
                </a:lnTo>
                <a:lnTo>
                  <a:pt x="213360" y="425196"/>
                </a:lnTo>
                <a:lnTo>
                  <a:pt x="262287" y="419584"/>
                </a:lnTo>
                <a:lnTo>
                  <a:pt x="307199" y="403597"/>
                </a:lnTo>
                <a:lnTo>
                  <a:pt x="346814" y="378509"/>
                </a:lnTo>
                <a:lnTo>
                  <a:pt x="379853" y="345592"/>
                </a:lnTo>
                <a:lnTo>
                  <a:pt x="405037" y="306119"/>
                </a:lnTo>
                <a:lnTo>
                  <a:pt x="421086" y="261363"/>
                </a:lnTo>
                <a:lnTo>
                  <a:pt x="426720" y="212598"/>
                </a:lnTo>
                <a:lnTo>
                  <a:pt x="421086" y="163832"/>
                </a:lnTo>
                <a:lnTo>
                  <a:pt x="405037" y="119076"/>
                </a:lnTo>
                <a:lnTo>
                  <a:pt x="379853" y="79603"/>
                </a:lnTo>
                <a:lnTo>
                  <a:pt x="346814" y="46686"/>
                </a:lnTo>
                <a:lnTo>
                  <a:pt x="307199" y="21598"/>
                </a:lnTo>
                <a:lnTo>
                  <a:pt x="262287" y="5611"/>
                </a:lnTo>
                <a:lnTo>
                  <a:pt x="213360" y="0"/>
                </a:lnTo>
                <a:close/>
              </a:path>
            </a:pathLst>
          </a:custGeom>
          <a:solidFill>
            <a:srgbClr val="427441">
              <a:alpha val="5882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327392" y="1127760"/>
            <a:ext cx="1321435" cy="1321435"/>
          </a:xfrm>
          <a:custGeom>
            <a:avLst/>
            <a:gdLst/>
            <a:ahLst/>
            <a:cxnLst/>
            <a:rect l="l" t="t" r="r" b="b"/>
            <a:pathLst>
              <a:path w="1321434" h="1321435">
                <a:moveTo>
                  <a:pt x="660653" y="0"/>
                </a:moveTo>
                <a:lnTo>
                  <a:pt x="613472" y="1658"/>
                </a:lnTo>
                <a:lnTo>
                  <a:pt x="567186" y="6560"/>
                </a:lnTo>
                <a:lnTo>
                  <a:pt x="521907" y="14593"/>
                </a:lnTo>
                <a:lnTo>
                  <a:pt x="477747" y="25646"/>
                </a:lnTo>
                <a:lnTo>
                  <a:pt x="434818" y="39606"/>
                </a:lnTo>
                <a:lnTo>
                  <a:pt x="393232" y="56362"/>
                </a:lnTo>
                <a:lnTo>
                  <a:pt x="353100" y="75802"/>
                </a:lnTo>
                <a:lnTo>
                  <a:pt x="314534" y="97814"/>
                </a:lnTo>
                <a:lnTo>
                  <a:pt x="277645" y="122287"/>
                </a:lnTo>
                <a:lnTo>
                  <a:pt x="242547" y="149108"/>
                </a:lnTo>
                <a:lnTo>
                  <a:pt x="209350" y="178167"/>
                </a:lnTo>
                <a:lnTo>
                  <a:pt x="178167" y="209350"/>
                </a:lnTo>
                <a:lnTo>
                  <a:pt x="149108" y="242547"/>
                </a:lnTo>
                <a:lnTo>
                  <a:pt x="122287" y="277645"/>
                </a:lnTo>
                <a:lnTo>
                  <a:pt x="97814" y="314534"/>
                </a:lnTo>
                <a:lnTo>
                  <a:pt x="75802" y="353100"/>
                </a:lnTo>
                <a:lnTo>
                  <a:pt x="56362" y="393232"/>
                </a:lnTo>
                <a:lnTo>
                  <a:pt x="39606" y="434818"/>
                </a:lnTo>
                <a:lnTo>
                  <a:pt x="25646" y="477747"/>
                </a:lnTo>
                <a:lnTo>
                  <a:pt x="14593" y="521907"/>
                </a:lnTo>
                <a:lnTo>
                  <a:pt x="6560" y="567186"/>
                </a:lnTo>
                <a:lnTo>
                  <a:pt x="1658" y="613472"/>
                </a:lnTo>
                <a:lnTo>
                  <a:pt x="0" y="660653"/>
                </a:lnTo>
                <a:lnTo>
                  <a:pt x="1658" y="707835"/>
                </a:lnTo>
                <a:lnTo>
                  <a:pt x="6560" y="754121"/>
                </a:lnTo>
                <a:lnTo>
                  <a:pt x="14593" y="799400"/>
                </a:lnTo>
                <a:lnTo>
                  <a:pt x="25646" y="843560"/>
                </a:lnTo>
                <a:lnTo>
                  <a:pt x="39606" y="886489"/>
                </a:lnTo>
                <a:lnTo>
                  <a:pt x="56362" y="928075"/>
                </a:lnTo>
                <a:lnTo>
                  <a:pt x="75802" y="968207"/>
                </a:lnTo>
                <a:lnTo>
                  <a:pt x="97814" y="1006773"/>
                </a:lnTo>
                <a:lnTo>
                  <a:pt x="122287" y="1043662"/>
                </a:lnTo>
                <a:lnTo>
                  <a:pt x="149108" y="1078760"/>
                </a:lnTo>
                <a:lnTo>
                  <a:pt x="178167" y="1111957"/>
                </a:lnTo>
                <a:lnTo>
                  <a:pt x="209350" y="1143140"/>
                </a:lnTo>
                <a:lnTo>
                  <a:pt x="242547" y="1172199"/>
                </a:lnTo>
                <a:lnTo>
                  <a:pt x="277645" y="1199020"/>
                </a:lnTo>
                <a:lnTo>
                  <a:pt x="314534" y="1223493"/>
                </a:lnTo>
                <a:lnTo>
                  <a:pt x="353100" y="1245505"/>
                </a:lnTo>
                <a:lnTo>
                  <a:pt x="393232" y="1264945"/>
                </a:lnTo>
                <a:lnTo>
                  <a:pt x="434818" y="1281701"/>
                </a:lnTo>
                <a:lnTo>
                  <a:pt x="477747" y="1295661"/>
                </a:lnTo>
                <a:lnTo>
                  <a:pt x="521907" y="1306714"/>
                </a:lnTo>
                <a:lnTo>
                  <a:pt x="567186" y="1314747"/>
                </a:lnTo>
                <a:lnTo>
                  <a:pt x="613472" y="1319649"/>
                </a:lnTo>
                <a:lnTo>
                  <a:pt x="660653" y="1321307"/>
                </a:lnTo>
                <a:lnTo>
                  <a:pt x="707835" y="1319649"/>
                </a:lnTo>
                <a:lnTo>
                  <a:pt x="754121" y="1314747"/>
                </a:lnTo>
                <a:lnTo>
                  <a:pt x="799400" y="1306714"/>
                </a:lnTo>
                <a:lnTo>
                  <a:pt x="843560" y="1295661"/>
                </a:lnTo>
                <a:lnTo>
                  <a:pt x="886489" y="1281701"/>
                </a:lnTo>
                <a:lnTo>
                  <a:pt x="928075" y="1264945"/>
                </a:lnTo>
                <a:lnTo>
                  <a:pt x="968207" y="1245505"/>
                </a:lnTo>
                <a:lnTo>
                  <a:pt x="1006773" y="1223493"/>
                </a:lnTo>
                <a:lnTo>
                  <a:pt x="1043662" y="1199020"/>
                </a:lnTo>
                <a:lnTo>
                  <a:pt x="1078760" y="1172199"/>
                </a:lnTo>
                <a:lnTo>
                  <a:pt x="1111957" y="1143140"/>
                </a:lnTo>
                <a:lnTo>
                  <a:pt x="1143140" y="1111957"/>
                </a:lnTo>
                <a:lnTo>
                  <a:pt x="1172199" y="1078760"/>
                </a:lnTo>
                <a:lnTo>
                  <a:pt x="1199020" y="1043662"/>
                </a:lnTo>
                <a:lnTo>
                  <a:pt x="1223493" y="1006773"/>
                </a:lnTo>
                <a:lnTo>
                  <a:pt x="1245505" y="968207"/>
                </a:lnTo>
                <a:lnTo>
                  <a:pt x="1264945" y="928075"/>
                </a:lnTo>
                <a:lnTo>
                  <a:pt x="1281701" y="886489"/>
                </a:lnTo>
                <a:lnTo>
                  <a:pt x="1295661" y="843560"/>
                </a:lnTo>
                <a:lnTo>
                  <a:pt x="1306714" y="799400"/>
                </a:lnTo>
                <a:lnTo>
                  <a:pt x="1314747" y="754121"/>
                </a:lnTo>
                <a:lnTo>
                  <a:pt x="1319649" y="707835"/>
                </a:lnTo>
                <a:lnTo>
                  <a:pt x="1321307" y="660653"/>
                </a:lnTo>
                <a:lnTo>
                  <a:pt x="1319649" y="613472"/>
                </a:lnTo>
                <a:lnTo>
                  <a:pt x="1314747" y="567186"/>
                </a:lnTo>
                <a:lnTo>
                  <a:pt x="1306714" y="521907"/>
                </a:lnTo>
                <a:lnTo>
                  <a:pt x="1295661" y="477747"/>
                </a:lnTo>
                <a:lnTo>
                  <a:pt x="1281701" y="434818"/>
                </a:lnTo>
                <a:lnTo>
                  <a:pt x="1264945" y="393232"/>
                </a:lnTo>
                <a:lnTo>
                  <a:pt x="1245505" y="353100"/>
                </a:lnTo>
                <a:lnTo>
                  <a:pt x="1223493" y="314534"/>
                </a:lnTo>
                <a:lnTo>
                  <a:pt x="1199020" y="277645"/>
                </a:lnTo>
                <a:lnTo>
                  <a:pt x="1172199" y="242547"/>
                </a:lnTo>
                <a:lnTo>
                  <a:pt x="1143140" y="209350"/>
                </a:lnTo>
                <a:lnTo>
                  <a:pt x="1111957" y="178167"/>
                </a:lnTo>
                <a:lnTo>
                  <a:pt x="1078760" y="149108"/>
                </a:lnTo>
                <a:lnTo>
                  <a:pt x="1043662" y="122287"/>
                </a:lnTo>
                <a:lnTo>
                  <a:pt x="1006773" y="97814"/>
                </a:lnTo>
                <a:lnTo>
                  <a:pt x="968207" y="75802"/>
                </a:lnTo>
                <a:lnTo>
                  <a:pt x="928075" y="56362"/>
                </a:lnTo>
                <a:lnTo>
                  <a:pt x="886489" y="39606"/>
                </a:lnTo>
                <a:lnTo>
                  <a:pt x="843560" y="25646"/>
                </a:lnTo>
                <a:lnTo>
                  <a:pt x="799400" y="14593"/>
                </a:lnTo>
                <a:lnTo>
                  <a:pt x="754121" y="6560"/>
                </a:lnTo>
                <a:lnTo>
                  <a:pt x="707835" y="1658"/>
                </a:lnTo>
                <a:lnTo>
                  <a:pt x="660653" y="0"/>
                </a:lnTo>
                <a:close/>
              </a:path>
            </a:pathLst>
          </a:custGeom>
          <a:solidFill>
            <a:srgbClr val="AA454A">
              <a:alpha val="5882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516368" y="2214372"/>
            <a:ext cx="472440" cy="469900"/>
          </a:xfrm>
          <a:custGeom>
            <a:avLst/>
            <a:gdLst/>
            <a:ahLst/>
            <a:cxnLst/>
            <a:rect l="l" t="t" r="r" b="b"/>
            <a:pathLst>
              <a:path w="472440" h="469900">
                <a:moveTo>
                  <a:pt x="236220" y="0"/>
                </a:moveTo>
                <a:lnTo>
                  <a:pt x="188622" y="4766"/>
                </a:lnTo>
                <a:lnTo>
                  <a:pt x="144285" y="18436"/>
                </a:lnTo>
                <a:lnTo>
                  <a:pt x="104161" y="40069"/>
                </a:lnTo>
                <a:lnTo>
                  <a:pt x="69199" y="68722"/>
                </a:lnTo>
                <a:lnTo>
                  <a:pt x="40351" y="103454"/>
                </a:lnTo>
                <a:lnTo>
                  <a:pt x="18567" y="143321"/>
                </a:lnTo>
                <a:lnTo>
                  <a:pt x="4800" y="187382"/>
                </a:lnTo>
                <a:lnTo>
                  <a:pt x="0" y="234695"/>
                </a:lnTo>
                <a:lnTo>
                  <a:pt x="4800" y="282009"/>
                </a:lnTo>
                <a:lnTo>
                  <a:pt x="18567" y="326070"/>
                </a:lnTo>
                <a:lnTo>
                  <a:pt x="40351" y="365937"/>
                </a:lnTo>
                <a:lnTo>
                  <a:pt x="69199" y="400669"/>
                </a:lnTo>
                <a:lnTo>
                  <a:pt x="104161" y="429322"/>
                </a:lnTo>
                <a:lnTo>
                  <a:pt x="144285" y="450955"/>
                </a:lnTo>
                <a:lnTo>
                  <a:pt x="188622" y="464625"/>
                </a:lnTo>
                <a:lnTo>
                  <a:pt x="236220" y="469391"/>
                </a:lnTo>
                <a:lnTo>
                  <a:pt x="283817" y="464625"/>
                </a:lnTo>
                <a:lnTo>
                  <a:pt x="328154" y="450955"/>
                </a:lnTo>
                <a:lnTo>
                  <a:pt x="368278" y="429322"/>
                </a:lnTo>
                <a:lnTo>
                  <a:pt x="403240" y="400669"/>
                </a:lnTo>
                <a:lnTo>
                  <a:pt x="432088" y="365937"/>
                </a:lnTo>
                <a:lnTo>
                  <a:pt x="453872" y="326070"/>
                </a:lnTo>
                <a:lnTo>
                  <a:pt x="467639" y="282009"/>
                </a:lnTo>
                <a:lnTo>
                  <a:pt x="472439" y="234695"/>
                </a:lnTo>
                <a:lnTo>
                  <a:pt x="467639" y="187382"/>
                </a:lnTo>
                <a:lnTo>
                  <a:pt x="453872" y="143321"/>
                </a:lnTo>
                <a:lnTo>
                  <a:pt x="432088" y="103454"/>
                </a:lnTo>
                <a:lnTo>
                  <a:pt x="403240" y="68722"/>
                </a:lnTo>
                <a:lnTo>
                  <a:pt x="368278" y="40069"/>
                </a:lnTo>
                <a:lnTo>
                  <a:pt x="328154" y="18436"/>
                </a:lnTo>
                <a:lnTo>
                  <a:pt x="283817" y="4766"/>
                </a:lnTo>
                <a:lnTo>
                  <a:pt x="236220" y="0"/>
                </a:lnTo>
                <a:close/>
              </a:path>
            </a:pathLst>
          </a:custGeom>
          <a:solidFill>
            <a:srgbClr val="427441">
              <a:alpha val="5882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159752" y="658368"/>
            <a:ext cx="716280" cy="715010"/>
          </a:xfrm>
          <a:custGeom>
            <a:avLst/>
            <a:gdLst/>
            <a:ahLst/>
            <a:cxnLst/>
            <a:rect l="l" t="t" r="r" b="b"/>
            <a:pathLst>
              <a:path w="716279" h="715010">
                <a:moveTo>
                  <a:pt x="358140" y="0"/>
                </a:moveTo>
                <a:lnTo>
                  <a:pt x="309554" y="3262"/>
                </a:lnTo>
                <a:lnTo>
                  <a:pt x="262951" y="12767"/>
                </a:lnTo>
                <a:lnTo>
                  <a:pt x="218759" y="28086"/>
                </a:lnTo>
                <a:lnTo>
                  <a:pt x="177404" y="48796"/>
                </a:lnTo>
                <a:lnTo>
                  <a:pt x="139315" y="74469"/>
                </a:lnTo>
                <a:lnTo>
                  <a:pt x="104917" y="104679"/>
                </a:lnTo>
                <a:lnTo>
                  <a:pt x="74640" y="139001"/>
                </a:lnTo>
                <a:lnTo>
                  <a:pt x="48909" y="177009"/>
                </a:lnTo>
                <a:lnTo>
                  <a:pt x="28152" y="218277"/>
                </a:lnTo>
                <a:lnTo>
                  <a:pt x="12797" y="262378"/>
                </a:lnTo>
                <a:lnTo>
                  <a:pt x="3270" y="308887"/>
                </a:lnTo>
                <a:lnTo>
                  <a:pt x="0" y="357378"/>
                </a:lnTo>
                <a:lnTo>
                  <a:pt x="3270" y="405868"/>
                </a:lnTo>
                <a:lnTo>
                  <a:pt x="12797" y="452377"/>
                </a:lnTo>
                <a:lnTo>
                  <a:pt x="28152" y="496478"/>
                </a:lnTo>
                <a:lnTo>
                  <a:pt x="48909" y="537746"/>
                </a:lnTo>
                <a:lnTo>
                  <a:pt x="74640" y="575754"/>
                </a:lnTo>
                <a:lnTo>
                  <a:pt x="104917" y="610076"/>
                </a:lnTo>
                <a:lnTo>
                  <a:pt x="139315" y="640286"/>
                </a:lnTo>
                <a:lnTo>
                  <a:pt x="177404" y="665959"/>
                </a:lnTo>
                <a:lnTo>
                  <a:pt x="218759" y="686669"/>
                </a:lnTo>
                <a:lnTo>
                  <a:pt x="262951" y="701988"/>
                </a:lnTo>
                <a:lnTo>
                  <a:pt x="309554" y="711493"/>
                </a:lnTo>
                <a:lnTo>
                  <a:pt x="358140" y="714756"/>
                </a:lnTo>
                <a:lnTo>
                  <a:pt x="406725" y="711493"/>
                </a:lnTo>
                <a:lnTo>
                  <a:pt x="453328" y="701988"/>
                </a:lnTo>
                <a:lnTo>
                  <a:pt x="497520" y="686669"/>
                </a:lnTo>
                <a:lnTo>
                  <a:pt x="538875" y="665959"/>
                </a:lnTo>
                <a:lnTo>
                  <a:pt x="576964" y="640286"/>
                </a:lnTo>
                <a:lnTo>
                  <a:pt x="611362" y="610076"/>
                </a:lnTo>
                <a:lnTo>
                  <a:pt x="641639" y="575754"/>
                </a:lnTo>
                <a:lnTo>
                  <a:pt x="667370" y="537746"/>
                </a:lnTo>
                <a:lnTo>
                  <a:pt x="688127" y="496478"/>
                </a:lnTo>
                <a:lnTo>
                  <a:pt x="703482" y="452377"/>
                </a:lnTo>
                <a:lnTo>
                  <a:pt x="713009" y="405868"/>
                </a:lnTo>
                <a:lnTo>
                  <a:pt x="716279" y="357378"/>
                </a:lnTo>
                <a:lnTo>
                  <a:pt x="713009" y="308887"/>
                </a:lnTo>
                <a:lnTo>
                  <a:pt x="703482" y="262378"/>
                </a:lnTo>
                <a:lnTo>
                  <a:pt x="688127" y="218277"/>
                </a:lnTo>
                <a:lnTo>
                  <a:pt x="667370" y="177009"/>
                </a:lnTo>
                <a:lnTo>
                  <a:pt x="641639" y="139001"/>
                </a:lnTo>
                <a:lnTo>
                  <a:pt x="611362" y="104679"/>
                </a:lnTo>
                <a:lnTo>
                  <a:pt x="576964" y="74469"/>
                </a:lnTo>
                <a:lnTo>
                  <a:pt x="538875" y="48796"/>
                </a:lnTo>
                <a:lnTo>
                  <a:pt x="497520" y="28086"/>
                </a:lnTo>
                <a:lnTo>
                  <a:pt x="453328" y="12767"/>
                </a:lnTo>
                <a:lnTo>
                  <a:pt x="406725" y="3262"/>
                </a:lnTo>
                <a:lnTo>
                  <a:pt x="358140" y="0"/>
                </a:lnTo>
                <a:close/>
              </a:path>
            </a:pathLst>
          </a:custGeom>
          <a:solidFill>
            <a:srgbClr val="E6AE00">
              <a:alpha val="7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933943" y="0"/>
            <a:ext cx="887094" cy="462280"/>
          </a:xfrm>
          <a:custGeom>
            <a:avLst/>
            <a:gdLst/>
            <a:ahLst/>
            <a:cxnLst/>
            <a:rect l="l" t="t" r="r" b="b"/>
            <a:pathLst>
              <a:path w="887095" h="462280">
                <a:moveTo>
                  <a:pt x="882036" y="0"/>
                </a:moveTo>
                <a:lnTo>
                  <a:pt x="4931" y="0"/>
                </a:lnTo>
                <a:lnTo>
                  <a:pt x="2601" y="13052"/>
                </a:lnTo>
                <a:lnTo>
                  <a:pt x="0" y="57150"/>
                </a:lnTo>
                <a:lnTo>
                  <a:pt x="2601" y="101247"/>
                </a:lnTo>
                <a:lnTo>
                  <a:pt x="10226" y="143966"/>
                </a:lnTo>
                <a:lnTo>
                  <a:pt x="22603" y="185062"/>
                </a:lnTo>
                <a:lnTo>
                  <a:pt x="39464" y="224286"/>
                </a:lnTo>
                <a:lnTo>
                  <a:pt x="60536" y="261394"/>
                </a:lnTo>
                <a:lnTo>
                  <a:pt x="85551" y="296137"/>
                </a:lnTo>
                <a:lnTo>
                  <a:pt x="114237" y="328270"/>
                </a:lnTo>
                <a:lnTo>
                  <a:pt x="146325" y="357546"/>
                </a:lnTo>
                <a:lnTo>
                  <a:pt x="181544" y="383718"/>
                </a:lnTo>
                <a:lnTo>
                  <a:pt x="219625" y="406541"/>
                </a:lnTo>
                <a:lnTo>
                  <a:pt x="260296" y="425766"/>
                </a:lnTo>
                <a:lnTo>
                  <a:pt x="303288" y="441149"/>
                </a:lnTo>
                <a:lnTo>
                  <a:pt x="348330" y="452441"/>
                </a:lnTo>
                <a:lnTo>
                  <a:pt x="395152" y="459398"/>
                </a:lnTo>
                <a:lnTo>
                  <a:pt x="443483" y="461772"/>
                </a:lnTo>
                <a:lnTo>
                  <a:pt x="491815" y="459398"/>
                </a:lnTo>
                <a:lnTo>
                  <a:pt x="538637" y="452441"/>
                </a:lnTo>
                <a:lnTo>
                  <a:pt x="583679" y="441149"/>
                </a:lnTo>
                <a:lnTo>
                  <a:pt x="626671" y="425766"/>
                </a:lnTo>
                <a:lnTo>
                  <a:pt x="667342" y="406541"/>
                </a:lnTo>
                <a:lnTo>
                  <a:pt x="705423" y="383718"/>
                </a:lnTo>
                <a:lnTo>
                  <a:pt x="740642" y="357546"/>
                </a:lnTo>
                <a:lnTo>
                  <a:pt x="772730" y="328270"/>
                </a:lnTo>
                <a:lnTo>
                  <a:pt x="801416" y="296137"/>
                </a:lnTo>
                <a:lnTo>
                  <a:pt x="826431" y="261394"/>
                </a:lnTo>
                <a:lnTo>
                  <a:pt x="847503" y="224286"/>
                </a:lnTo>
                <a:lnTo>
                  <a:pt x="864364" y="185062"/>
                </a:lnTo>
                <a:lnTo>
                  <a:pt x="876741" y="143966"/>
                </a:lnTo>
                <a:lnTo>
                  <a:pt x="884366" y="101247"/>
                </a:lnTo>
                <a:lnTo>
                  <a:pt x="886967" y="57150"/>
                </a:lnTo>
                <a:lnTo>
                  <a:pt x="884366" y="13052"/>
                </a:lnTo>
                <a:lnTo>
                  <a:pt x="882036" y="0"/>
                </a:lnTo>
                <a:close/>
              </a:path>
            </a:pathLst>
          </a:custGeom>
          <a:solidFill>
            <a:srgbClr val="093E44">
              <a:alpha val="7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190231" y="0"/>
            <a:ext cx="326390" cy="166370"/>
          </a:xfrm>
          <a:custGeom>
            <a:avLst/>
            <a:gdLst/>
            <a:ahLst/>
            <a:cxnLst/>
            <a:rect l="l" t="t" r="r" b="b"/>
            <a:pathLst>
              <a:path w="326390" h="166370">
                <a:moveTo>
                  <a:pt x="325726" y="0"/>
                </a:moveTo>
                <a:lnTo>
                  <a:pt x="409" y="0"/>
                </a:lnTo>
                <a:lnTo>
                  <a:pt x="0" y="3048"/>
                </a:lnTo>
                <a:lnTo>
                  <a:pt x="5826" y="46392"/>
                </a:lnTo>
                <a:lnTo>
                  <a:pt x="22267" y="85344"/>
                </a:lnTo>
                <a:lnTo>
                  <a:pt x="47767" y="118348"/>
                </a:lnTo>
                <a:lnTo>
                  <a:pt x="80772" y="143848"/>
                </a:lnTo>
                <a:lnTo>
                  <a:pt x="119723" y="160289"/>
                </a:lnTo>
                <a:lnTo>
                  <a:pt x="163068" y="166116"/>
                </a:lnTo>
                <a:lnTo>
                  <a:pt x="206412" y="160289"/>
                </a:lnTo>
                <a:lnTo>
                  <a:pt x="245364" y="143848"/>
                </a:lnTo>
                <a:lnTo>
                  <a:pt x="278368" y="118348"/>
                </a:lnTo>
                <a:lnTo>
                  <a:pt x="303868" y="85344"/>
                </a:lnTo>
                <a:lnTo>
                  <a:pt x="320309" y="46392"/>
                </a:lnTo>
                <a:lnTo>
                  <a:pt x="326136" y="3048"/>
                </a:lnTo>
                <a:lnTo>
                  <a:pt x="325726" y="0"/>
                </a:lnTo>
                <a:close/>
              </a:path>
            </a:pathLst>
          </a:custGeom>
          <a:solidFill>
            <a:srgbClr val="AA454A">
              <a:alpha val="7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>
            <a:spLocks noGrp="1"/>
          </p:cNvSpPr>
          <p:nvPr>
            <p:ph type="title"/>
          </p:nvPr>
        </p:nvSpPr>
        <p:spPr>
          <a:xfrm>
            <a:off x="615492" y="90678"/>
            <a:ext cx="592201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292225" algn="l"/>
              </a:tabLst>
            </a:pPr>
            <a:r>
              <a:rPr sz="2800" spc="-5" dirty="0">
                <a:solidFill>
                  <a:srgbClr val="FFFFFF"/>
                </a:solidFill>
              </a:rPr>
              <a:t>第三节	人民群众在历史发展中的作用</a:t>
            </a:r>
            <a:endParaRPr sz="2800"/>
          </a:p>
        </p:txBody>
      </p:sp>
      <p:sp>
        <p:nvSpPr>
          <p:cNvPr id="21" name="object 21"/>
          <p:cNvSpPr txBox="1"/>
          <p:nvPr/>
        </p:nvSpPr>
        <p:spPr>
          <a:xfrm>
            <a:off x="918159" y="2707386"/>
            <a:ext cx="5316855" cy="14897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spc="5" dirty="0">
                <a:solidFill>
                  <a:srgbClr val="C00000"/>
                </a:solidFill>
                <a:latin typeface="Microsoft JhengHei" panose="020B0604030504040204" charset="-120"/>
                <a:cs typeface="Microsoft JhengHei" panose="020B0604030504040204" charset="-120"/>
              </a:rPr>
              <a:t>一、</a:t>
            </a:r>
            <a:r>
              <a:rPr sz="3200" b="1" dirty="0">
                <a:solidFill>
                  <a:srgbClr val="C00000"/>
                </a:solidFill>
                <a:latin typeface="Microsoft JhengHei" panose="020B0604030504040204" charset="-120"/>
                <a:cs typeface="Microsoft JhengHei" panose="020B0604030504040204" charset="-120"/>
              </a:rPr>
              <a:t>人民群众是历史的</a:t>
            </a:r>
            <a:r>
              <a:rPr sz="3200" b="1" spc="-15" dirty="0">
                <a:solidFill>
                  <a:srgbClr val="C00000"/>
                </a:solidFill>
                <a:latin typeface="Microsoft JhengHei" panose="020B0604030504040204" charset="-120"/>
                <a:cs typeface="Microsoft JhengHei" panose="020B0604030504040204" charset="-120"/>
              </a:rPr>
              <a:t>创</a:t>
            </a:r>
            <a:r>
              <a:rPr sz="3200" b="1" dirty="0">
                <a:solidFill>
                  <a:srgbClr val="C00000"/>
                </a:solidFill>
                <a:latin typeface="Microsoft JhengHei" panose="020B0604030504040204" charset="-120"/>
                <a:cs typeface="Microsoft JhengHei" panose="020B0604030504040204" charset="-120"/>
              </a:rPr>
              <a:t>造者</a:t>
            </a:r>
            <a:endParaRPr sz="320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33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3200" b="1" spc="10" dirty="0">
                <a:solidFill>
                  <a:srgbClr val="C00000"/>
                </a:solidFill>
                <a:latin typeface="Microsoft JhengHei" panose="020B0604030504040204" charset="-120"/>
                <a:cs typeface="Microsoft JhengHei" panose="020B0604030504040204" charset="-120"/>
              </a:rPr>
              <a:t>二、</a:t>
            </a:r>
            <a:r>
              <a:rPr sz="3200" b="1" spc="5" dirty="0">
                <a:solidFill>
                  <a:srgbClr val="C00000"/>
                </a:solidFill>
                <a:latin typeface="Microsoft JhengHei" panose="020B0604030504040204" charset="-120"/>
                <a:cs typeface="Microsoft JhengHei" panose="020B0604030504040204" charset="-120"/>
              </a:rPr>
              <a:t>个人</a:t>
            </a:r>
            <a:r>
              <a:rPr sz="3200" b="1" spc="-10" dirty="0">
                <a:solidFill>
                  <a:srgbClr val="C00000"/>
                </a:solidFill>
                <a:latin typeface="Microsoft JhengHei" panose="020B0604030504040204" charset="-120"/>
                <a:cs typeface="Microsoft JhengHei" panose="020B0604030504040204" charset="-120"/>
              </a:rPr>
              <a:t>在</a:t>
            </a:r>
            <a:r>
              <a:rPr sz="3200" b="1" spc="5" dirty="0">
                <a:solidFill>
                  <a:srgbClr val="C00000"/>
                </a:solidFill>
                <a:latin typeface="Microsoft JhengHei" panose="020B0604030504040204" charset="-120"/>
                <a:cs typeface="Microsoft JhengHei" panose="020B0604030504040204" charset="-120"/>
              </a:rPr>
              <a:t>社会</a:t>
            </a:r>
            <a:r>
              <a:rPr sz="3200" b="1" spc="-10" dirty="0">
                <a:solidFill>
                  <a:srgbClr val="C00000"/>
                </a:solidFill>
                <a:latin typeface="Microsoft JhengHei" panose="020B0604030504040204" charset="-120"/>
                <a:cs typeface="Microsoft JhengHei" panose="020B0604030504040204" charset="-120"/>
              </a:rPr>
              <a:t>历</a:t>
            </a:r>
            <a:r>
              <a:rPr sz="3200" b="1" spc="5" dirty="0">
                <a:solidFill>
                  <a:srgbClr val="C00000"/>
                </a:solidFill>
                <a:latin typeface="Microsoft JhengHei" panose="020B0604030504040204" charset="-120"/>
                <a:cs typeface="Microsoft JhengHei" panose="020B0604030504040204" charset="-120"/>
              </a:rPr>
              <a:t>史中</a:t>
            </a:r>
            <a:r>
              <a:rPr sz="3200" b="1" spc="-10" dirty="0">
                <a:solidFill>
                  <a:srgbClr val="C00000"/>
                </a:solidFill>
                <a:latin typeface="Microsoft JhengHei" panose="020B0604030504040204" charset="-120"/>
                <a:cs typeface="Microsoft JhengHei" panose="020B0604030504040204" charset="-120"/>
              </a:rPr>
              <a:t>的</a:t>
            </a:r>
            <a:r>
              <a:rPr sz="3200" b="1" spc="5" dirty="0">
                <a:solidFill>
                  <a:srgbClr val="C00000"/>
                </a:solidFill>
                <a:latin typeface="Microsoft JhengHei" panose="020B0604030504040204" charset="-120"/>
                <a:cs typeface="Microsoft JhengHei" panose="020B0604030504040204" charset="-120"/>
              </a:rPr>
              <a:t>作用</a:t>
            </a:r>
            <a:endParaRPr sz="3200">
              <a:latin typeface="Microsoft JhengHei" panose="020B0604030504040204" charset="-120"/>
              <a:cs typeface="Microsoft JhengHei" panose="020B0604030504040204" charset="-12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9432" y="2182738"/>
            <a:ext cx="2663825" cy="198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custDataLst>
      <p:tags r:id="rId1"/>
    </p:custData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711707"/>
            <a:ext cx="12191999" cy="61462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6374891"/>
            <a:ext cx="12192000" cy="483234"/>
          </a:xfrm>
          <a:custGeom>
            <a:avLst/>
            <a:gdLst/>
            <a:ahLst/>
            <a:cxnLst/>
            <a:rect l="l" t="t" r="r" b="b"/>
            <a:pathLst>
              <a:path w="12192000" h="483234">
                <a:moveTo>
                  <a:pt x="12191999" y="0"/>
                </a:moveTo>
                <a:lnTo>
                  <a:pt x="0" y="0"/>
                </a:lnTo>
                <a:lnTo>
                  <a:pt x="0" y="483106"/>
                </a:lnTo>
                <a:lnTo>
                  <a:pt x="12191999" y="483106"/>
                </a:lnTo>
                <a:lnTo>
                  <a:pt x="12191999" y="0"/>
                </a:lnTo>
                <a:close/>
              </a:path>
            </a:pathLst>
          </a:custGeom>
          <a:solidFill>
            <a:srgbClr val="0F243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15492" y="58674"/>
            <a:ext cx="5313680" cy="513715"/>
          </a:xfrm>
          <a:prstGeom prst="rect">
            <a:avLst/>
          </a:prstGeom>
          <a:solidFill>
            <a:schemeClr val="accent2"/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solidFill>
                  <a:srgbClr val="FFFFFF"/>
                </a:solidFill>
              </a:rPr>
              <a:t>一、人民群众是历史的</a:t>
            </a:r>
            <a:r>
              <a:rPr sz="3200" spc="-15" dirty="0">
                <a:solidFill>
                  <a:srgbClr val="FFFFFF"/>
                </a:solidFill>
              </a:rPr>
              <a:t>创</a:t>
            </a:r>
            <a:r>
              <a:rPr sz="3200" dirty="0">
                <a:solidFill>
                  <a:srgbClr val="FFFFFF"/>
                </a:solidFill>
              </a:rPr>
              <a:t>造者</a:t>
            </a:r>
            <a:endParaRPr sz="3200"/>
          </a:p>
        </p:txBody>
      </p:sp>
      <p:sp>
        <p:nvSpPr>
          <p:cNvPr id="7" name="object 7"/>
          <p:cNvSpPr txBox="1"/>
          <p:nvPr/>
        </p:nvSpPr>
        <p:spPr>
          <a:xfrm>
            <a:off x="6235953" y="6366702"/>
            <a:ext cx="1091565" cy="476884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2800" spc="-5" dirty="0">
                <a:solidFill>
                  <a:srgbClr val="FFFFFF"/>
                </a:solidFill>
                <a:latin typeface="PMingLiU" panose="02020500000000000000" charset="-120"/>
                <a:cs typeface="PMingLiU" panose="02020500000000000000" charset="-120"/>
              </a:rPr>
              <a:t>第三节</a:t>
            </a:r>
            <a:endParaRPr sz="2800">
              <a:latin typeface="PMingLiU" panose="02020500000000000000" charset="-120"/>
              <a:cs typeface="PMingLiU" panose="02020500000000000000" charset="-120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511922" y="6366702"/>
            <a:ext cx="4641850" cy="476884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2800" spc="-5" dirty="0">
                <a:solidFill>
                  <a:srgbClr val="FFFFFF"/>
                </a:solidFill>
                <a:latin typeface="PMingLiU" panose="02020500000000000000" charset="-120"/>
                <a:cs typeface="PMingLiU" panose="02020500000000000000" charset="-120"/>
              </a:rPr>
              <a:t>人民群众在历史发展中的作用</a:t>
            </a:r>
            <a:endParaRPr sz="2800">
              <a:latin typeface="PMingLiU" panose="02020500000000000000" charset="-120"/>
              <a:cs typeface="PMingLiU" panose="02020500000000000000" charset="-120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206500" y="1575053"/>
            <a:ext cx="8159115" cy="260096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dirty="0">
                <a:solidFill>
                  <a:srgbClr val="AD4745"/>
                </a:solidFill>
                <a:latin typeface="微软雅黑" panose="020B0503020204020204" charset="-122"/>
                <a:cs typeface="微软雅黑" panose="020B0503020204020204" charset="-122"/>
              </a:rPr>
              <a:t>（一）两种历史观在历</a:t>
            </a:r>
            <a:r>
              <a:rPr sz="3200" b="1" spc="-15" dirty="0">
                <a:solidFill>
                  <a:srgbClr val="AD4745"/>
                </a:solidFill>
                <a:latin typeface="微软雅黑" panose="020B0503020204020204" charset="-122"/>
                <a:cs typeface="微软雅黑" panose="020B0503020204020204" charset="-122"/>
              </a:rPr>
              <a:t>史</a:t>
            </a:r>
            <a:r>
              <a:rPr sz="3200" b="1" dirty="0">
                <a:solidFill>
                  <a:srgbClr val="AD4745"/>
                </a:solidFill>
                <a:latin typeface="微软雅黑" panose="020B0503020204020204" charset="-122"/>
                <a:cs typeface="微软雅黑" panose="020B0503020204020204" charset="-122"/>
              </a:rPr>
              <a:t>创造</a:t>
            </a:r>
            <a:r>
              <a:rPr sz="3200" b="1" spc="-15" dirty="0">
                <a:solidFill>
                  <a:srgbClr val="AD4745"/>
                </a:solidFill>
                <a:latin typeface="微软雅黑" panose="020B0503020204020204" charset="-122"/>
                <a:cs typeface="微软雅黑" panose="020B0503020204020204" charset="-122"/>
              </a:rPr>
              <a:t>者</a:t>
            </a:r>
            <a:r>
              <a:rPr sz="3200" b="1" dirty="0">
                <a:solidFill>
                  <a:srgbClr val="AD4745"/>
                </a:solidFill>
                <a:latin typeface="微软雅黑" panose="020B0503020204020204" charset="-122"/>
                <a:cs typeface="微软雅黑" panose="020B0503020204020204" charset="-122"/>
              </a:rPr>
              <a:t>问题</a:t>
            </a:r>
            <a:r>
              <a:rPr sz="3200" b="1" spc="-15" dirty="0">
                <a:solidFill>
                  <a:srgbClr val="AD4745"/>
                </a:solidFill>
                <a:latin typeface="微软雅黑" panose="020B0503020204020204" charset="-122"/>
                <a:cs typeface="微软雅黑" panose="020B0503020204020204" charset="-122"/>
              </a:rPr>
              <a:t>上</a:t>
            </a:r>
            <a:r>
              <a:rPr sz="3200" b="1" dirty="0">
                <a:solidFill>
                  <a:srgbClr val="AD4745"/>
                </a:solidFill>
                <a:latin typeface="微软雅黑" panose="020B0503020204020204" charset="-122"/>
                <a:cs typeface="微软雅黑" panose="020B0503020204020204" charset="-122"/>
              </a:rPr>
              <a:t>的对立</a:t>
            </a:r>
            <a:endParaRPr sz="3200">
              <a:latin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00000"/>
              </a:lnSpc>
            </a:pPr>
            <a:endParaRPr sz="4200">
              <a:latin typeface="Times New Roman" panose="02020603050405020304"/>
              <a:cs typeface="Times New Roman" panose="02020603050405020304"/>
            </a:endParaRPr>
          </a:p>
          <a:p>
            <a:pPr marL="2270125" indent="-457835">
              <a:lnSpc>
                <a:spcPct val="100000"/>
              </a:lnSpc>
              <a:spcBef>
                <a:spcPts val="3200"/>
              </a:spcBef>
              <a:buFont typeface="Wingdings" panose="05000000000000000000"/>
              <a:buChar char=""/>
              <a:tabLst>
                <a:tab pos="2270125" algn="l"/>
                <a:tab pos="2270760" algn="l"/>
              </a:tabLst>
            </a:pPr>
            <a:r>
              <a:rPr sz="2800" spc="-5" dirty="0">
                <a:latin typeface="微软雅黑" panose="020B0503020204020204" charset="-122"/>
                <a:cs typeface="微软雅黑" panose="020B0503020204020204" charset="-122"/>
              </a:rPr>
              <a:t>唯心史观（英雄史观）</a:t>
            </a:r>
            <a:endParaRPr sz="2800">
              <a:latin typeface="微软雅黑" panose="020B0503020204020204" charset="-122"/>
              <a:cs typeface="微软雅黑" panose="020B0503020204020204" charset="-122"/>
            </a:endParaRPr>
          </a:p>
          <a:p>
            <a:pPr marL="2270125" indent="-457835">
              <a:lnSpc>
                <a:spcPct val="100000"/>
              </a:lnSpc>
              <a:spcBef>
                <a:spcPts val="1680"/>
              </a:spcBef>
              <a:buFont typeface="Wingdings" panose="05000000000000000000"/>
              <a:buChar char=""/>
              <a:tabLst>
                <a:tab pos="2270125" algn="l"/>
                <a:tab pos="2270760" algn="l"/>
              </a:tabLst>
            </a:pPr>
            <a:r>
              <a:rPr sz="2800" spc="-10" dirty="0">
                <a:latin typeface="微软雅黑" panose="020B0503020204020204" charset="-122"/>
                <a:cs typeface="微软雅黑" panose="020B0503020204020204" charset="-122"/>
              </a:rPr>
              <a:t>唯物史观（群众史观）</a:t>
            </a:r>
            <a:endParaRPr sz="2800">
              <a:latin typeface="微软雅黑" panose="020B0503020204020204" charset="-122"/>
              <a:cs typeface="微软雅黑" panose="020B0503020204020204" charset="-122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711707"/>
            <a:ext cx="12191999" cy="61462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6374891"/>
            <a:ext cx="12192000" cy="483234"/>
          </a:xfrm>
          <a:custGeom>
            <a:avLst/>
            <a:gdLst/>
            <a:ahLst/>
            <a:cxnLst/>
            <a:rect l="l" t="t" r="r" b="b"/>
            <a:pathLst>
              <a:path w="12192000" h="483234">
                <a:moveTo>
                  <a:pt x="12191999" y="0"/>
                </a:moveTo>
                <a:lnTo>
                  <a:pt x="0" y="0"/>
                </a:lnTo>
                <a:lnTo>
                  <a:pt x="0" y="483106"/>
                </a:lnTo>
                <a:lnTo>
                  <a:pt x="12191999" y="483106"/>
                </a:lnTo>
                <a:lnTo>
                  <a:pt x="12191999" y="0"/>
                </a:lnTo>
                <a:close/>
              </a:path>
            </a:pathLst>
          </a:custGeom>
          <a:solidFill>
            <a:srgbClr val="0F243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15492" y="58674"/>
            <a:ext cx="450151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solidFill>
                  <a:schemeClr val="tx1"/>
                </a:solidFill>
              </a:rPr>
              <a:t>一、社会存在与社会意识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914401" y="3196590"/>
            <a:ext cx="2153920" cy="864980"/>
          </a:xfrm>
          <a:prstGeom prst="rect">
            <a:avLst/>
          </a:prstGeom>
          <a:ln w="16763">
            <a:solidFill>
              <a:srgbClr val="FF0000"/>
            </a:solidFill>
          </a:ln>
        </p:spPr>
        <p:txBody>
          <a:bodyPr vert="horz" wrap="square" lIns="0" tIns="247015" rIns="0" bIns="0" rtlCol="0">
            <a:spAutoFit/>
          </a:bodyPr>
          <a:lstStyle/>
          <a:p>
            <a:pPr marL="283210" marR="320040" algn="just">
              <a:lnSpc>
                <a:spcPts val="2370"/>
              </a:lnSpc>
              <a:spcBef>
                <a:spcPts val="1945"/>
              </a:spcBef>
            </a:pPr>
            <a:r>
              <a:rPr lang="zh-CN" sz="2400" b="1" spc="480" dirty="0">
                <a:latin typeface="Microsoft JhengHei" panose="020B0604030504040204" charset="-120"/>
                <a:cs typeface="Microsoft JhengHei" panose="020B0604030504040204" charset="-120"/>
              </a:rPr>
              <a:t>历史观的基本问题</a:t>
            </a:r>
            <a:endParaRPr sz="2400" dirty="0">
              <a:latin typeface="Microsoft JhengHei" panose="020B0604030504040204" charset="-120"/>
              <a:cs typeface="Microsoft JhengHei" panose="020B0604030504040204" charset="-120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8204454" y="2655570"/>
            <a:ext cx="1339850" cy="1054735"/>
          </a:xfrm>
          <a:custGeom>
            <a:avLst/>
            <a:gdLst/>
            <a:ahLst/>
            <a:cxnLst/>
            <a:rect l="l" t="t" r="r" b="b"/>
            <a:pathLst>
              <a:path w="1339850" h="1054735">
                <a:moveTo>
                  <a:pt x="0" y="527303"/>
                </a:moveTo>
                <a:lnTo>
                  <a:pt x="2014" y="486096"/>
                </a:lnTo>
                <a:lnTo>
                  <a:pt x="7960" y="445756"/>
                </a:lnTo>
                <a:lnTo>
                  <a:pt x="17688" y="406401"/>
                </a:lnTo>
                <a:lnTo>
                  <a:pt x="31048" y="368147"/>
                </a:lnTo>
                <a:lnTo>
                  <a:pt x="47893" y="331112"/>
                </a:lnTo>
                <a:lnTo>
                  <a:pt x="68073" y="295413"/>
                </a:lnTo>
                <a:lnTo>
                  <a:pt x="91439" y="261168"/>
                </a:lnTo>
                <a:lnTo>
                  <a:pt x="117844" y="228493"/>
                </a:lnTo>
                <a:lnTo>
                  <a:pt x="147137" y="197506"/>
                </a:lnTo>
                <a:lnTo>
                  <a:pt x="179169" y="168325"/>
                </a:lnTo>
                <a:lnTo>
                  <a:pt x="213793" y="141065"/>
                </a:lnTo>
                <a:lnTo>
                  <a:pt x="250860" y="115846"/>
                </a:lnTo>
                <a:lnTo>
                  <a:pt x="290219" y="92783"/>
                </a:lnTo>
                <a:lnTo>
                  <a:pt x="331723" y="71994"/>
                </a:lnTo>
                <a:lnTo>
                  <a:pt x="375223" y="53597"/>
                </a:lnTo>
                <a:lnTo>
                  <a:pt x="420570" y="37709"/>
                </a:lnTo>
                <a:lnTo>
                  <a:pt x="467615" y="24446"/>
                </a:lnTo>
                <a:lnTo>
                  <a:pt x="516209" y="13927"/>
                </a:lnTo>
                <a:lnTo>
                  <a:pt x="566203" y="6267"/>
                </a:lnTo>
                <a:lnTo>
                  <a:pt x="617449" y="1586"/>
                </a:lnTo>
                <a:lnTo>
                  <a:pt x="669798" y="0"/>
                </a:lnTo>
                <a:lnTo>
                  <a:pt x="722146" y="1586"/>
                </a:lnTo>
                <a:lnTo>
                  <a:pt x="773392" y="6267"/>
                </a:lnTo>
                <a:lnTo>
                  <a:pt x="823386" y="13927"/>
                </a:lnTo>
                <a:lnTo>
                  <a:pt x="871980" y="24446"/>
                </a:lnTo>
                <a:lnTo>
                  <a:pt x="919025" y="37709"/>
                </a:lnTo>
                <a:lnTo>
                  <a:pt x="964372" y="53597"/>
                </a:lnTo>
                <a:lnTo>
                  <a:pt x="1007872" y="71994"/>
                </a:lnTo>
                <a:lnTo>
                  <a:pt x="1049376" y="92783"/>
                </a:lnTo>
                <a:lnTo>
                  <a:pt x="1088735" y="115846"/>
                </a:lnTo>
                <a:lnTo>
                  <a:pt x="1125802" y="141065"/>
                </a:lnTo>
                <a:lnTo>
                  <a:pt x="1160426" y="168325"/>
                </a:lnTo>
                <a:lnTo>
                  <a:pt x="1192458" y="197506"/>
                </a:lnTo>
                <a:lnTo>
                  <a:pt x="1221751" y="228493"/>
                </a:lnTo>
                <a:lnTo>
                  <a:pt x="1248155" y="261168"/>
                </a:lnTo>
                <a:lnTo>
                  <a:pt x="1271522" y="295413"/>
                </a:lnTo>
                <a:lnTo>
                  <a:pt x="1291702" y="331112"/>
                </a:lnTo>
                <a:lnTo>
                  <a:pt x="1308547" y="368147"/>
                </a:lnTo>
                <a:lnTo>
                  <a:pt x="1321907" y="406401"/>
                </a:lnTo>
                <a:lnTo>
                  <a:pt x="1331635" y="445756"/>
                </a:lnTo>
                <a:lnTo>
                  <a:pt x="1337581" y="486096"/>
                </a:lnTo>
                <a:lnTo>
                  <a:pt x="1339596" y="527303"/>
                </a:lnTo>
                <a:lnTo>
                  <a:pt x="1337581" y="568511"/>
                </a:lnTo>
                <a:lnTo>
                  <a:pt x="1331635" y="608851"/>
                </a:lnTo>
                <a:lnTo>
                  <a:pt x="1321907" y="648206"/>
                </a:lnTo>
                <a:lnTo>
                  <a:pt x="1308547" y="686460"/>
                </a:lnTo>
                <a:lnTo>
                  <a:pt x="1291702" y="723495"/>
                </a:lnTo>
                <a:lnTo>
                  <a:pt x="1271522" y="759194"/>
                </a:lnTo>
                <a:lnTo>
                  <a:pt x="1248156" y="793439"/>
                </a:lnTo>
                <a:lnTo>
                  <a:pt x="1221751" y="826114"/>
                </a:lnTo>
                <a:lnTo>
                  <a:pt x="1192458" y="857101"/>
                </a:lnTo>
                <a:lnTo>
                  <a:pt x="1160426" y="886282"/>
                </a:lnTo>
                <a:lnTo>
                  <a:pt x="1125802" y="913542"/>
                </a:lnTo>
                <a:lnTo>
                  <a:pt x="1088735" y="938761"/>
                </a:lnTo>
                <a:lnTo>
                  <a:pt x="1049376" y="961824"/>
                </a:lnTo>
                <a:lnTo>
                  <a:pt x="1007872" y="982613"/>
                </a:lnTo>
                <a:lnTo>
                  <a:pt x="964372" y="1001010"/>
                </a:lnTo>
                <a:lnTo>
                  <a:pt x="919025" y="1016898"/>
                </a:lnTo>
                <a:lnTo>
                  <a:pt x="871980" y="1030161"/>
                </a:lnTo>
                <a:lnTo>
                  <a:pt x="823386" y="1040680"/>
                </a:lnTo>
                <a:lnTo>
                  <a:pt x="773392" y="1048340"/>
                </a:lnTo>
                <a:lnTo>
                  <a:pt x="722146" y="1053021"/>
                </a:lnTo>
                <a:lnTo>
                  <a:pt x="669798" y="1054607"/>
                </a:lnTo>
                <a:lnTo>
                  <a:pt x="617449" y="1053021"/>
                </a:lnTo>
                <a:lnTo>
                  <a:pt x="566203" y="1048340"/>
                </a:lnTo>
                <a:lnTo>
                  <a:pt x="516209" y="1040680"/>
                </a:lnTo>
                <a:lnTo>
                  <a:pt x="467615" y="1030161"/>
                </a:lnTo>
                <a:lnTo>
                  <a:pt x="420570" y="1016898"/>
                </a:lnTo>
                <a:lnTo>
                  <a:pt x="375223" y="1001010"/>
                </a:lnTo>
                <a:lnTo>
                  <a:pt x="331724" y="982613"/>
                </a:lnTo>
                <a:lnTo>
                  <a:pt x="290219" y="961824"/>
                </a:lnTo>
                <a:lnTo>
                  <a:pt x="250860" y="938761"/>
                </a:lnTo>
                <a:lnTo>
                  <a:pt x="213793" y="913542"/>
                </a:lnTo>
                <a:lnTo>
                  <a:pt x="179169" y="886282"/>
                </a:lnTo>
                <a:lnTo>
                  <a:pt x="147137" y="857101"/>
                </a:lnTo>
                <a:lnTo>
                  <a:pt x="117844" y="826114"/>
                </a:lnTo>
                <a:lnTo>
                  <a:pt x="91440" y="793439"/>
                </a:lnTo>
                <a:lnTo>
                  <a:pt x="68073" y="759194"/>
                </a:lnTo>
                <a:lnTo>
                  <a:pt x="47893" y="723495"/>
                </a:lnTo>
                <a:lnTo>
                  <a:pt x="31048" y="686460"/>
                </a:lnTo>
                <a:lnTo>
                  <a:pt x="17688" y="648206"/>
                </a:lnTo>
                <a:lnTo>
                  <a:pt x="7960" y="608851"/>
                </a:lnTo>
                <a:lnTo>
                  <a:pt x="2014" y="568511"/>
                </a:lnTo>
                <a:lnTo>
                  <a:pt x="0" y="527303"/>
                </a:lnTo>
                <a:close/>
              </a:path>
            </a:pathLst>
          </a:custGeom>
          <a:ln w="1676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8554339" y="2813380"/>
            <a:ext cx="638175" cy="7581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5" dirty="0">
                <a:latin typeface="Microsoft JhengHei" panose="020B0604030504040204" charset="-120"/>
                <a:cs typeface="Microsoft JhengHei" panose="020B0604030504040204" charset="-120"/>
              </a:rPr>
              <a:t>唯物</a:t>
            </a:r>
            <a:endParaRPr sz="240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b="1" spc="10" dirty="0">
                <a:latin typeface="Microsoft JhengHei" panose="020B0604030504040204" charset="-120"/>
                <a:cs typeface="Microsoft JhengHei" panose="020B0604030504040204" charset="-120"/>
              </a:rPr>
              <a:t>史观</a:t>
            </a:r>
            <a:endParaRPr sz="2400">
              <a:latin typeface="Microsoft JhengHei" panose="020B0604030504040204" charset="-120"/>
              <a:cs typeface="Microsoft JhengHei" panose="020B0604030504040204" charset="-120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8204454" y="3868673"/>
            <a:ext cx="1339850" cy="978535"/>
          </a:xfrm>
          <a:custGeom>
            <a:avLst/>
            <a:gdLst/>
            <a:ahLst/>
            <a:cxnLst/>
            <a:rect l="l" t="t" r="r" b="b"/>
            <a:pathLst>
              <a:path w="1339850" h="978535">
                <a:moveTo>
                  <a:pt x="0" y="489203"/>
                </a:moveTo>
                <a:lnTo>
                  <a:pt x="2220" y="449088"/>
                </a:lnTo>
                <a:lnTo>
                  <a:pt x="8765" y="409864"/>
                </a:lnTo>
                <a:lnTo>
                  <a:pt x="19464" y="371659"/>
                </a:lnTo>
                <a:lnTo>
                  <a:pt x="34143" y="334597"/>
                </a:lnTo>
                <a:lnTo>
                  <a:pt x="52631" y="298805"/>
                </a:lnTo>
                <a:lnTo>
                  <a:pt x="74755" y="264409"/>
                </a:lnTo>
                <a:lnTo>
                  <a:pt x="100343" y="231534"/>
                </a:lnTo>
                <a:lnTo>
                  <a:pt x="129223" y="200308"/>
                </a:lnTo>
                <a:lnTo>
                  <a:pt x="161221" y="170856"/>
                </a:lnTo>
                <a:lnTo>
                  <a:pt x="196167" y="143303"/>
                </a:lnTo>
                <a:lnTo>
                  <a:pt x="233887" y="117777"/>
                </a:lnTo>
                <a:lnTo>
                  <a:pt x="274210" y="94402"/>
                </a:lnTo>
                <a:lnTo>
                  <a:pt x="316962" y="73306"/>
                </a:lnTo>
                <a:lnTo>
                  <a:pt x="361973" y="54613"/>
                </a:lnTo>
                <a:lnTo>
                  <a:pt x="409068" y="38451"/>
                </a:lnTo>
                <a:lnTo>
                  <a:pt x="458077" y="24944"/>
                </a:lnTo>
                <a:lnTo>
                  <a:pt x="508827" y="14220"/>
                </a:lnTo>
                <a:lnTo>
                  <a:pt x="561145" y="6404"/>
                </a:lnTo>
                <a:lnTo>
                  <a:pt x="614859" y="1622"/>
                </a:lnTo>
                <a:lnTo>
                  <a:pt x="669798" y="0"/>
                </a:lnTo>
                <a:lnTo>
                  <a:pt x="724736" y="1622"/>
                </a:lnTo>
                <a:lnTo>
                  <a:pt x="778450" y="6404"/>
                </a:lnTo>
                <a:lnTo>
                  <a:pt x="830768" y="14220"/>
                </a:lnTo>
                <a:lnTo>
                  <a:pt x="881518" y="24944"/>
                </a:lnTo>
                <a:lnTo>
                  <a:pt x="930527" y="38451"/>
                </a:lnTo>
                <a:lnTo>
                  <a:pt x="977622" y="54613"/>
                </a:lnTo>
                <a:lnTo>
                  <a:pt x="1022633" y="73306"/>
                </a:lnTo>
                <a:lnTo>
                  <a:pt x="1065385" y="94402"/>
                </a:lnTo>
                <a:lnTo>
                  <a:pt x="1105708" y="117777"/>
                </a:lnTo>
                <a:lnTo>
                  <a:pt x="1143428" y="143303"/>
                </a:lnTo>
                <a:lnTo>
                  <a:pt x="1178374" y="170856"/>
                </a:lnTo>
                <a:lnTo>
                  <a:pt x="1210372" y="200308"/>
                </a:lnTo>
                <a:lnTo>
                  <a:pt x="1239252" y="231534"/>
                </a:lnTo>
                <a:lnTo>
                  <a:pt x="1264840" y="264409"/>
                </a:lnTo>
                <a:lnTo>
                  <a:pt x="1286964" y="298805"/>
                </a:lnTo>
                <a:lnTo>
                  <a:pt x="1305452" y="334597"/>
                </a:lnTo>
                <a:lnTo>
                  <a:pt x="1320131" y="371659"/>
                </a:lnTo>
                <a:lnTo>
                  <a:pt x="1330830" y="409864"/>
                </a:lnTo>
                <a:lnTo>
                  <a:pt x="1337375" y="449088"/>
                </a:lnTo>
                <a:lnTo>
                  <a:pt x="1339596" y="489203"/>
                </a:lnTo>
                <a:lnTo>
                  <a:pt x="1337375" y="529319"/>
                </a:lnTo>
                <a:lnTo>
                  <a:pt x="1330830" y="568543"/>
                </a:lnTo>
                <a:lnTo>
                  <a:pt x="1320131" y="606748"/>
                </a:lnTo>
                <a:lnTo>
                  <a:pt x="1305452" y="643810"/>
                </a:lnTo>
                <a:lnTo>
                  <a:pt x="1286964" y="679602"/>
                </a:lnTo>
                <a:lnTo>
                  <a:pt x="1264840" y="713998"/>
                </a:lnTo>
                <a:lnTo>
                  <a:pt x="1239252" y="746873"/>
                </a:lnTo>
                <a:lnTo>
                  <a:pt x="1210372" y="778099"/>
                </a:lnTo>
                <a:lnTo>
                  <a:pt x="1178374" y="807551"/>
                </a:lnTo>
                <a:lnTo>
                  <a:pt x="1143428" y="835104"/>
                </a:lnTo>
                <a:lnTo>
                  <a:pt x="1105708" y="860630"/>
                </a:lnTo>
                <a:lnTo>
                  <a:pt x="1065385" y="884005"/>
                </a:lnTo>
                <a:lnTo>
                  <a:pt x="1022633" y="905101"/>
                </a:lnTo>
                <a:lnTo>
                  <a:pt x="977622" y="923794"/>
                </a:lnTo>
                <a:lnTo>
                  <a:pt x="930527" y="939956"/>
                </a:lnTo>
                <a:lnTo>
                  <a:pt x="881518" y="953463"/>
                </a:lnTo>
                <a:lnTo>
                  <a:pt x="830768" y="964187"/>
                </a:lnTo>
                <a:lnTo>
                  <a:pt x="778450" y="972003"/>
                </a:lnTo>
                <a:lnTo>
                  <a:pt x="724736" y="976785"/>
                </a:lnTo>
                <a:lnTo>
                  <a:pt x="669798" y="978407"/>
                </a:lnTo>
                <a:lnTo>
                  <a:pt x="614859" y="976785"/>
                </a:lnTo>
                <a:lnTo>
                  <a:pt x="561145" y="972003"/>
                </a:lnTo>
                <a:lnTo>
                  <a:pt x="508827" y="964187"/>
                </a:lnTo>
                <a:lnTo>
                  <a:pt x="458077" y="953463"/>
                </a:lnTo>
                <a:lnTo>
                  <a:pt x="409068" y="939956"/>
                </a:lnTo>
                <a:lnTo>
                  <a:pt x="361973" y="923794"/>
                </a:lnTo>
                <a:lnTo>
                  <a:pt x="316962" y="905101"/>
                </a:lnTo>
                <a:lnTo>
                  <a:pt x="274210" y="884005"/>
                </a:lnTo>
                <a:lnTo>
                  <a:pt x="233887" y="860630"/>
                </a:lnTo>
                <a:lnTo>
                  <a:pt x="196167" y="835104"/>
                </a:lnTo>
                <a:lnTo>
                  <a:pt x="161221" y="807551"/>
                </a:lnTo>
                <a:lnTo>
                  <a:pt x="129223" y="778099"/>
                </a:lnTo>
                <a:lnTo>
                  <a:pt x="100343" y="746873"/>
                </a:lnTo>
                <a:lnTo>
                  <a:pt x="74755" y="713998"/>
                </a:lnTo>
                <a:lnTo>
                  <a:pt x="52631" y="679602"/>
                </a:lnTo>
                <a:lnTo>
                  <a:pt x="34143" y="643810"/>
                </a:lnTo>
                <a:lnTo>
                  <a:pt x="19464" y="606748"/>
                </a:lnTo>
                <a:lnTo>
                  <a:pt x="8765" y="568543"/>
                </a:lnTo>
                <a:lnTo>
                  <a:pt x="2220" y="529319"/>
                </a:lnTo>
                <a:lnTo>
                  <a:pt x="0" y="489203"/>
                </a:lnTo>
                <a:close/>
              </a:path>
            </a:pathLst>
          </a:custGeom>
          <a:ln w="1676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8554339" y="3989070"/>
            <a:ext cx="63817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b="1" spc="10" dirty="0">
                <a:latin typeface="Microsoft JhengHei" panose="020B0604030504040204" charset="-120"/>
                <a:cs typeface="Microsoft JhengHei" panose="020B0604030504040204" charset="-120"/>
              </a:rPr>
              <a:t>唯心 </a:t>
            </a:r>
            <a:r>
              <a:rPr sz="2400" b="1" spc="5" dirty="0">
                <a:latin typeface="Microsoft JhengHei" panose="020B0604030504040204" charset="-120"/>
                <a:cs typeface="Microsoft JhengHei" panose="020B0604030504040204" charset="-120"/>
              </a:rPr>
              <a:t>史观</a:t>
            </a:r>
            <a:endParaRPr sz="2400">
              <a:latin typeface="Microsoft JhengHei" panose="020B0604030504040204" charset="-120"/>
              <a:cs typeface="Microsoft JhengHei" panose="020B0604030504040204" charset="-120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202685" y="3672078"/>
            <a:ext cx="428625" cy="76200"/>
          </a:xfrm>
          <a:custGeom>
            <a:avLst/>
            <a:gdLst/>
            <a:ahLst/>
            <a:cxnLst/>
            <a:rect l="l" t="t" r="r" b="b"/>
            <a:pathLst>
              <a:path w="428625" h="76200">
                <a:moveTo>
                  <a:pt x="352043" y="0"/>
                </a:moveTo>
                <a:lnTo>
                  <a:pt x="352043" y="76200"/>
                </a:lnTo>
                <a:lnTo>
                  <a:pt x="411479" y="46482"/>
                </a:lnTo>
                <a:lnTo>
                  <a:pt x="364743" y="46482"/>
                </a:lnTo>
                <a:lnTo>
                  <a:pt x="364743" y="29718"/>
                </a:lnTo>
                <a:lnTo>
                  <a:pt x="411479" y="29718"/>
                </a:lnTo>
                <a:lnTo>
                  <a:pt x="352043" y="0"/>
                </a:lnTo>
                <a:close/>
              </a:path>
              <a:path w="428625" h="76200">
                <a:moveTo>
                  <a:pt x="352043" y="29718"/>
                </a:moveTo>
                <a:lnTo>
                  <a:pt x="0" y="29718"/>
                </a:lnTo>
                <a:lnTo>
                  <a:pt x="0" y="46482"/>
                </a:lnTo>
                <a:lnTo>
                  <a:pt x="352043" y="46482"/>
                </a:lnTo>
                <a:lnTo>
                  <a:pt x="352043" y="29718"/>
                </a:lnTo>
                <a:close/>
              </a:path>
              <a:path w="428625" h="76200">
                <a:moveTo>
                  <a:pt x="411479" y="29718"/>
                </a:moveTo>
                <a:lnTo>
                  <a:pt x="364743" y="29718"/>
                </a:lnTo>
                <a:lnTo>
                  <a:pt x="364743" y="46482"/>
                </a:lnTo>
                <a:lnTo>
                  <a:pt x="411479" y="46482"/>
                </a:lnTo>
                <a:lnTo>
                  <a:pt x="428243" y="38100"/>
                </a:lnTo>
                <a:lnTo>
                  <a:pt x="411479" y="29718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2" name="object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6102208"/>
              </p:ext>
            </p:extLst>
          </p:nvPr>
        </p:nvGraphicFramePr>
        <p:xfrm>
          <a:off x="3561715" y="2356675"/>
          <a:ext cx="4343400" cy="326478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94497"/>
                <a:gridCol w="264160"/>
                <a:gridCol w="277495"/>
                <a:gridCol w="2107248"/>
              </a:tblGrid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 dirty="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19050">
                      <a:solidFill>
                        <a:srgbClr val="FF0000"/>
                      </a:solidFill>
                      <a:prstDash val="solid"/>
                    </a:lnL>
                    <a:lnR w="19050">
                      <a:solidFill>
                        <a:srgbClr val="FF0000"/>
                      </a:solidFill>
                      <a:prstDash val="solid"/>
                    </a:lnR>
                    <a:lnT w="19050">
                      <a:solidFill>
                        <a:srgbClr val="FF0000"/>
                      </a:solidFill>
                      <a:prstDash val="solid"/>
                    </a:lnT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19050">
                      <a:solidFill>
                        <a:srgbClr val="FF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marL="0" marR="0" marT="0" marB="0"/>
                </a:tc>
              </a:tr>
              <a:tr h="567055">
                <a:tc rowSpan="5">
                  <a:txBody>
                    <a:bodyPr/>
                    <a:lstStyle/>
                    <a:p>
                      <a:pPr marL="369570" marR="405130">
                        <a:lnSpc>
                          <a:spcPct val="82000"/>
                        </a:lnSpc>
                        <a:spcBef>
                          <a:spcPts val="1175"/>
                        </a:spcBef>
                      </a:pPr>
                      <a:r>
                        <a:rPr sz="2400" b="1" dirty="0">
                          <a:latin typeface="Microsoft JhengHei" panose="020B0604030504040204" charset="-120"/>
                          <a:cs typeface="Microsoft JhengHei" panose="020B0604030504040204" charset="-120"/>
                        </a:rPr>
                        <a:t>社 </a:t>
                      </a:r>
                      <a:r>
                        <a:rPr sz="2400" b="1" spc="480" dirty="0">
                          <a:latin typeface="Microsoft JhengHei" panose="020B0604030504040204" charset="-120"/>
                          <a:cs typeface="Microsoft JhengHei" panose="020B0604030504040204" charset="-120"/>
                        </a:rPr>
                        <a:t>会</a:t>
                      </a:r>
                      <a:r>
                        <a:rPr lang="zh-CN" sz="2400" b="1" spc="480" dirty="0">
                          <a:latin typeface="Microsoft JhengHei" panose="020B0604030504040204" charset="-120"/>
                          <a:cs typeface="Microsoft JhengHei" panose="020B0604030504040204" charset="-120"/>
                        </a:rPr>
                        <a:t>存在</a:t>
                      </a:r>
                    </a:p>
                    <a:p>
                      <a:pPr marL="369570" marR="405130">
                        <a:lnSpc>
                          <a:spcPct val="82000"/>
                        </a:lnSpc>
                        <a:spcBef>
                          <a:spcPts val="1175"/>
                        </a:spcBef>
                      </a:pPr>
                      <a:r>
                        <a:rPr lang="zh-CN" sz="2400" b="1" spc="480" dirty="0">
                          <a:latin typeface="Microsoft JhengHei" panose="020B0604030504040204" charset="-120"/>
                          <a:cs typeface="Microsoft JhengHei" panose="020B0604030504040204" charset="-120"/>
                        </a:rPr>
                        <a:t>与</a:t>
                      </a:r>
                    </a:p>
                    <a:p>
                      <a:pPr marL="369570" marR="405130">
                        <a:lnSpc>
                          <a:spcPct val="82000"/>
                        </a:lnSpc>
                        <a:spcBef>
                          <a:spcPts val="1175"/>
                        </a:spcBef>
                      </a:pPr>
                      <a:r>
                        <a:rPr lang="zh-CN" sz="2400" b="1" spc="480" dirty="0">
                          <a:latin typeface="Microsoft JhengHei" panose="020B0604030504040204" charset="-120"/>
                          <a:cs typeface="Microsoft JhengHei" panose="020B0604030504040204" charset="-120"/>
                        </a:rPr>
                        <a:t>社会意识</a:t>
                      </a:r>
                    </a:p>
                    <a:p>
                      <a:pPr marL="369570" marR="405130">
                        <a:lnSpc>
                          <a:spcPct val="82000"/>
                        </a:lnSpc>
                        <a:spcBef>
                          <a:spcPts val="1175"/>
                        </a:spcBef>
                      </a:pPr>
                      <a:r>
                        <a:rPr lang="zh-CN" sz="2400" b="1" spc="480" dirty="0">
                          <a:latin typeface="Microsoft JhengHei" panose="020B0604030504040204" charset="-120"/>
                          <a:cs typeface="Microsoft JhengHei" panose="020B0604030504040204" charset="-120"/>
                        </a:rPr>
                        <a:t>的</a:t>
                      </a:r>
                    </a:p>
                    <a:p>
                      <a:pPr marL="369570" marR="405130">
                        <a:lnSpc>
                          <a:spcPct val="82000"/>
                        </a:lnSpc>
                        <a:spcBef>
                          <a:spcPts val="1175"/>
                        </a:spcBef>
                      </a:pPr>
                      <a:r>
                        <a:rPr lang="zh-CN" sz="2400" b="1" spc="480" dirty="0">
                          <a:latin typeface="Microsoft JhengHei" panose="020B0604030504040204" charset="-120"/>
                          <a:cs typeface="Microsoft JhengHei" panose="020B0604030504040204" charset="-120"/>
                        </a:rPr>
                        <a:t>关系问题</a:t>
                      </a:r>
                    </a:p>
                  </a:txBody>
                  <a:tcPr marL="0" marR="0" marT="149225" marB="0">
                    <a:lnL w="19050">
                      <a:solidFill>
                        <a:srgbClr val="FF0000"/>
                      </a:solidFill>
                      <a:prstDash val="solid"/>
                    </a:lnL>
                    <a:lnR w="19050">
                      <a:solidFill>
                        <a:srgbClr val="FF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19050">
                      <a:solidFill>
                        <a:srgbClr val="FF0000"/>
                      </a:solidFill>
                      <a:prstDash val="solid"/>
                    </a:lnL>
                    <a:lnR w="19050">
                      <a:solidFill>
                        <a:srgbClr val="FF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 marL="447040" marR="128905" indent="-306705">
                        <a:lnSpc>
                          <a:spcPct val="100000"/>
                        </a:lnSpc>
                        <a:spcBef>
                          <a:spcPts val="1715"/>
                        </a:spcBef>
                      </a:pPr>
                      <a:r>
                        <a:rPr sz="2400" b="1" spc="10" dirty="0">
                          <a:latin typeface="Microsoft JhengHei" panose="020B0604030504040204" charset="-120"/>
                          <a:cs typeface="Microsoft JhengHei" panose="020B0604030504040204" charset="-120"/>
                        </a:rPr>
                        <a:t>社会存在决定 </a:t>
                      </a:r>
                      <a:r>
                        <a:rPr sz="2400" b="1" spc="5" dirty="0">
                          <a:latin typeface="Microsoft JhengHei" panose="020B0604030504040204" charset="-120"/>
                          <a:cs typeface="Microsoft JhengHei" panose="020B0604030504040204" charset="-120"/>
                        </a:rPr>
                        <a:t>社会意识</a:t>
                      </a:r>
                      <a:endParaRPr sz="2400">
                        <a:latin typeface="Microsoft JhengHei" panose="020B0604030504040204" charset="-120"/>
                        <a:cs typeface="Microsoft JhengHei" panose="020B0604030504040204" charset="-120"/>
                      </a:endParaRPr>
                    </a:p>
                  </a:txBody>
                  <a:tcPr marL="0" marR="0" marT="217805" marB="0">
                    <a:lnL w="19050">
                      <a:solidFill>
                        <a:srgbClr val="FF0000"/>
                      </a:solidFill>
                      <a:prstDash val="solid"/>
                    </a:lnL>
                    <a:lnR w="19050">
                      <a:solidFill>
                        <a:srgbClr val="FF0000"/>
                      </a:solidFill>
                      <a:prstDash val="solid"/>
                    </a:lnR>
                    <a:lnT w="19050">
                      <a:solidFill>
                        <a:srgbClr val="FF0000"/>
                      </a:solidFill>
                      <a:prstDash val="solid"/>
                    </a:lnT>
                    <a:lnB w="19050">
                      <a:solidFill>
                        <a:srgbClr val="FF0000"/>
                      </a:solidFill>
                      <a:prstDash val="solid"/>
                    </a:lnB>
                  </a:tcPr>
                </a:tc>
              </a:tr>
              <a:tr h="77959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0" marR="0" marT="149225" marB="0">
                    <a:lnL w="19050">
                      <a:solidFill>
                        <a:srgbClr val="FF0000"/>
                      </a:solidFill>
                      <a:prstDash val="solid"/>
                    </a:lnL>
                    <a:lnR w="19050">
                      <a:solidFill>
                        <a:srgbClr val="FF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19050">
                      <a:solidFill>
                        <a:srgbClr val="FF0000"/>
                      </a:solidFill>
                      <a:prstDash val="solid"/>
                    </a:lnL>
                    <a:lnR w="19050">
                      <a:solidFill>
                        <a:srgbClr val="FF0000"/>
                      </a:solidFill>
                      <a:prstDash val="solid"/>
                    </a:lnR>
                    <a:lnB w="19050">
                      <a:solidFill>
                        <a:srgbClr val="FF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19050">
                      <a:solidFill>
                        <a:srgbClr val="FF0000"/>
                      </a:solidFill>
                      <a:prstDash val="solid"/>
                    </a:lnL>
                    <a:lnR w="19050">
                      <a:solidFill>
                        <a:srgbClr val="FF0000"/>
                      </a:solidFill>
                      <a:prstDash val="solid"/>
                    </a:lnR>
                    <a:lnT w="19050">
                      <a:solidFill>
                        <a:srgbClr val="FF0000"/>
                      </a:solidFill>
                      <a:prstDash val="solid"/>
                    </a:lnT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0" marR="0" marT="217805" marB="0">
                    <a:lnL w="19050">
                      <a:solidFill>
                        <a:srgbClr val="FF0000"/>
                      </a:solidFill>
                      <a:prstDash val="solid"/>
                    </a:lnL>
                    <a:lnR w="19050">
                      <a:solidFill>
                        <a:srgbClr val="FF0000"/>
                      </a:solidFill>
                      <a:prstDash val="solid"/>
                    </a:lnR>
                    <a:lnT w="19050">
                      <a:solidFill>
                        <a:srgbClr val="FF0000"/>
                      </a:solidFill>
                      <a:prstDash val="solid"/>
                    </a:lnT>
                    <a:lnB w="19050">
                      <a:solidFill>
                        <a:srgbClr val="FF0000"/>
                      </a:solidFill>
                      <a:prstDash val="solid"/>
                    </a:lnB>
                  </a:tcPr>
                </a:tc>
              </a:tr>
              <a:tr h="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marL="0" marR="0" marT="0" marB="0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2">
                  <a:txBody>
                    <a:bodyPr/>
                    <a:lstStyle/>
                    <a:p>
                      <a:endParaRPr lang="zh-CN" altLang="en-US"/>
                    </a:p>
                  </a:txBody>
                  <a:tcPr marL="0" marR="0" marT="0" marB="0">
                    <a:lnL w="190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30480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0" marR="0" marT="149225" marB="0">
                    <a:lnL w="19050">
                      <a:solidFill>
                        <a:srgbClr val="FF0000"/>
                      </a:solidFill>
                      <a:prstDash val="solid"/>
                    </a:lnL>
                    <a:lnR w="19050">
                      <a:solidFill>
                        <a:srgbClr val="FF0000"/>
                      </a:solidFill>
                      <a:prstDash val="solid"/>
                    </a:lnR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0" marR="0" marT="0" marB="0">
                    <a:lnL w="19050">
                      <a:solidFill>
                        <a:srgbClr val="FF0000"/>
                      </a:solidFill>
                      <a:prstDash val="solid"/>
                    </a:lnL>
                    <a:lnR w="19050">
                      <a:solidFill>
                        <a:srgbClr val="FF0000"/>
                      </a:solidFill>
                      <a:prstDash val="solid"/>
                    </a:lnR>
                    <a:lnT w="19050">
                      <a:solidFill>
                        <a:srgbClr val="FF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19050">
                      <a:solidFill>
                        <a:srgbClr val="FF0000"/>
                      </a:solidFill>
                      <a:prstDash val="solid"/>
                    </a:lnL>
                    <a:lnR w="19050">
                      <a:solidFill>
                        <a:srgbClr val="FF0000"/>
                      </a:solidFill>
                      <a:prstDash val="solid"/>
                    </a:lnR>
                    <a:lnB w="19050">
                      <a:solidFill>
                        <a:srgbClr val="FF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 marL="441960" marR="133985" indent="-306705">
                        <a:lnSpc>
                          <a:spcPct val="100000"/>
                        </a:lnSpc>
                        <a:spcBef>
                          <a:spcPts val="1145"/>
                        </a:spcBef>
                      </a:pPr>
                      <a:r>
                        <a:rPr sz="2400" b="1" spc="10" dirty="0">
                          <a:latin typeface="Microsoft JhengHei" panose="020B0604030504040204" charset="-120"/>
                          <a:cs typeface="Microsoft JhengHei" panose="020B0604030504040204" charset="-120"/>
                        </a:rPr>
                        <a:t>社会意识决定 社会存在</a:t>
                      </a:r>
                      <a:endParaRPr sz="2400" dirty="0">
                        <a:latin typeface="Microsoft JhengHei" panose="020B0604030504040204" charset="-120"/>
                        <a:cs typeface="Microsoft JhengHei" panose="020B0604030504040204" charset="-120"/>
                      </a:endParaRPr>
                    </a:p>
                  </a:txBody>
                  <a:tcPr marL="0" marR="0" marT="145415" marB="0">
                    <a:lnL w="19050">
                      <a:solidFill>
                        <a:srgbClr val="FF0000"/>
                      </a:solidFill>
                      <a:prstDash val="solid"/>
                    </a:lnL>
                    <a:lnR w="19050">
                      <a:solidFill>
                        <a:srgbClr val="FF0000"/>
                      </a:solidFill>
                      <a:prstDash val="solid"/>
                    </a:lnR>
                    <a:lnT w="19050">
                      <a:solidFill>
                        <a:srgbClr val="FF0000"/>
                      </a:solidFill>
                      <a:prstDash val="solid"/>
                    </a:lnT>
                    <a:lnB w="19050">
                      <a:solidFill>
                        <a:srgbClr val="FF0000"/>
                      </a:solidFill>
                      <a:prstDash val="solid"/>
                    </a:lnB>
                  </a:tcPr>
                </a:tc>
              </a:tr>
              <a:tr h="106235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0" marR="0" marT="149225" marB="0">
                    <a:lnL w="19050">
                      <a:solidFill>
                        <a:srgbClr val="FF0000"/>
                      </a:solidFill>
                      <a:prstDash val="solid"/>
                    </a:lnL>
                    <a:lnR w="19050">
                      <a:solidFill>
                        <a:srgbClr val="FF0000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19050">
                      <a:solidFill>
                        <a:srgbClr val="FF0000"/>
                      </a:solidFill>
                      <a:prstDash val="solid"/>
                    </a:lnL>
                    <a:lnR w="19050">
                      <a:solidFill>
                        <a:srgbClr val="FF0000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0" marR="0" marT="145415" marB="0">
                    <a:lnL w="19050">
                      <a:solidFill>
                        <a:srgbClr val="FF0000"/>
                      </a:solidFill>
                      <a:prstDash val="solid"/>
                    </a:lnL>
                    <a:lnR w="19050">
                      <a:solidFill>
                        <a:srgbClr val="FF0000"/>
                      </a:solidFill>
                      <a:prstDash val="solid"/>
                    </a:lnR>
                    <a:lnT w="19050">
                      <a:solidFill>
                        <a:srgbClr val="FF0000"/>
                      </a:solidFill>
                      <a:prstDash val="solid"/>
                    </a:lnT>
                    <a:lnB w="19050">
                      <a:solidFill>
                        <a:srgbClr val="FF0000"/>
                      </a:solidFill>
                      <a:prstDash val="soli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19050">
                      <a:solidFill>
                        <a:srgbClr val="FF0000"/>
                      </a:solidFill>
                      <a:prstDash val="solid"/>
                    </a:lnL>
                    <a:lnR w="19050">
                      <a:solidFill>
                        <a:srgbClr val="FF0000"/>
                      </a:solidFill>
                      <a:prstDash val="solid"/>
                    </a:lnR>
                    <a:lnB w="19050">
                      <a:solidFill>
                        <a:srgbClr val="FF0000"/>
                      </a:solidFill>
                      <a:prstDash val="solid"/>
                    </a:lnB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 dirty="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19050">
                      <a:solidFill>
                        <a:srgbClr val="FF0000"/>
                      </a:solidFill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marL="0" marR="0" marT="0" marB="0"/>
                </a:tc>
              </a:tr>
            </a:tbl>
          </a:graphicData>
        </a:graphic>
      </p:graphicFrame>
      <p:sp>
        <p:nvSpPr>
          <p:cNvPr id="13" name="object 13"/>
          <p:cNvSpPr/>
          <p:nvPr/>
        </p:nvSpPr>
        <p:spPr>
          <a:xfrm>
            <a:off x="7776209" y="3196589"/>
            <a:ext cx="428625" cy="76200"/>
          </a:xfrm>
          <a:custGeom>
            <a:avLst/>
            <a:gdLst/>
            <a:ahLst/>
            <a:cxnLst/>
            <a:rect l="l" t="t" r="r" b="b"/>
            <a:pathLst>
              <a:path w="428625" h="76200">
                <a:moveTo>
                  <a:pt x="352044" y="0"/>
                </a:moveTo>
                <a:lnTo>
                  <a:pt x="352044" y="76200"/>
                </a:lnTo>
                <a:lnTo>
                  <a:pt x="411479" y="46482"/>
                </a:lnTo>
                <a:lnTo>
                  <a:pt x="364744" y="46482"/>
                </a:lnTo>
                <a:lnTo>
                  <a:pt x="364744" y="29718"/>
                </a:lnTo>
                <a:lnTo>
                  <a:pt x="411480" y="29718"/>
                </a:lnTo>
                <a:lnTo>
                  <a:pt x="352044" y="0"/>
                </a:lnTo>
                <a:close/>
              </a:path>
              <a:path w="428625" h="76200">
                <a:moveTo>
                  <a:pt x="352044" y="29718"/>
                </a:moveTo>
                <a:lnTo>
                  <a:pt x="0" y="29718"/>
                </a:lnTo>
                <a:lnTo>
                  <a:pt x="0" y="46482"/>
                </a:lnTo>
                <a:lnTo>
                  <a:pt x="352044" y="46482"/>
                </a:lnTo>
                <a:lnTo>
                  <a:pt x="352044" y="29718"/>
                </a:lnTo>
                <a:close/>
              </a:path>
              <a:path w="428625" h="76200">
                <a:moveTo>
                  <a:pt x="411480" y="29718"/>
                </a:moveTo>
                <a:lnTo>
                  <a:pt x="364744" y="29718"/>
                </a:lnTo>
                <a:lnTo>
                  <a:pt x="364744" y="46482"/>
                </a:lnTo>
                <a:lnTo>
                  <a:pt x="411479" y="46482"/>
                </a:lnTo>
                <a:lnTo>
                  <a:pt x="428244" y="38100"/>
                </a:lnTo>
                <a:lnTo>
                  <a:pt x="411480" y="29718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776209" y="4243578"/>
            <a:ext cx="428625" cy="76200"/>
          </a:xfrm>
          <a:custGeom>
            <a:avLst/>
            <a:gdLst/>
            <a:ahLst/>
            <a:cxnLst/>
            <a:rect l="l" t="t" r="r" b="b"/>
            <a:pathLst>
              <a:path w="428625" h="76200">
                <a:moveTo>
                  <a:pt x="352044" y="0"/>
                </a:moveTo>
                <a:lnTo>
                  <a:pt x="352044" y="76200"/>
                </a:lnTo>
                <a:lnTo>
                  <a:pt x="411479" y="46482"/>
                </a:lnTo>
                <a:lnTo>
                  <a:pt x="364744" y="46482"/>
                </a:lnTo>
                <a:lnTo>
                  <a:pt x="364744" y="29718"/>
                </a:lnTo>
                <a:lnTo>
                  <a:pt x="411480" y="29718"/>
                </a:lnTo>
                <a:lnTo>
                  <a:pt x="352044" y="0"/>
                </a:lnTo>
                <a:close/>
              </a:path>
              <a:path w="428625" h="76200">
                <a:moveTo>
                  <a:pt x="352044" y="29718"/>
                </a:moveTo>
                <a:lnTo>
                  <a:pt x="0" y="29718"/>
                </a:lnTo>
                <a:lnTo>
                  <a:pt x="0" y="46482"/>
                </a:lnTo>
                <a:lnTo>
                  <a:pt x="352044" y="46482"/>
                </a:lnTo>
                <a:lnTo>
                  <a:pt x="352044" y="29718"/>
                </a:lnTo>
                <a:close/>
              </a:path>
              <a:path w="428625" h="76200">
                <a:moveTo>
                  <a:pt x="411480" y="29718"/>
                </a:moveTo>
                <a:lnTo>
                  <a:pt x="364744" y="29718"/>
                </a:lnTo>
                <a:lnTo>
                  <a:pt x="364744" y="46482"/>
                </a:lnTo>
                <a:lnTo>
                  <a:pt x="411479" y="46482"/>
                </a:lnTo>
                <a:lnTo>
                  <a:pt x="428244" y="38100"/>
                </a:lnTo>
                <a:lnTo>
                  <a:pt x="411480" y="29718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1494536" y="1430477"/>
            <a:ext cx="5313680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dirty="0">
                <a:solidFill>
                  <a:srgbClr val="AD4745"/>
                </a:solidFill>
                <a:latin typeface="微软雅黑" panose="020B0503020204020204" charset="-122"/>
                <a:cs typeface="微软雅黑" panose="020B0503020204020204" charset="-122"/>
              </a:rPr>
              <a:t>（一）两种根本对立的</a:t>
            </a:r>
            <a:r>
              <a:rPr sz="3200" b="1" spc="-15" dirty="0">
                <a:solidFill>
                  <a:srgbClr val="AD4745"/>
                </a:solidFill>
                <a:latin typeface="微软雅黑" panose="020B0503020204020204" charset="-122"/>
                <a:cs typeface="微软雅黑" panose="020B0503020204020204" charset="-122"/>
              </a:rPr>
              <a:t>历</a:t>
            </a:r>
            <a:r>
              <a:rPr sz="3200" b="1" dirty="0">
                <a:solidFill>
                  <a:srgbClr val="AD4745"/>
                </a:solidFill>
                <a:latin typeface="微软雅黑" panose="020B0503020204020204" charset="-122"/>
                <a:cs typeface="微软雅黑" panose="020B0503020204020204" charset="-122"/>
              </a:rPr>
              <a:t>史观</a:t>
            </a:r>
            <a:endParaRPr sz="32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591427" y="6366702"/>
            <a:ext cx="1090930" cy="476884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2800" spc="-5" dirty="0">
                <a:solidFill>
                  <a:srgbClr val="FFFFFF"/>
                </a:solidFill>
                <a:latin typeface="PMingLiU" panose="02020500000000000000" charset="-120"/>
                <a:cs typeface="PMingLiU" panose="02020500000000000000" charset="-120"/>
              </a:rPr>
              <a:t>第一节</a:t>
            </a:r>
            <a:endParaRPr sz="2800">
              <a:latin typeface="PMingLiU" panose="02020500000000000000" charset="-120"/>
              <a:cs typeface="PMingLiU" panose="02020500000000000000" charset="-120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867015" y="6366702"/>
            <a:ext cx="4286885" cy="476884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2800" spc="-5" dirty="0">
                <a:solidFill>
                  <a:srgbClr val="FFFFFF"/>
                </a:solidFill>
                <a:latin typeface="PMingLiU" panose="02020500000000000000" charset="-120"/>
                <a:cs typeface="PMingLiU" panose="02020500000000000000" charset="-120"/>
              </a:rPr>
              <a:t>社会基本矛盾及其运动规律</a:t>
            </a:r>
            <a:endParaRPr sz="2800">
              <a:latin typeface="PMingLiU" panose="02020500000000000000" charset="-120"/>
              <a:cs typeface="PMingLiU" panose="02020500000000000000" charset="-120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711707"/>
            <a:ext cx="12191999" cy="61462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6374891"/>
            <a:ext cx="12192000" cy="483234"/>
          </a:xfrm>
          <a:custGeom>
            <a:avLst/>
            <a:gdLst/>
            <a:ahLst/>
            <a:cxnLst/>
            <a:rect l="l" t="t" r="r" b="b"/>
            <a:pathLst>
              <a:path w="12192000" h="483234">
                <a:moveTo>
                  <a:pt x="12191999" y="0"/>
                </a:moveTo>
                <a:lnTo>
                  <a:pt x="0" y="0"/>
                </a:lnTo>
                <a:lnTo>
                  <a:pt x="0" y="483106"/>
                </a:lnTo>
                <a:lnTo>
                  <a:pt x="12191999" y="483106"/>
                </a:lnTo>
                <a:lnTo>
                  <a:pt x="12191999" y="0"/>
                </a:lnTo>
                <a:close/>
              </a:path>
            </a:pathLst>
          </a:custGeom>
          <a:solidFill>
            <a:srgbClr val="0F243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15492" y="58674"/>
            <a:ext cx="5313680" cy="513715"/>
          </a:xfrm>
          <a:prstGeom prst="rect">
            <a:avLst/>
          </a:prstGeom>
          <a:solidFill>
            <a:schemeClr val="accent2"/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solidFill>
                  <a:srgbClr val="FFFFFF"/>
                </a:solidFill>
              </a:rPr>
              <a:t>一、人民群众是历史的</a:t>
            </a:r>
            <a:r>
              <a:rPr sz="3200" spc="-15" dirty="0">
                <a:solidFill>
                  <a:srgbClr val="FFFFFF"/>
                </a:solidFill>
              </a:rPr>
              <a:t>创</a:t>
            </a:r>
            <a:r>
              <a:rPr sz="3200" dirty="0">
                <a:solidFill>
                  <a:srgbClr val="FFFFFF"/>
                </a:solidFill>
              </a:rPr>
              <a:t>造者</a:t>
            </a:r>
            <a:endParaRPr sz="3200"/>
          </a:p>
        </p:txBody>
      </p:sp>
      <p:sp>
        <p:nvSpPr>
          <p:cNvPr id="7" name="object 7"/>
          <p:cNvSpPr txBox="1"/>
          <p:nvPr/>
        </p:nvSpPr>
        <p:spPr>
          <a:xfrm>
            <a:off x="6235953" y="6366702"/>
            <a:ext cx="1091565" cy="476884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2800" spc="-5" dirty="0">
                <a:solidFill>
                  <a:srgbClr val="FFFFFF"/>
                </a:solidFill>
                <a:latin typeface="PMingLiU" panose="02020500000000000000" charset="-120"/>
                <a:cs typeface="PMingLiU" panose="02020500000000000000" charset="-120"/>
              </a:rPr>
              <a:t>第三节</a:t>
            </a:r>
            <a:endParaRPr sz="2800">
              <a:latin typeface="PMingLiU" panose="02020500000000000000" charset="-120"/>
              <a:cs typeface="PMingLiU" panose="02020500000000000000" charset="-120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511922" y="6366702"/>
            <a:ext cx="4641850" cy="476884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2800" spc="-5" dirty="0">
                <a:solidFill>
                  <a:srgbClr val="FFFFFF"/>
                </a:solidFill>
                <a:latin typeface="PMingLiU" panose="02020500000000000000" charset="-120"/>
                <a:cs typeface="PMingLiU" panose="02020500000000000000" charset="-120"/>
              </a:rPr>
              <a:t>人民群众在历史发展中的作用</a:t>
            </a:r>
            <a:endParaRPr sz="2800">
              <a:latin typeface="PMingLiU" panose="02020500000000000000" charset="-120"/>
              <a:cs typeface="PMingLiU" panose="02020500000000000000" charset="-120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18159" y="1216533"/>
            <a:ext cx="9225915" cy="4287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34010" indent="-321945">
              <a:lnSpc>
                <a:spcPct val="100000"/>
              </a:lnSpc>
              <a:spcBef>
                <a:spcPts val="95"/>
              </a:spcBef>
              <a:buSzPct val="96000"/>
              <a:buAutoNum type="arabicPeriod"/>
              <a:tabLst>
                <a:tab pos="334645" algn="l"/>
              </a:tabLst>
            </a:pPr>
            <a:r>
              <a:rPr sz="2800" b="1" spc="-5" dirty="0">
                <a:solidFill>
                  <a:srgbClr val="AD4745"/>
                </a:solidFill>
                <a:latin typeface="微软雅黑" panose="020B0503020204020204" charset="-122"/>
                <a:cs typeface="微软雅黑" panose="020B0503020204020204" charset="-122"/>
              </a:rPr>
              <a:t>唯心史观得以产生并长期占统治地位的</a:t>
            </a:r>
            <a:r>
              <a:rPr sz="2800" b="1" dirty="0">
                <a:solidFill>
                  <a:srgbClr val="AD4745"/>
                </a:solidFill>
                <a:latin typeface="微软雅黑" panose="020B0503020204020204" charset="-122"/>
                <a:cs typeface="微软雅黑" panose="020B0503020204020204" charset="-122"/>
              </a:rPr>
              <a:t>原</a:t>
            </a:r>
            <a:r>
              <a:rPr sz="2800" b="1" spc="-5" dirty="0">
                <a:solidFill>
                  <a:srgbClr val="AD4745"/>
                </a:solidFill>
                <a:latin typeface="微软雅黑" panose="020B0503020204020204" charset="-122"/>
                <a:cs typeface="微软雅黑" panose="020B0503020204020204" charset="-122"/>
              </a:rPr>
              <a:t>因</a:t>
            </a:r>
            <a:endParaRPr sz="2800">
              <a:latin typeface="微软雅黑" panose="020B0503020204020204" charset="-122"/>
              <a:cs typeface="微软雅黑" panose="020B0503020204020204" charset="-122"/>
            </a:endParaRPr>
          </a:p>
          <a:p>
            <a:pPr marL="869950" lvl="1" indent="-713740" algn="just">
              <a:lnSpc>
                <a:spcPct val="100000"/>
              </a:lnSpc>
              <a:spcBef>
                <a:spcPts val="2645"/>
              </a:spcBef>
              <a:buFont typeface="Wingdings" panose="05000000000000000000"/>
              <a:buChar char=""/>
              <a:tabLst>
                <a:tab pos="870585" algn="l"/>
              </a:tabLst>
            </a:pPr>
            <a:r>
              <a:rPr sz="2800" b="1" spc="-5" dirty="0">
                <a:latin typeface="微软雅黑" panose="020B0503020204020204" charset="-122"/>
                <a:cs typeface="微软雅黑" panose="020B0503020204020204" charset="-122"/>
              </a:rPr>
              <a:t>认识</a:t>
            </a:r>
            <a:r>
              <a:rPr sz="2800" spc="-5" dirty="0">
                <a:latin typeface="微软雅黑" panose="020B0503020204020204" charset="-122"/>
                <a:cs typeface="微软雅黑" panose="020B0503020204020204" charset="-122"/>
              </a:rPr>
              <a:t>根源：停留于历史舞台上历史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现</a:t>
            </a:r>
            <a:r>
              <a:rPr sz="2800" spc="-5" dirty="0">
                <a:latin typeface="微软雅黑" panose="020B0503020204020204" charset="-122"/>
                <a:cs typeface="微软雅黑" panose="020B0503020204020204" charset="-122"/>
              </a:rPr>
              <a:t>象的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表</a:t>
            </a:r>
            <a:r>
              <a:rPr sz="2800" spc="-5" dirty="0">
                <a:latin typeface="微软雅黑" panose="020B0503020204020204" charset="-122"/>
                <a:cs typeface="微软雅黑" panose="020B0503020204020204" charset="-122"/>
              </a:rPr>
              <a:t>面观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察</a:t>
            </a:r>
            <a:r>
              <a:rPr sz="2800" spc="-5" dirty="0">
                <a:latin typeface="微软雅黑" panose="020B0503020204020204" charset="-122"/>
                <a:cs typeface="微软雅黑" panose="020B0503020204020204" charset="-122"/>
              </a:rPr>
              <a:t>。</a:t>
            </a:r>
            <a:endParaRPr sz="2800">
              <a:latin typeface="微软雅黑" panose="020B0503020204020204" charset="-122"/>
              <a:cs typeface="微软雅黑" panose="020B0503020204020204" charset="-122"/>
            </a:endParaRPr>
          </a:p>
          <a:p>
            <a:pPr marL="156845" marR="176530" lvl="1" algn="just">
              <a:lnSpc>
                <a:spcPct val="120000"/>
              </a:lnSpc>
              <a:buFont typeface="Wingdings" panose="05000000000000000000"/>
              <a:buChar char=""/>
              <a:tabLst>
                <a:tab pos="870585" algn="l"/>
              </a:tabLst>
            </a:pPr>
            <a:r>
              <a:rPr sz="2800" b="1" spc="-5" dirty="0">
                <a:latin typeface="微软雅黑" panose="020B0503020204020204" charset="-122"/>
                <a:cs typeface="微软雅黑" panose="020B0503020204020204" charset="-122"/>
              </a:rPr>
              <a:t>社会历史</a:t>
            </a:r>
            <a:r>
              <a:rPr sz="2800" spc="-5" dirty="0">
                <a:latin typeface="微软雅黑" panose="020B0503020204020204" charset="-122"/>
                <a:cs typeface="微软雅黑" panose="020B0503020204020204" charset="-122"/>
              </a:rPr>
              <a:t>根源：同生产力水平较低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，</a:t>
            </a:r>
            <a:r>
              <a:rPr sz="2800" spc="-5" dirty="0">
                <a:latin typeface="微软雅黑" panose="020B0503020204020204" charset="-122"/>
                <a:cs typeface="微软雅黑" panose="020B0503020204020204" charset="-122"/>
              </a:rPr>
              <a:t>大多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数</a:t>
            </a:r>
            <a:r>
              <a:rPr sz="2800" spc="-5" dirty="0">
                <a:latin typeface="微软雅黑" panose="020B0503020204020204" charset="-122"/>
                <a:cs typeface="微软雅黑" panose="020B0503020204020204" charset="-122"/>
              </a:rPr>
              <a:t>人从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事</a:t>
            </a:r>
            <a:r>
              <a:rPr sz="2800" spc="-5" dirty="0">
                <a:latin typeface="微软雅黑" panose="020B0503020204020204" charset="-122"/>
                <a:cs typeface="微软雅黑" panose="020B0503020204020204" charset="-122"/>
              </a:rPr>
              <a:t>物 </a:t>
            </a:r>
            <a:r>
              <a:rPr sz="2800" spc="-10" dirty="0">
                <a:latin typeface="微软雅黑" panose="020B0503020204020204" charset="-122"/>
                <a:cs typeface="微软雅黑" panose="020B0503020204020204" charset="-122"/>
              </a:rPr>
              <a:t>质资料的生产活动，少数人从事政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治</a:t>
            </a:r>
            <a:r>
              <a:rPr sz="2800" spc="-10" dirty="0">
                <a:latin typeface="微软雅黑" panose="020B0503020204020204" charset="-122"/>
                <a:cs typeface="微软雅黑" panose="020B0503020204020204" charset="-122"/>
              </a:rPr>
              <a:t>统治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、</a:t>
            </a:r>
            <a:r>
              <a:rPr sz="2800" spc="-10" dirty="0">
                <a:latin typeface="微软雅黑" panose="020B0503020204020204" charset="-122"/>
                <a:cs typeface="微软雅黑" panose="020B0503020204020204" charset="-122"/>
              </a:rPr>
              <a:t>垄断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精</a:t>
            </a:r>
            <a:r>
              <a:rPr sz="2800" spc="-10" dirty="0">
                <a:latin typeface="微软雅黑" panose="020B0503020204020204" charset="-122"/>
                <a:cs typeface="微软雅黑" panose="020B0503020204020204" charset="-122"/>
              </a:rPr>
              <a:t>神文化 </a:t>
            </a:r>
            <a:r>
              <a:rPr sz="2800" spc="-5" dirty="0">
                <a:latin typeface="微软雅黑" panose="020B0503020204020204" charset="-122"/>
                <a:cs typeface="微软雅黑" panose="020B0503020204020204" charset="-122"/>
              </a:rPr>
              <a:t>生活有关。</a:t>
            </a:r>
            <a:endParaRPr sz="2800">
              <a:latin typeface="微软雅黑" panose="020B0503020204020204" charset="-122"/>
              <a:cs typeface="微软雅黑" panose="020B0503020204020204" charset="-122"/>
            </a:endParaRPr>
          </a:p>
          <a:p>
            <a:pPr marL="156845" marR="5080" lvl="1" algn="just">
              <a:lnSpc>
                <a:spcPct val="120000"/>
              </a:lnSpc>
              <a:buFont typeface="Wingdings" panose="05000000000000000000"/>
              <a:buChar char=""/>
              <a:tabLst>
                <a:tab pos="870585" algn="l"/>
              </a:tabLst>
            </a:pPr>
            <a:r>
              <a:rPr sz="2800" b="1" spc="-5" dirty="0">
                <a:latin typeface="微软雅黑" panose="020B0503020204020204" charset="-122"/>
                <a:cs typeface="微软雅黑" panose="020B0503020204020204" charset="-122"/>
              </a:rPr>
              <a:t>阶级</a:t>
            </a:r>
            <a:r>
              <a:rPr sz="2800" spc="-5" dirty="0">
                <a:latin typeface="微软雅黑" panose="020B0503020204020204" charset="-122"/>
                <a:cs typeface="微软雅黑" panose="020B0503020204020204" charset="-122"/>
              </a:rPr>
              <a:t>根源：剥削阶级的思想家为了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维</a:t>
            </a:r>
            <a:r>
              <a:rPr sz="2800" spc="-5" dirty="0">
                <a:latin typeface="微软雅黑" panose="020B0503020204020204" charset="-122"/>
                <a:cs typeface="微软雅黑" panose="020B0503020204020204" charset="-122"/>
              </a:rPr>
              <a:t>护本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阶</a:t>
            </a:r>
            <a:r>
              <a:rPr sz="2800" spc="-5" dirty="0">
                <a:latin typeface="微软雅黑" panose="020B0503020204020204" charset="-122"/>
                <a:cs typeface="微软雅黑" panose="020B0503020204020204" charset="-122"/>
              </a:rPr>
              <a:t>级的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利</a:t>
            </a:r>
            <a:r>
              <a:rPr sz="2800" spc="10" dirty="0">
                <a:latin typeface="微软雅黑" panose="020B0503020204020204" charset="-122"/>
                <a:cs typeface="微软雅黑" panose="020B0503020204020204" charset="-122"/>
              </a:rPr>
              <a:t>益</a:t>
            </a:r>
            <a:r>
              <a:rPr sz="2800" spc="-5" dirty="0">
                <a:latin typeface="微软雅黑" panose="020B0503020204020204" charset="-122"/>
                <a:cs typeface="微软雅黑" panose="020B0503020204020204" charset="-122"/>
              </a:rPr>
              <a:t>,  </a:t>
            </a:r>
            <a:r>
              <a:rPr sz="2800" spc="-10" dirty="0">
                <a:latin typeface="微软雅黑" panose="020B0503020204020204" charset="-122"/>
                <a:cs typeface="微软雅黑" panose="020B0503020204020204" charset="-122"/>
              </a:rPr>
              <a:t>出于阶级偏见,不敢承认广大人民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群</a:t>
            </a:r>
            <a:r>
              <a:rPr sz="2800" spc="-10" dirty="0">
                <a:latin typeface="微软雅黑" panose="020B0503020204020204" charset="-122"/>
                <a:cs typeface="微软雅黑" panose="020B0503020204020204" charset="-122"/>
              </a:rPr>
              <a:t>众的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历</a:t>
            </a:r>
            <a:r>
              <a:rPr sz="2800" spc="-10" dirty="0">
                <a:latin typeface="微软雅黑" panose="020B0503020204020204" charset="-122"/>
                <a:cs typeface="微软雅黑" panose="020B0503020204020204" charset="-122"/>
              </a:rPr>
              <a:t>史作</a:t>
            </a:r>
            <a:r>
              <a:rPr sz="2800" spc="15" dirty="0">
                <a:latin typeface="微软雅黑" panose="020B0503020204020204" charset="-122"/>
                <a:cs typeface="微软雅黑" panose="020B0503020204020204" charset="-122"/>
              </a:rPr>
              <a:t>用</a:t>
            </a:r>
            <a:r>
              <a:rPr sz="2800" spc="-10" dirty="0">
                <a:latin typeface="微软雅黑" panose="020B0503020204020204" charset="-122"/>
                <a:cs typeface="微软雅黑" panose="020B0503020204020204" charset="-122"/>
              </a:rPr>
              <a:t>,</a:t>
            </a:r>
            <a:r>
              <a:rPr sz="2800" spc="-5" dirty="0">
                <a:latin typeface="微软雅黑" panose="020B0503020204020204" charset="-122"/>
                <a:cs typeface="微软雅黑" panose="020B0503020204020204" charset="-122"/>
              </a:rPr>
              <a:t>而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需</a:t>
            </a:r>
            <a:r>
              <a:rPr sz="2800" spc="-5" dirty="0">
                <a:latin typeface="微软雅黑" panose="020B0503020204020204" charset="-122"/>
                <a:cs typeface="微软雅黑" panose="020B0503020204020204" charset="-122"/>
              </a:rPr>
              <a:t>要用 英雄史观来为自己服务。</a:t>
            </a:r>
            <a:endParaRPr sz="2800">
              <a:latin typeface="微软雅黑" panose="020B0503020204020204" charset="-122"/>
              <a:cs typeface="微软雅黑" panose="020B0503020204020204" charset="-122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711707"/>
            <a:ext cx="12191999" cy="61462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6374891"/>
            <a:ext cx="12192000" cy="483234"/>
          </a:xfrm>
          <a:custGeom>
            <a:avLst/>
            <a:gdLst/>
            <a:ahLst/>
            <a:cxnLst/>
            <a:rect l="l" t="t" r="r" b="b"/>
            <a:pathLst>
              <a:path w="12192000" h="483234">
                <a:moveTo>
                  <a:pt x="12191999" y="0"/>
                </a:moveTo>
                <a:lnTo>
                  <a:pt x="0" y="0"/>
                </a:lnTo>
                <a:lnTo>
                  <a:pt x="0" y="483106"/>
                </a:lnTo>
                <a:lnTo>
                  <a:pt x="12191999" y="483106"/>
                </a:lnTo>
                <a:lnTo>
                  <a:pt x="12191999" y="0"/>
                </a:lnTo>
                <a:close/>
              </a:path>
            </a:pathLst>
          </a:custGeom>
          <a:solidFill>
            <a:srgbClr val="0F243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15492" y="58674"/>
            <a:ext cx="5313680" cy="513715"/>
          </a:xfrm>
          <a:prstGeom prst="rect">
            <a:avLst/>
          </a:prstGeom>
          <a:solidFill>
            <a:schemeClr val="accent2"/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solidFill>
                  <a:srgbClr val="FFFFFF"/>
                </a:solidFill>
              </a:rPr>
              <a:t>一、人民群众是历史的</a:t>
            </a:r>
            <a:r>
              <a:rPr sz="3200" spc="-15" dirty="0">
                <a:solidFill>
                  <a:srgbClr val="FFFFFF"/>
                </a:solidFill>
              </a:rPr>
              <a:t>创</a:t>
            </a:r>
            <a:r>
              <a:rPr sz="3200" dirty="0">
                <a:solidFill>
                  <a:srgbClr val="FFFFFF"/>
                </a:solidFill>
              </a:rPr>
              <a:t>造者</a:t>
            </a:r>
            <a:endParaRPr sz="3200"/>
          </a:p>
        </p:txBody>
      </p:sp>
      <p:sp>
        <p:nvSpPr>
          <p:cNvPr id="7" name="object 7"/>
          <p:cNvSpPr txBox="1"/>
          <p:nvPr/>
        </p:nvSpPr>
        <p:spPr>
          <a:xfrm>
            <a:off x="6235953" y="6366702"/>
            <a:ext cx="1091565" cy="476884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2800" spc="-5" dirty="0">
                <a:solidFill>
                  <a:srgbClr val="FFFFFF"/>
                </a:solidFill>
                <a:latin typeface="PMingLiU" panose="02020500000000000000" charset="-120"/>
                <a:cs typeface="PMingLiU" panose="02020500000000000000" charset="-120"/>
              </a:rPr>
              <a:t>第三节</a:t>
            </a:r>
            <a:endParaRPr sz="2800">
              <a:latin typeface="PMingLiU" panose="02020500000000000000" charset="-120"/>
              <a:cs typeface="PMingLiU" panose="02020500000000000000" charset="-120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511922" y="6366702"/>
            <a:ext cx="4641850" cy="476884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2800" spc="-5" dirty="0">
                <a:solidFill>
                  <a:srgbClr val="FFFFFF"/>
                </a:solidFill>
                <a:latin typeface="PMingLiU" panose="02020500000000000000" charset="-120"/>
                <a:cs typeface="PMingLiU" panose="02020500000000000000" charset="-120"/>
              </a:rPr>
              <a:t>人民群众在历史发展中的作用</a:t>
            </a:r>
            <a:endParaRPr sz="2800">
              <a:latin typeface="PMingLiU" panose="02020500000000000000" charset="-120"/>
              <a:cs typeface="PMingLiU" panose="02020500000000000000" charset="-120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90396" y="1493011"/>
            <a:ext cx="7806055" cy="29787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34010" indent="-321945">
              <a:lnSpc>
                <a:spcPct val="100000"/>
              </a:lnSpc>
              <a:spcBef>
                <a:spcPts val="95"/>
              </a:spcBef>
              <a:buSzPct val="96000"/>
              <a:buAutoNum type="arabicPeriod" startAt="2"/>
              <a:tabLst>
                <a:tab pos="334645" algn="l"/>
              </a:tabLst>
            </a:pPr>
            <a:r>
              <a:rPr sz="2800" b="1" spc="-5" dirty="0">
                <a:solidFill>
                  <a:srgbClr val="AD4745"/>
                </a:solidFill>
                <a:latin typeface="微软雅黑" panose="020B0503020204020204" charset="-122"/>
                <a:cs typeface="微软雅黑" panose="020B0503020204020204" charset="-122"/>
              </a:rPr>
              <a:t>唯物史观在考察社会历史创</a:t>
            </a:r>
            <a:r>
              <a:rPr sz="2800" b="1" dirty="0">
                <a:solidFill>
                  <a:srgbClr val="AD4745"/>
                </a:solidFill>
                <a:latin typeface="微软雅黑" panose="020B0503020204020204" charset="-122"/>
                <a:cs typeface="微软雅黑" panose="020B0503020204020204" charset="-122"/>
              </a:rPr>
              <a:t>造</a:t>
            </a:r>
            <a:r>
              <a:rPr sz="2800" b="1" spc="-5" dirty="0">
                <a:solidFill>
                  <a:srgbClr val="AD4745"/>
                </a:solidFill>
                <a:latin typeface="微软雅黑" panose="020B0503020204020204" charset="-122"/>
                <a:cs typeface="微软雅黑" panose="020B0503020204020204" charset="-122"/>
              </a:rPr>
              <a:t>者时所坚</a:t>
            </a:r>
            <a:r>
              <a:rPr sz="2800" b="1" dirty="0">
                <a:solidFill>
                  <a:srgbClr val="AD4745"/>
                </a:solidFill>
                <a:latin typeface="微软雅黑" panose="020B0503020204020204" charset="-122"/>
                <a:cs typeface="微软雅黑" panose="020B0503020204020204" charset="-122"/>
              </a:rPr>
              <a:t>持</a:t>
            </a:r>
            <a:r>
              <a:rPr sz="2800" b="1" spc="-5" dirty="0">
                <a:solidFill>
                  <a:srgbClr val="AD4745"/>
                </a:solidFill>
                <a:latin typeface="微软雅黑" panose="020B0503020204020204" charset="-122"/>
                <a:cs typeface="微软雅黑" panose="020B0503020204020204" charset="-122"/>
              </a:rPr>
              <a:t>的原则</a:t>
            </a:r>
            <a:endParaRPr sz="2800">
              <a:latin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Clr>
                <a:srgbClr val="AD4745"/>
              </a:buClr>
              <a:buFont typeface="΢"/>
              <a:buAutoNum type="arabicPeriod" startAt="2"/>
            </a:pPr>
            <a:endParaRPr sz="3850">
              <a:latin typeface="Times New Roman" panose="02020603050405020304"/>
              <a:cs typeface="Times New Roman" panose="02020603050405020304"/>
            </a:endParaRPr>
          </a:p>
          <a:p>
            <a:pPr marL="1694180" lvl="1" indent="-458470">
              <a:lnSpc>
                <a:spcPct val="100000"/>
              </a:lnSpc>
              <a:buFont typeface="Wingdings" panose="05000000000000000000"/>
              <a:buChar char=""/>
              <a:tabLst>
                <a:tab pos="1694180" algn="l"/>
                <a:tab pos="1694180" algn="l"/>
              </a:tabLst>
            </a:pPr>
            <a:r>
              <a:rPr sz="2800" spc="-5" dirty="0">
                <a:latin typeface="微软雅黑" panose="020B0503020204020204" charset="-122"/>
                <a:cs typeface="微软雅黑" panose="020B0503020204020204" charset="-122"/>
              </a:rPr>
              <a:t>立足于现实的人及其本质</a:t>
            </a:r>
            <a:endParaRPr sz="2800">
              <a:latin typeface="微软雅黑" panose="020B0503020204020204" charset="-122"/>
              <a:cs typeface="微软雅黑" panose="020B0503020204020204" charset="-122"/>
            </a:endParaRPr>
          </a:p>
          <a:p>
            <a:pPr marL="1694180" lvl="1" indent="-458470">
              <a:lnSpc>
                <a:spcPct val="100000"/>
              </a:lnSpc>
              <a:spcBef>
                <a:spcPts val="675"/>
              </a:spcBef>
              <a:buFont typeface="Wingdings" panose="05000000000000000000"/>
              <a:buChar char=""/>
              <a:tabLst>
                <a:tab pos="1694180" algn="l"/>
                <a:tab pos="1694180" algn="l"/>
              </a:tabLst>
            </a:pPr>
            <a:r>
              <a:rPr sz="2800" spc="-5" dirty="0">
                <a:latin typeface="微软雅黑" panose="020B0503020204020204" charset="-122"/>
                <a:cs typeface="微软雅黑" panose="020B0503020204020204" charset="-122"/>
              </a:rPr>
              <a:t>立足于整体的社会历史过程</a:t>
            </a:r>
            <a:endParaRPr sz="2800">
              <a:latin typeface="微软雅黑" panose="020B0503020204020204" charset="-122"/>
              <a:cs typeface="微软雅黑" panose="020B0503020204020204" charset="-122"/>
            </a:endParaRPr>
          </a:p>
          <a:p>
            <a:pPr marL="1694180" lvl="1" indent="-458470">
              <a:lnSpc>
                <a:spcPct val="100000"/>
              </a:lnSpc>
              <a:spcBef>
                <a:spcPts val="670"/>
              </a:spcBef>
              <a:buFont typeface="Wingdings" panose="05000000000000000000"/>
              <a:buChar char=""/>
              <a:tabLst>
                <a:tab pos="1694180" algn="l"/>
                <a:tab pos="1694180" algn="l"/>
              </a:tabLst>
            </a:pPr>
            <a:r>
              <a:rPr sz="2800" spc="-10" dirty="0">
                <a:latin typeface="微软雅黑" panose="020B0503020204020204" charset="-122"/>
                <a:cs typeface="微软雅黑" panose="020B0503020204020204" charset="-122"/>
              </a:rPr>
              <a:t>从社会历史发展的必然性入手</a:t>
            </a:r>
            <a:endParaRPr sz="2800">
              <a:latin typeface="微软雅黑" panose="020B0503020204020204" charset="-122"/>
              <a:cs typeface="微软雅黑" panose="020B0503020204020204" charset="-122"/>
            </a:endParaRPr>
          </a:p>
          <a:p>
            <a:pPr marL="1694180" lvl="1" indent="-458470">
              <a:lnSpc>
                <a:spcPct val="100000"/>
              </a:lnSpc>
              <a:spcBef>
                <a:spcPts val="675"/>
              </a:spcBef>
              <a:buFont typeface="Wingdings" panose="05000000000000000000"/>
              <a:buChar char=""/>
              <a:tabLst>
                <a:tab pos="1694180" algn="l"/>
                <a:tab pos="1694180" algn="l"/>
              </a:tabLst>
            </a:pPr>
            <a:r>
              <a:rPr sz="2800" spc="-5" dirty="0">
                <a:latin typeface="微软雅黑" panose="020B0503020204020204" charset="-122"/>
                <a:cs typeface="微软雅黑" panose="020B0503020204020204" charset="-122"/>
              </a:rPr>
              <a:t>从人与历史关系的不同层次上考察</a:t>
            </a:r>
            <a:endParaRPr sz="2800">
              <a:latin typeface="微软雅黑" panose="020B0503020204020204" charset="-122"/>
              <a:cs typeface="微软雅黑" panose="020B0503020204020204" charset="-122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711707"/>
            <a:ext cx="12191999" cy="61462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6374891"/>
            <a:ext cx="12192000" cy="483234"/>
          </a:xfrm>
          <a:custGeom>
            <a:avLst/>
            <a:gdLst/>
            <a:ahLst/>
            <a:cxnLst/>
            <a:rect l="l" t="t" r="r" b="b"/>
            <a:pathLst>
              <a:path w="12192000" h="483234">
                <a:moveTo>
                  <a:pt x="12191999" y="0"/>
                </a:moveTo>
                <a:lnTo>
                  <a:pt x="0" y="0"/>
                </a:lnTo>
                <a:lnTo>
                  <a:pt x="0" y="483106"/>
                </a:lnTo>
                <a:lnTo>
                  <a:pt x="12191999" y="483106"/>
                </a:lnTo>
                <a:lnTo>
                  <a:pt x="12191999" y="0"/>
                </a:lnTo>
                <a:close/>
              </a:path>
            </a:pathLst>
          </a:custGeom>
          <a:solidFill>
            <a:srgbClr val="0F243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15492" y="58674"/>
            <a:ext cx="5313680" cy="513715"/>
          </a:xfrm>
          <a:prstGeom prst="rect">
            <a:avLst/>
          </a:prstGeom>
          <a:solidFill>
            <a:schemeClr val="accent2"/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solidFill>
                  <a:srgbClr val="FFFFFF"/>
                </a:solidFill>
              </a:rPr>
              <a:t>一、人民群众是历史的</a:t>
            </a:r>
            <a:r>
              <a:rPr sz="3200" spc="-15" dirty="0">
                <a:solidFill>
                  <a:srgbClr val="FFFFFF"/>
                </a:solidFill>
              </a:rPr>
              <a:t>创</a:t>
            </a:r>
            <a:r>
              <a:rPr sz="3200" dirty="0">
                <a:solidFill>
                  <a:srgbClr val="FFFFFF"/>
                </a:solidFill>
              </a:rPr>
              <a:t>造者</a:t>
            </a:r>
            <a:endParaRPr sz="3200"/>
          </a:p>
        </p:txBody>
      </p:sp>
      <p:sp>
        <p:nvSpPr>
          <p:cNvPr id="6" name="object 6"/>
          <p:cNvSpPr txBox="1">
            <a:spLocks noGrp="1"/>
          </p:cNvSpPr>
          <p:nvPr>
            <p:ph type="body" idx="1"/>
          </p:nvPr>
        </p:nvSpPr>
        <p:spPr>
          <a:xfrm>
            <a:off x="838200" y="1252855"/>
            <a:ext cx="10515600" cy="36404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20000"/>
              </a:lnSpc>
              <a:spcBef>
                <a:spcPts val="95"/>
              </a:spcBef>
              <a:buFont typeface="Wingdings" panose="05000000000000000000"/>
              <a:buChar char=""/>
              <a:tabLst>
                <a:tab pos="643890" algn="l"/>
              </a:tabLst>
            </a:pPr>
            <a:r>
              <a:rPr b="1" dirty="0">
                <a:latin typeface="微软雅黑" panose="020B0503020204020204" charset="-122"/>
                <a:cs typeface="微软雅黑" panose="020B0503020204020204" charset="-122"/>
              </a:rPr>
              <a:t>现实的人</a:t>
            </a:r>
            <a:r>
              <a:rPr dirty="0"/>
              <a:t>及其活动是社会历史存在和发展的前 </a:t>
            </a:r>
            <a:r>
              <a:rPr spc="-5" dirty="0"/>
              <a:t>提。社会历史是由现实的个人及其活动构成的。现 </a:t>
            </a:r>
            <a:r>
              <a:rPr dirty="0"/>
              <a:t>实的人，是从事一定实践活动的、处于一定社会关 系中的、具有能动性的人（而非“生物人”）。</a:t>
            </a:r>
          </a:p>
          <a:p>
            <a:pPr marL="12700" marR="5080" algn="just">
              <a:lnSpc>
                <a:spcPts val="3460"/>
              </a:lnSpc>
              <a:spcBef>
                <a:spcPts val="210"/>
              </a:spcBef>
              <a:buFont typeface="Wingdings" panose="05000000000000000000"/>
              <a:buChar char=""/>
              <a:tabLst>
                <a:tab pos="643890" algn="l"/>
              </a:tabLst>
            </a:pPr>
            <a:r>
              <a:rPr b="1" dirty="0">
                <a:latin typeface="微软雅黑" panose="020B0503020204020204" charset="-122"/>
                <a:cs typeface="微软雅黑" panose="020B0503020204020204" charset="-122"/>
              </a:rPr>
              <a:t>劳动发展史</a:t>
            </a:r>
            <a:r>
              <a:rPr dirty="0"/>
              <a:t>是理解社会历史奥秘的钥匙，同样 也是理解社会历史创造过程和历史创造者的关键。</a:t>
            </a:r>
          </a:p>
          <a:p>
            <a:pPr marL="12700" marR="5080" algn="just">
              <a:lnSpc>
                <a:spcPts val="3460"/>
              </a:lnSpc>
              <a:spcBef>
                <a:spcPts val="210"/>
              </a:spcBef>
              <a:buFont typeface="Wingdings" panose="05000000000000000000"/>
              <a:buChar char=""/>
              <a:tabLst>
                <a:tab pos="643890" algn="l"/>
              </a:tabLst>
            </a:pPr>
            <a:r>
              <a:rPr dirty="0">
                <a:latin typeface="微软雅黑" panose="020B0503020204020204" charset="-122"/>
                <a:cs typeface="微软雅黑" panose="020B0503020204020204" charset="-122"/>
                <a:sym typeface="+mn-ea"/>
              </a:rPr>
              <a:t>人的现实</a:t>
            </a:r>
            <a:r>
              <a:rPr b="1" dirty="0">
                <a:latin typeface="微软雅黑" panose="020B0503020204020204" charset="-122"/>
                <a:cs typeface="微软雅黑" panose="020B0503020204020204" charset="-122"/>
                <a:sym typeface="+mn-ea"/>
              </a:rPr>
              <a:t>本质</a:t>
            </a:r>
            <a:r>
              <a:rPr dirty="0">
                <a:latin typeface="微软雅黑" panose="020B0503020204020204" charset="-122"/>
                <a:cs typeface="微软雅黑" panose="020B0503020204020204" charset="-122"/>
                <a:sym typeface="+mn-ea"/>
              </a:rPr>
              <a:t>是一切</a:t>
            </a:r>
            <a:r>
              <a:rPr b="1" dirty="0">
                <a:latin typeface="微软雅黑" panose="020B0503020204020204" charset="-122"/>
                <a:cs typeface="微软雅黑" panose="020B0503020204020204" charset="-122"/>
                <a:sym typeface="+mn-ea"/>
              </a:rPr>
              <a:t>社会关</a:t>
            </a:r>
            <a:r>
              <a:rPr b="1" spc="-5" dirty="0">
                <a:latin typeface="微软雅黑" panose="020B0503020204020204" charset="-122"/>
                <a:cs typeface="微软雅黑" panose="020B0503020204020204" charset="-122"/>
                <a:sym typeface="+mn-ea"/>
              </a:rPr>
              <a:t>系</a:t>
            </a:r>
            <a:r>
              <a:rPr dirty="0">
                <a:latin typeface="微软雅黑" panose="020B0503020204020204" charset="-122"/>
                <a:cs typeface="微软雅黑" panose="020B0503020204020204" charset="-122"/>
                <a:sym typeface="+mn-ea"/>
              </a:rPr>
              <a:t>的总和。个人与 社会的统一，要求人们从一定的社会关系包括阶级 关系中去认识和把握一定群体和个人的本质和作用。</a:t>
            </a:r>
            <a:endParaRPr>
              <a:latin typeface="微软雅黑" panose="020B0503020204020204" charset="-122"/>
              <a:cs typeface="微软雅黑" panose="020B0503020204020204" charset="-122"/>
            </a:endParaRPr>
          </a:p>
          <a:p>
            <a:pPr marL="0" marR="5080" indent="0" algn="just">
              <a:lnSpc>
                <a:spcPts val="3460"/>
              </a:lnSpc>
              <a:spcBef>
                <a:spcPts val="210"/>
              </a:spcBef>
              <a:buFont typeface="Wingdings" panose="05000000000000000000"/>
              <a:buNone/>
              <a:tabLst>
                <a:tab pos="643890" algn="l"/>
              </a:tabLst>
            </a:pPr>
            <a:endParaRPr dirty="0"/>
          </a:p>
        </p:txBody>
      </p:sp>
      <p:sp>
        <p:nvSpPr>
          <p:cNvPr id="7" name="object 7"/>
          <p:cNvSpPr txBox="1"/>
          <p:nvPr/>
        </p:nvSpPr>
        <p:spPr>
          <a:xfrm>
            <a:off x="728954" y="4284217"/>
            <a:ext cx="7035800" cy="4552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0000"/>
              </a:lnSpc>
              <a:spcBef>
                <a:spcPts val="100"/>
              </a:spcBef>
              <a:buFont typeface="Wingdings" panose="05000000000000000000"/>
              <a:buChar char=""/>
              <a:tabLst>
                <a:tab pos="643255" algn="l"/>
                <a:tab pos="643890" algn="l"/>
              </a:tabLst>
            </a:pPr>
            <a:endParaRPr sz="24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235953" y="6366702"/>
            <a:ext cx="1091565" cy="476884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2800" spc="-5" dirty="0">
                <a:solidFill>
                  <a:srgbClr val="FFFFFF"/>
                </a:solidFill>
                <a:latin typeface="PMingLiU" panose="02020500000000000000" charset="-120"/>
                <a:cs typeface="PMingLiU" panose="02020500000000000000" charset="-120"/>
              </a:rPr>
              <a:t>第三节</a:t>
            </a:r>
            <a:endParaRPr sz="2800">
              <a:latin typeface="PMingLiU" panose="02020500000000000000" charset="-120"/>
              <a:cs typeface="PMingLiU" panose="02020500000000000000" charset="-120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511922" y="6366702"/>
            <a:ext cx="4641850" cy="476884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2800" spc="-5" dirty="0">
                <a:solidFill>
                  <a:srgbClr val="FFFFFF"/>
                </a:solidFill>
                <a:latin typeface="PMingLiU" panose="02020500000000000000" charset="-120"/>
                <a:cs typeface="PMingLiU" panose="02020500000000000000" charset="-120"/>
              </a:rPr>
              <a:t>人民群众在历史发展中的作用</a:t>
            </a:r>
            <a:endParaRPr sz="2800">
              <a:latin typeface="PMingLiU" panose="02020500000000000000" charset="-120"/>
              <a:cs typeface="PMingLiU" panose="02020500000000000000" charset="-120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711707"/>
            <a:ext cx="12191999" cy="61462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6374891"/>
            <a:ext cx="12192000" cy="483234"/>
          </a:xfrm>
          <a:custGeom>
            <a:avLst/>
            <a:gdLst/>
            <a:ahLst/>
            <a:cxnLst/>
            <a:rect l="l" t="t" r="r" b="b"/>
            <a:pathLst>
              <a:path w="12192000" h="483234">
                <a:moveTo>
                  <a:pt x="12191999" y="0"/>
                </a:moveTo>
                <a:lnTo>
                  <a:pt x="0" y="0"/>
                </a:lnTo>
                <a:lnTo>
                  <a:pt x="0" y="483106"/>
                </a:lnTo>
                <a:lnTo>
                  <a:pt x="12191999" y="483106"/>
                </a:lnTo>
                <a:lnTo>
                  <a:pt x="12191999" y="0"/>
                </a:lnTo>
                <a:close/>
              </a:path>
            </a:pathLst>
          </a:custGeom>
          <a:solidFill>
            <a:srgbClr val="0F243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15492" y="58674"/>
            <a:ext cx="5313680" cy="513715"/>
          </a:xfrm>
          <a:prstGeom prst="rect">
            <a:avLst/>
          </a:prstGeom>
          <a:solidFill>
            <a:schemeClr val="accent2"/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solidFill>
                  <a:srgbClr val="FFFFFF"/>
                </a:solidFill>
              </a:rPr>
              <a:t>一、人民群众是历史的</a:t>
            </a:r>
            <a:r>
              <a:rPr sz="3200" spc="-15" dirty="0">
                <a:solidFill>
                  <a:srgbClr val="FFFFFF"/>
                </a:solidFill>
              </a:rPr>
              <a:t>创</a:t>
            </a:r>
            <a:r>
              <a:rPr sz="3200" dirty="0">
                <a:solidFill>
                  <a:srgbClr val="FFFFFF"/>
                </a:solidFill>
              </a:rPr>
              <a:t>造者</a:t>
            </a:r>
            <a:endParaRPr sz="3200"/>
          </a:p>
        </p:txBody>
      </p:sp>
      <p:sp>
        <p:nvSpPr>
          <p:cNvPr id="7" name="object 7"/>
          <p:cNvSpPr txBox="1"/>
          <p:nvPr/>
        </p:nvSpPr>
        <p:spPr>
          <a:xfrm>
            <a:off x="6235953" y="6366702"/>
            <a:ext cx="1091565" cy="476884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2800" spc="-5" dirty="0">
                <a:solidFill>
                  <a:srgbClr val="FFFFFF"/>
                </a:solidFill>
                <a:latin typeface="PMingLiU" panose="02020500000000000000" charset="-120"/>
                <a:cs typeface="PMingLiU" panose="02020500000000000000" charset="-120"/>
              </a:rPr>
              <a:t>第三节</a:t>
            </a:r>
            <a:endParaRPr sz="2800">
              <a:latin typeface="PMingLiU" panose="02020500000000000000" charset="-120"/>
              <a:cs typeface="PMingLiU" panose="02020500000000000000" charset="-120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511922" y="6366702"/>
            <a:ext cx="4641850" cy="476884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2800" spc="-5" dirty="0">
                <a:solidFill>
                  <a:srgbClr val="FFFFFF"/>
                </a:solidFill>
                <a:latin typeface="PMingLiU" panose="02020500000000000000" charset="-120"/>
                <a:cs typeface="PMingLiU" panose="02020500000000000000" charset="-120"/>
              </a:rPr>
              <a:t>人民群众在历史发展中的作用</a:t>
            </a:r>
            <a:endParaRPr sz="2800">
              <a:latin typeface="PMingLiU" panose="02020500000000000000" charset="-120"/>
              <a:cs typeface="PMingLiU" panose="02020500000000000000" charset="-120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18159" y="1210531"/>
            <a:ext cx="9990455" cy="4230370"/>
          </a:xfrm>
          <a:prstGeom prst="rect">
            <a:avLst/>
          </a:prstGeom>
        </p:spPr>
        <p:txBody>
          <a:bodyPr vert="horz" wrap="square" lIns="0" tIns="2317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25"/>
              </a:spcBef>
            </a:pPr>
            <a:r>
              <a:rPr sz="3200" b="1" spc="5" dirty="0">
                <a:solidFill>
                  <a:srgbClr val="AD4745"/>
                </a:solidFill>
                <a:latin typeface="微软雅黑" panose="020B0503020204020204" charset="-122"/>
                <a:cs typeface="微软雅黑" panose="020B0503020204020204" charset="-122"/>
              </a:rPr>
              <a:t>（二）人民群众在创造</a:t>
            </a:r>
            <a:r>
              <a:rPr sz="3200" b="1" spc="-10" dirty="0">
                <a:solidFill>
                  <a:srgbClr val="AD4745"/>
                </a:solidFill>
                <a:latin typeface="微软雅黑" panose="020B0503020204020204" charset="-122"/>
                <a:cs typeface="微软雅黑" panose="020B0503020204020204" charset="-122"/>
              </a:rPr>
              <a:t>历</a:t>
            </a:r>
            <a:r>
              <a:rPr sz="3200" b="1" spc="5" dirty="0">
                <a:solidFill>
                  <a:srgbClr val="AD4745"/>
                </a:solidFill>
                <a:latin typeface="微软雅黑" panose="020B0503020204020204" charset="-122"/>
                <a:cs typeface="微软雅黑" panose="020B0503020204020204" charset="-122"/>
              </a:rPr>
              <a:t>史过</a:t>
            </a:r>
            <a:r>
              <a:rPr sz="3200" b="1" spc="-10" dirty="0">
                <a:solidFill>
                  <a:srgbClr val="AD4745"/>
                </a:solidFill>
                <a:latin typeface="微软雅黑" panose="020B0503020204020204" charset="-122"/>
                <a:cs typeface="微软雅黑" panose="020B0503020204020204" charset="-122"/>
              </a:rPr>
              <a:t>程</a:t>
            </a:r>
            <a:r>
              <a:rPr sz="3200" b="1" spc="5" dirty="0">
                <a:solidFill>
                  <a:srgbClr val="AD4745"/>
                </a:solidFill>
                <a:latin typeface="微软雅黑" panose="020B0503020204020204" charset="-122"/>
                <a:cs typeface="微软雅黑" panose="020B0503020204020204" charset="-122"/>
              </a:rPr>
              <a:t>中的</a:t>
            </a:r>
            <a:r>
              <a:rPr sz="3200" b="1" spc="-10" dirty="0">
                <a:solidFill>
                  <a:srgbClr val="AD4745"/>
                </a:solidFill>
                <a:latin typeface="微软雅黑" panose="020B0503020204020204" charset="-122"/>
                <a:cs typeface="微软雅黑" panose="020B0503020204020204" charset="-122"/>
              </a:rPr>
              <a:t>决</a:t>
            </a:r>
            <a:r>
              <a:rPr sz="3200" b="1" spc="5" dirty="0">
                <a:solidFill>
                  <a:srgbClr val="AD4745"/>
                </a:solidFill>
                <a:latin typeface="微软雅黑" panose="020B0503020204020204" charset="-122"/>
                <a:cs typeface="微软雅黑" panose="020B0503020204020204" charset="-122"/>
              </a:rPr>
              <a:t>定作用</a:t>
            </a:r>
            <a:endParaRPr sz="3200">
              <a:latin typeface="微软雅黑" panose="020B0503020204020204" charset="-122"/>
              <a:cs typeface="微软雅黑" panose="020B0503020204020204" charset="-122"/>
            </a:endParaRPr>
          </a:p>
          <a:p>
            <a:pPr marL="1085850">
              <a:lnSpc>
                <a:spcPct val="100000"/>
              </a:lnSpc>
              <a:spcBef>
                <a:spcPts val="1495"/>
              </a:spcBef>
            </a:pPr>
            <a:r>
              <a:rPr sz="2800" spc="-5" dirty="0">
                <a:latin typeface="微软雅黑" panose="020B0503020204020204" charset="-122"/>
                <a:cs typeface="微软雅黑" panose="020B0503020204020204" charset="-122"/>
              </a:rPr>
              <a:t>人民群众是一个历史的</a:t>
            </a:r>
            <a:r>
              <a:rPr sz="2800" spc="-10" dirty="0">
                <a:latin typeface="微软雅黑" panose="020B0503020204020204" charset="-122"/>
                <a:cs typeface="微软雅黑" panose="020B0503020204020204" charset="-122"/>
              </a:rPr>
              <a:t>范</a:t>
            </a:r>
            <a:r>
              <a:rPr sz="2800" spc="-5" dirty="0">
                <a:latin typeface="微软雅黑" panose="020B0503020204020204" charset="-122"/>
                <a:cs typeface="微软雅黑" panose="020B0503020204020204" charset="-122"/>
              </a:rPr>
              <a:t>畴。</a:t>
            </a:r>
            <a:endParaRPr sz="2800">
              <a:latin typeface="微软雅黑" panose="020B0503020204020204" charset="-122"/>
              <a:cs typeface="微软雅黑" panose="020B0503020204020204" charset="-122"/>
            </a:endParaRPr>
          </a:p>
          <a:p>
            <a:pPr marL="372745" marR="5080" indent="713105">
              <a:lnSpc>
                <a:spcPct val="115000"/>
              </a:lnSpc>
              <a:spcBef>
                <a:spcPts val="1685"/>
              </a:spcBef>
            </a:pPr>
            <a:r>
              <a:rPr sz="2800" spc="-5" dirty="0">
                <a:latin typeface="微软雅黑" panose="020B0503020204020204" charset="-122"/>
                <a:cs typeface="微软雅黑" panose="020B0503020204020204" charset="-122"/>
              </a:rPr>
              <a:t>从</a:t>
            </a:r>
            <a:r>
              <a:rPr sz="2800" b="1" spc="-5" dirty="0">
                <a:latin typeface="微软雅黑" panose="020B0503020204020204" charset="-122"/>
                <a:cs typeface="微软雅黑" panose="020B0503020204020204" charset="-122"/>
              </a:rPr>
              <a:t>质</a:t>
            </a:r>
            <a:r>
              <a:rPr sz="2800" spc="-5" dirty="0">
                <a:latin typeface="微软雅黑" panose="020B0503020204020204" charset="-122"/>
                <a:cs typeface="微软雅黑" panose="020B0503020204020204" charset="-122"/>
              </a:rPr>
              <a:t>上</a:t>
            </a:r>
            <a:r>
              <a:rPr sz="2800" spc="5" dirty="0">
                <a:latin typeface="微软雅黑" panose="020B0503020204020204" charset="-122"/>
                <a:cs typeface="微软雅黑" panose="020B0503020204020204" charset="-122"/>
              </a:rPr>
              <a:t>看</a:t>
            </a:r>
            <a:r>
              <a:rPr sz="2800" spc="-5" dirty="0">
                <a:latin typeface="微软雅黑" panose="020B0503020204020204" charset="-122"/>
                <a:cs typeface="微软雅黑" panose="020B0503020204020204" charset="-122"/>
              </a:rPr>
              <a:t>，是指</a:t>
            </a:r>
            <a:r>
              <a:rPr sz="2800" spc="10" dirty="0">
                <a:latin typeface="微软雅黑" panose="020B0503020204020204" charset="-122"/>
                <a:cs typeface="微软雅黑" panose="020B0503020204020204" charset="-122"/>
              </a:rPr>
              <a:t>一</a:t>
            </a:r>
            <a:r>
              <a:rPr sz="2800" spc="-5" dirty="0">
                <a:latin typeface="微软雅黑" panose="020B0503020204020204" charset="-122"/>
                <a:cs typeface="微软雅黑" panose="020B0503020204020204" charset="-122"/>
              </a:rPr>
              <a:t>切对社</a:t>
            </a:r>
            <a:r>
              <a:rPr sz="2800" spc="10" dirty="0">
                <a:latin typeface="微软雅黑" panose="020B0503020204020204" charset="-122"/>
                <a:cs typeface="微软雅黑" panose="020B0503020204020204" charset="-122"/>
              </a:rPr>
              <a:t>会</a:t>
            </a:r>
            <a:r>
              <a:rPr sz="2800" spc="-5" dirty="0">
                <a:latin typeface="微软雅黑" panose="020B0503020204020204" charset="-122"/>
                <a:cs typeface="微软雅黑" panose="020B0503020204020204" charset="-122"/>
              </a:rPr>
              <a:t>历史发</a:t>
            </a:r>
            <a:r>
              <a:rPr sz="2800" spc="10" dirty="0">
                <a:latin typeface="微软雅黑" panose="020B0503020204020204" charset="-122"/>
                <a:cs typeface="微软雅黑" panose="020B0503020204020204" charset="-122"/>
              </a:rPr>
              <a:t>展</a:t>
            </a:r>
            <a:r>
              <a:rPr sz="2800" spc="-5" dirty="0">
                <a:latin typeface="微软雅黑" panose="020B0503020204020204" charset="-122"/>
                <a:cs typeface="微软雅黑" panose="020B0503020204020204" charset="-122"/>
              </a:rPr>
              <a:t>起推动</a:t>
            </a:r>
            <a:r>
              <a:rPr sz="2800" spc="10" dirty="0">
                <a:latin typeface="微软雅黑" panose="020B0503020204020204" charset="-122"/>
                <a:cs typeface="微软雅黑" panose="020B0503020204020204" charset="-122"/>
              </a:rPr>
              <a:t>作</a:t>
            </a:r>
            <a:r>
              <a:rPr sz="2800" spc="-5" dirty="0">
                <a:latin typeface="微软雅黑" panose="020B0503020204020204" charset="-122"/>
                <a:cs typeface="微软雅黑" panose="020B0503020204020204" charset="-122"/>
              </a:rPr>
              <a:t>用的人</a:t>
            </a:r>
            <a:r>
              <a:rPr sz="2800" spc="10" dirty="0">
                <a:latin typeface="微软雅黑" panose="020B0503020204020204" charset="-122"/>
                <a:cs typeface="微软雅黑" panose="020B0503020204020204" charset="-122"/>
              </a:rPr>
              <a:t>们</a:t>
            </a:r>
            <a:r>
              <a:rPr sz="2800" spc="-5" dirty="0">
                <a:latin typeface="微软雅黑" panose="020B0503020204020204" charset="-122"/>
                <a:cs typeface="微软雅黑" panose="020B0503020204020204" charset="-122"/>
              </a:rPr>
              <a:t>， 从</a:t>
            </a:r>
            <a:r>
              <a:rPr sz="2800" b="1" spc="-5" dirty="0">
                <a:latin typeface="微软雅黑" panose="020B0503020204020204" charset="-122"/>
                <a:cs typeface="微软雅黑" panose="020B0503020204020204" charset="-122"/>
              </a:rPr>
              <a:t>量</a:t>
            </a:r>
            <a:r>
              <a:rPr sz="2800" spc="-5" dirty="0">
                <a:latin typeface="微软雅黑" panose="020B0503020204020204" charset="-122"/>
                <a:cs typeface="微软雅黑" panose="020B0503020204020204" charset="-122"/>
              </a:rPr>
              <a:t>上看，是指社会人口中的绝大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多</a:t>
            </a:r>
            <a:r>
              <a:rPr sz="2800" spc="5" dirty="0">
                <a:latin typeface="微软雅黑" panose="020B0503020204020204" charset="-122"/>
                <a:cs typeface="微软雅黑" panose="020B0503020204020204" charset="-122"/>
              </a:rPr>
              <a:t>数</a:t>
            </a:r>
            <a:r>
              <a:rPr sz="2800" spc="-5" dirty="0">
                <a:latin typeface="微软雅黑" panose="020B0503020204020204" charset="-122"/>
                <a:cs typeface="微软雅黑" panose="020B0503020204020204" charset="-122"/>
              </a:rPr>
              <a:t>。</a:t>
            </a:r>
            <a:endParaRPr sz="2800">
              <a:latin typeface="微软雅黑" panose="020B0503020204020204" charset="-122"/>
              <a:cs typeface="微软雅黑" panose="020B0503020204020204" charset="-122"/>
            </a:endParaRPr>
          </a:p>
          <a:p>
            <a:pPr marL="372745" marR="370840" indent="713105" algn="just">
              <a:lnSpc>
                <a:spcPct val="115000"/>
              </a:lnSpc>
              <a:spcBef>
                <a:spcPts val="1680"/>
              </a:spcBef>
            </a:pPr>
            <a:r>
              <a:rPr sz="2800" spc="-5" dirty="0">
                <a:latin typeface="微软雅黑" panose="020B0503020204020204" charset="-122"/>
                <a:cs typeface="微软雅黑" panose="020B0503020204020204" charset="-122"/>
              </a:rPr>
              <a:t>在不同历史时期，人民群众有着不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同</a:t>
            </a:r>
            <a:r>
              <a:rPr sz="2800" spc="-5" dirty="0">
                <a:latin typeface="微软雅黑" panose="020B0503020204020204" charset="-122"/>
                <a:cs typeface="微软雅黑" panose="020B0503020204020204" charset="-122"/>
              </a:rPr>
              <a:t>的内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容</a:t>
            </a:r>
            <a:r>
              <a:rPr sz="2800" spc="-5" dirty="0">
                <a:latin typeface="微软雅黑" panose="020B0503020204020204" charset="-122"/>
                <a:cs typeface="微软雅黑" panose="020B0503020204020204" charset="-122"/>
              </a:rPr>
              <a:t>，包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含</a:t>
            </a:r>
            <a:r>
              <a:rPr sz="2800" spc="-5" dirty="0">
                <a:latin typeface="微软雅黑" panose="020B0503020204020204" charset="-122"/>
                <a:cs typeface="微软雅黑" panose="020B0503020204020204" charset="-122"/>
              </a:rPr>
              <a:t>着不 同的阶级、阶层和集团。人民群众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的</a:t>
            </a:r>
            <a:r>
              <a:rPr sz="2800" spc="-5" dirty="0">
                <a:latin typeface="微软雅黑" panose="020B0503020204020204" charset="-122"/>
                <a:cs typeface="微软雅黑" panose="020B0503020204020204" charset="-122"/>
              </a:rPr>
              <a:t>最稳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定</a:t>
            </a:r>
            <a:r>
              <a:rPr sz="2800" spc="-5" dirty="0">
                <a:latin typeface="微软雅黑" panose="020B0503020204020204" charset="-122"/>
                <a:cs typeface="微软雅黑" panose="020B0503020204020204" charset="-122"/>
              </a:rPr>
              <a:t>的主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体</a:t>
            </a:r>
            <a:r>
              <a:rPr sz="2800" spc="-5" dirty="0">
                <a:latin typeface="微软雅黑" panose="020B0503020204020204" charset="-122"/>
                <a:cs typeface="微软雅黑" panose="020B0503020204020204" charset="-122"/>
              </a:rPr>
              <a:t>部分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始</a:t>
            </a:r>
            <a:r>
              <a:rPr sz="2800" spc="-5" dirty="0">
                <a:latin typeface="微软雅黑" panose="020B0503020204020204" charset="-122"/>
                <a:cs typeface="微软雅黑" panose="020B0503020204020204" charset="-122"/>
              </a:rPr>
              <a:t>终 </a:t>
            </a:r>
            <a:r>
              <a:rPr sz="2800" spc="-10" dirty="0">
                <a:latin typeface="微软雅黑" panose="020B0503020204020204" charset="-122"/>
                <a:cs typeface="微软雅黑" panose="020B0503020204020204" charset="-122"/>
              </a:rPr>
              <a:t>是</a:t>
            </a:r>
            <a:r>
              <a:rPr sz="2800" b="1" spc="-10" dirty="0">
                <a:latin typeface="微软雅黑" panose="020B0503020204020204" charset="-122"/>
                <a:cs typeface="微软雅黑" panose="020B0503020204020204" charset="-122"/>
              </a:rPr>
              <a:t>从事物质资料生产的劳动群</a:t>
            </a:r>
            <a:r>
              <a:rPr sz="2800" b="1" spc="-5" dirty="0">
                <a:latin typeface="微软雅黑" panose="020B0503020204020204" charset="-122"/>
                <a:cs typeface="微软雅黑" panose="020B0503020204020204" charset="-122"/>
              </a:rPr>
              <a:t>众</a:t>
            </a:r>
            <a:r>
              <a:rPr sz="2800" spc="-5" dirty="0">
                <a:latin typeface="微软雅黑" panose="020B0503020204020204" charset="-122"/>
                <a:cs typeface="微软雅黑" panose="020B0503020204020204" charset="-122"/>
              </a:rPr>
              <a:t>。</a:t>
            </a:r>
            <a:endParaRPr sz="2800">
              <a:latin typeface="微软雅黑" panose="020B0503020204020204" charset="-122"/>
              <a:cs typeface="微软雅黑" panose="020B0503020204020204" charset="-122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711707"/>
            <a:ext cx="12191999" cy="61462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6374891"/>
            <a:ext cx="12192000" cy="483234"/>
          </a:xfrm>
          <a:custGeom>
            <a:avLst/>
            <a:gdLst/>
            <a:ahLst/>
            <a:cxnLst/>
            <a:rect l="l" t="t" r="r" b="b"/>
            <a:pathLst>
              <a:path w="12192000" h="483234">
                <a:moveTo>
                  <a:pt x="12191999" y="0"/>
                </a:moveTo>
                <a:lnTo>
                  <a:pt x="0" y="0"/>
                </a:lnTo>
                <a:lnTo>
                  <a:pt x="0" y="483106"/>
                </a:lnTo>
                <a:lnTo>
                  <a:pt x="12191999" y="483106"/>
                </a:lnTo>
                <a:lnTo>
                  <a:pt x="12191999" y="0"/>
                </a:lnTo>
                <a:close/>
              </a:path>
            </a:pathLst>
          </a:custGeom>
          <a:solidFill>
            <a:srgbClr val="0F243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15492" y="58674"/>
            <a:ext cx="5313680" cy="513715"/>
          </a:xfrm>
          <a:prstGeom prst="rect">
            <a:avLst/>
          </a:prstGeom>
          <a:solidFill>
            <a:schemeClr val="accent2"/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solidFill>
                  <a:srgbClr val="FFFFFF"/>
                </a:solidFill>
              </a:rPr>
              <a:t>一、人民群众是历史的</a:t>
            </a:r>
            <a:r>
              <a:rPr sz="3200" spc="-15" dirty="0">
                <a:solidFill>
                  <a:srgbClr val="FFFFFF"/>
                </a:solidFill>
              </a:rPr>
              <a:t>创</a:t>
            </a:r>
            <a:r>
              <a:rPr sz="3200" dirty="0">
                <a:solidFill>
                  <a:srgbClr val="FFFFFF"/>
                </a:solidFill>
              </a:rPr>
              <a:t>造者</a:t>
            </a:r>
            <a:endParaRPr sz="3200"/>
          </a:p>
        </p:txBody>
      </p:sp>
      <p:sp>
        <p:nvSpPr>
          <p:cNvPr id="7" name="object 7"/>
          <p:cNvSpPr txBox="1"/>
          <p:nvPr/>
        </p:nvSpPr>
        <p:spPr>
          <a:xfrm>
            <a:off x="6235953" y="6366702"/>
            <a:ext cx="1091565" cy="476884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2800" spc="-5" dirty="0">
                <a:solidFill>
                  <a:srgbClr val="FFFFFF"/>
                </a:solidFill>
                <a:latin typeface="PMingLiU" panose="02020500000000000000" charset="-120"/>
                <a:cs typeface="PMingLiU" panose="02020500000000000000" charset="-120"/>
              </a:rPr>
              <a:t>第三节</a:t>
            </a:r>
            <a:endParaRPr sz="2800">
              <a:latin typeface="PMingLiU" panose="02020500000000000000" charset="-120"/>
              <a:cs typeface="PMingLiU" panose="02020500000000000000" charset="-120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511922" y="6366702"/>
            <a:ext cx="4641850" cy="476884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2800" spc="-5" dirty="0">
                <a:solidFill>
                  <a:srgbClr val="FFFFFF"/>
                </a:solidFill>
                <a:latin typeface="PMingLiU" panose="02020500000000000000" charset="-120"/>
                <a:cs typeface="PMingLiU" panose="02020500000000000000" charset="-120"/>
              </a:rPr>
              <a:t>人民群众在历史发展中的作用</a:t>
            </a:r>
            <a:endParaRPr sz="2800">
              <a:latin typeface="PMingLiU" panose="02020500000000000000" charset="-120"/>
              <a:cs typeface="PMingLiU" panose="02020500000000000000" charset="-120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638426" y="1193672"/>
            <a:ext cx="8414385" cy="34302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5" dirty="0">
                <a:latin typeface="Microsoft JhengHei" panose="020B0604030504040204" charset="-120"/>
                <a:cs typeface="Microsoft JhengHei" panose="020B0604030504040204" charset="-120"/>
              </a:rPr>
              <a:t>人民群</a:t>
            </a:r>
            <a:r>
              <a:rPr sz="3600" b="1" dirty="0">
                <a:latin typeface="Microsoft JhengHei" panose="020B0604030504040204" charset="-120"/>
                <a:cs typeface="Microsoft JhengHei" panose="020B0604030504040204" charset="-120"/>
              </a:rPr>
              <a:t>众的历史决定作用的表现</a:t>
            </a:r>
            <a:endParaRPr sz="360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941705" indent="-713740">
              <a:lnSpc>
                <a:spcPct val="100000"/>
              </a:lnSpc>
              <a:spcBef>
                <a:spcPts val="2995"/>
              </a:spcBef>
              <a:buFont typeface="Wingdings" panose="05000000000000000000"/>
              <a:buChar char=""/>
              <a:tabLst>
                <a:tab pos="941705" algn="l"/>
                <a:tab pos="942340" algn="l"/>
              </a:tabLst>
            </a:pPr>
            <a:r>
              <a:rPr sz="2800" spc="-5" dirty="0">
                <a:latin typeface="微软雅黑" panose="020B0503020204020204" charset="-122"/>
                <a:cs typeface="微软雅黑" panose="020B0503020204020204" charset="-122"/>
              </a:rPr>
              <a:t>人民群众是社会物质财富的创造者。</a:t>
            </a:r>
            <a:endParaRPr sz="2800">
              <a:latin typeface="微软雅黑" panose="020B0503020204020204" charset="-122"/>
              <a:cs typeface="微软雅黑" panose="020B0503020204020204" charset="-122"/>
            </a:endParaRPr>
          </a:p>
          <a:p>
            <a:pPr marL="941705" indent="-713740">
              <a:lnSpc>
                <a:spcPct val="100000"/>
              </a:lnSpc>
              <a:spcBef>
                <a:spcPts val="675"/>
              </a:spcBef>
              <a:buFont typeface="Wingdings" panose="05000000000000000000"/>
              <a:buChar char=""/>
              <a:tabLst>
                <a:tab pos="941705" algn="l"/>
                <a:tab pos="942340" algn="l"/>
              </a:tabLst>
            </a:pPr>
            <a:r>
              <a:rPr sz="2800" spc="-5" dirty="0">
                <a:latin typeface="微软雅黑" panose="020B0503020204020204" charset="-122"/>
                <a:cs typeface="微软雅黑" panose="020B0503020204020204" charset="-122"/>
              </a:rPr>
              <a:t>人民群众是社会精神财富的创造者。</a:t>
            </a:r>
            <a:endParaRPr sz="2800">
              <a:latin typeface="微软雅黑" panose="020B0503020204020204" charset="-122"/>
              <a:cs typeface="微软雅黑" panose="020B0503020204020204" charset="-122"/>
            </a:endParaRPr>
          </a:p>
          <a:p>
            <a:pPr marL="941705" indent="-713740">
              <a:lnSpc>
                <a:spcPct val="100000"/>
              </a:lnSpc>
              <a:spcBef>
                <a:spcPts val="670"/>
              </a:spcBef>
              <a:buFont typeface="Wingdings" panose="05000000000000000000"/>
              <a:buChar char=""/>
              <a:tabLst>
                <a:tab pos="941705" algn="l"/>
                <a:tab pos="942340" algn="l"/>
              </a:tabLst>
            </a:pPr>
            <a:r>
              <a:rPr sz="2800" spc="-5" dirty="0">
                <a:latin typeface="微软雅黑" panose="020B0503020204020204" charset="-122"/>
                <a:cs typeface="微软雅黑" panose="020B0503020204020204" charset="-122"/>
              </a:rPr>
              <a:t>人民群众是社会变革的决定力</a:t>
            </a:r>
            <a:r>
              <a:rPr sz="2800" spc="-30" dirty="0">
                <a:latin typeface="微软雅黑" panose="020B0503020204020204" charset="-122"/>
                <a:cs typeface="微软雅黑" panose="020B0503020204020204" charset="-122"/>
              </a:rPr>
              <a:t>量</a:t>
            </a:r>
            <a:r>
              <a:rPr sz="2800" spc="-5" dirty="0">
                <a:latin typeface="微软雅黑" panose="020B0503020204020204" charset="-122"/>
                <a:cs typeface="微软雅黑" panose="020B0503020204020204" charset="-122"/>
              </a:rPr>
              <a:t>。</a:t>
            </a:r>
            <a:endParaRPr sz="2800">
              <a:latin typeface="微软雅黑" panose="020B0503020204020204" charset="-122"/>
              <a:cs typeface="微软雅黑" panose="020B0503020204020204" charset="-122"/>
            </a:endParaRPr>
          </a:p>
          <a:p>
            <a:pPr marL="228600" marR="5080" indent="713105">
              <a:lnSpc>
                <a:spcPts val="4030"/>
              </a:lnSpc>
              <a:spcBef>
                <a:spcPts val="250"/>
              </a:spcBef>
            </a:pPr>
            <a:r>
              <a:rPr sz="2800" spc="-5" dirty="0">
                <a:solidFill>
                  <a:srgbClr val="FF0000"/>
                </a:solidFill>
                <a:latin typeface="微软雅黑" panose="020B0503020204020204" charset="-122"/>
                <a:cs typeface="微软雅黑" panose="020B0503020204020204" charset="-122"/>
              </a:rPr>
              <a:t>注意</a:t>
            </a:r>
            <a:r>
              <a:rPr sz="2800" spc="-10" dirty="0">
                <a:solidFill>
                  <a:srgbClr val="FF0000"/>
                </a:solidFill>
                <a:latin typeface="微软雅黑" panose="020B0503020204020204" charset="-122"/>
                <a:cs typeface="微软雅黑" panose="020B0503020204020204" charset="-122"/>
              </a:rPr>
              <a:t>：</a:t>
            </a:r>
            <a:r>
              <a:rPr sz="2800" spc="-10" dirty="0">
                <a:latin typeface="微软雅黑" panose="020B0503020204020204" charset="-122"/>
                <a:cs typeface="微软雅黑" panose="020B0503020204020204" charset="-122"/>
              </a:rPr>
              <a:t>人民群众创造历史的活动要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受</a:t>
            </a:r>
            <a:r>
              <a:rPr sz="2800" spc="-10" dirty="0">
                <a:latin typeface="微软雅黑" panose="020B0503020204020204" charset="-122"/>
                <a:cs typeface="微软雅黑" panose="020B0503020204020204" charset="-122"/>
              </a:rPr>
              <a:t>到一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定</a:t>
            </a:r>
            <a:r>
              <a:rPr sz="2800" spc="-10" dirty="0">
                <a:latin typeface="微软雅黑" panose="020B0503020204020204" charset="-122"/>
                <a:cs typeface="微软雅黑" panose="020B0503020204020204" charset="-122"/>
              </a:rPr>
              <a:t>社会 </a:t>
            </a:r>
            <a:r>
              <a:rPr sz="2800" spc="-5" dirty="0">
                <a:latin typeface="微软雅黑" panose="020B0503020204020204" charset="-122"/>
                <a:cs typeface="微软雅黑" panose="020B0503020204020204" charset="-122"/>
              </a:rPr>
              <a:t>历史条件的制约。</a:t>
            </a:r>
            <a:endParaRPr sz="2800">
              <a:latin typeface="微软雅黑" panose="020B0503020204020204" charset="-122"/>
              <a:cs typeface="微软雅黑" panose="020B0503020204020204" charset="-122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711707"/>
            <a:ext cx="12191999" cy="61462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6374891"/>
            <a:ext cx="12192000" cy="483234"/>
          </a:xfrm>
          <a:custGeom>
            <a:avLst/>
            <a:gdLst/>
            <a:ahLst/>
            <a:cxnLst/>
            <a:rect l="l" t="t" r="r" b="b"/>
            <a:pathLst>
              <a:path w="12192000" h="483234">
                <a:moveTo>
                  <a:pt x="12191999" y="0"/>
                </a:moveTo>
                <a:lnTo>
                  <a:pt x="0" y="0"/>
                </a:lnTo>
                <a:lnTo>
                  <a:pt x="0" y="483106"/>
                </a:lnTo>
                <a:lnTo>
                  <a:pt x="12191999" y="483106"/>
                </a:lnTo>
                <a:lnTo>
                  <a:pt x="12191999" y="0"/>
                </a:lnTo>
                <a:close/>
              </a:path>
            </a:pathLst>
          </a:custGeom>
          <a:solidFill>
            <a:srgbClr val="0F243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15492" y="58674"/>
            <a:ext cx="5313680" cy="513715"/>
          </a:xfrm>
          <a:prstGeom prst="rect">
            <a:avLst/>
          </a:prstGeom>
          <a:solidFill>
            <a:schemeClr val="accent2"/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solidFill>
                  <a:srgbClr val="FFFFFF"/>
                </a:solidFill>
              </a:rPr>
              <a:t>一、人民群众是历史的</a:t>
            </a:r>
            <a:r>
              <a:rPr sz="3200" spc="-15" dirty="0">
                <a:solidFill>
                  <a:srgbClr val="FFFFFF"/>
                </a:solidFill>
              </a:rPr>
              <a:t>创</a:t>
            </a:r>
            <a:r>
              <a:rPr sz="3200" dirty="0">
                <a:solidFill>
                  <a:srgbClr val="FFFFFF"/>
                </a:solidFill>
              </a:rPr>
              <a:t>造者</a:t>
            </a:r>
            <a:endParaRPr sz="3200"/>
          </a:p>
        </p:txBody>
      </p:sp>
      <p:sp>
        <p:nvSpPr>
          <p:cNvPr id="6" name="object 6"/>
          <p:cNvSpPr txBox="1"/>
          <p:nvPr/>
        </p:nvSpPr>
        <p:spPr>
          <a:xfrm>
            <a:off x="1422272" y="957224"/>
            <a:ext cx="5356860" cy="41230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713105" algn="just">
              <a:lnSpc>
                <a:spcPct val="120000"/>
              </a:lnSpc>
              <a:spcBef>
                <a:spcPts val="100"/>
              </a:spcBef>
            </a:pPr>
            <a:r>
              <a:rPr sz="2800" spc="-5" dirty="0">
                <a:latin typeface="微软雅黑" panose="020B0503020204020204" charset="-122"/>
                <a:cs typeface="微软雅黑" panose="020B0503020204020204" charset="-122"/>
              </a:rPr>
              <a:t>以习近平同志为核心的党中央 提出坚</a:t>
            </a:r>
            <a:r>
              <a:rPr sz="2800" spc="-10" dirty="0">
                <a:latin typeface="微软雅黑" panose="020B0503020204020204" charset="-122"/>
                <a:cs typeface="微软雅黑" panose="020B0503020204020204" charset="-122"/>
              </a:rPr>
              <a:t>持</a:t>
            </a:r>
            <a:r>
              <a:rPr sz="2800" b="1" spc="-5" dirty="0">
                <a:latin typeface="微软雅黑" panose="020B0503020204020204" charset="-122"/>
                <a:cs typeface="微软雅黑" panose="020B0503020204020204" charset="-122"/>
              </a:rPr>
              <a:t>以人民为中心</a:t>
            </a:r>
            <a:r>
              <a:rPr sz="2800" spc="-5" dirty="0">
                <a:latin typeface="微软雅黑" panose="020B0503020204020204" charset="-122"/>
                <a:cs typeface="微软雅黑" panose="020B0503020204020204" charset="-122"/>
              </a:rPr>
              <a:t>的思想，创 造性地运用和发展了唯物史观关于 人民群众创造历史的基本原理。坚 持以人民为中心的思想，鲜明地体 现了马克思主义政党的政治立场和 执政理念，体现了共产党人的价值 取向和工作导向。</a:t>
            </a:r>
            <a:endParaRPr sz="28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960107" y="1053083"/>
            <a:ext cx="3599688" cy="39928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6235953" y="6366702"/>
            <a:ext cx="1091565" cy="476884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2800" spc="-5" dirty="0">
                <a:solidFill>
                  <a:srgbClr val="FFFFFF"/>
                </a:solidFill>
                <a:latin typeface="PMingLiU" panose="02020500000000000000" charset="-120"/>
                <a:cs typeface="PMingLiU" panose="02020500000000000000" charset="-120"/>
              </a:rPr>
              <a:t>第三节</a:t>
            </a:r>
            <a:endParaRPr sz="2800">
              <a:latin typeface="PMingLiU" panose="02020500000000000000" charset="-120"/>
              <a:cs typeface="PMingLiU" panose="02020500000000000000" charset="-120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511922" y="6366702"/>
            <a:ext cx="4641850" cy="476884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2800" spc="-5" dirty="0">
                <a:solidFill>
                  <a:srgbClr val="FFFFFF"/>
                </a:solidFill>
                <a:latin typeface="PMingLiU" panose="02020500000000000000" charset="-120"/>
                <a:cs typeface="PMingLiU" panose="02020500000000000000" charset="-120"/>
              </a:rPr>
              <a:t>人民群众在历史发展中的作用</a:t>
            </a:r>
            <a:endParaRPr sz="2800">
              <a:latin typeface="PMingLiU" panose="02020500000000000000" charset="-120"/>
              <a:cs typeface="PMingLiU" panose="02020500000000000000" charset="-120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711707"/>
            <a:ext cx="12191999" cy="61462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6374891"/>
            <a:ext cx="12192000" cy="483234"/>
          </a:xfrm>
          <a:custGeom>
            <a:avLst/>
            <a:gdLst/>
            <a:ahLst/>
            <a:cxnLst/>
            <a:rect l="l" t="t" r="r" b="b"/>
            <a:pathLst>
              <a:path w="12192000" h="483234">
                <a:moveTo>
                  <a:pt x="12191999" y="0"/>
                </a:moveTo>
                <a:lnTo>
                  <a:pt x="0" y="0"/>
                </a:lnTo>
                <a:lnTo>
                  <a:pt x="0" y="483106"/>
                </a:lnTo>
                <a:lnTo>
                  <a:pt x="12191999" y="483106"/>
                </a:lnTo>
                <a:lnTo>
                  <a:pt x="12191999" y="0"/>
                </a:lnTo>
                <a:close/>
              </a:path>
            </a:pathLst>
          </a:custGeom>
          <a:solidFill>
            <a:srgbClr val="0F243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15492" y="58674"/>
            <a:ext cx="5313680" cy="513715"/>
          </a:xfrm>
          <a:prstGeom prst="rect">
            <a:avLst/>
          </a:prstGeom>
          <a:solidFill>
            <a:schemeClr val="accent2"/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solidFill>
                  <a:srgbClr val="FFFFFF"/>
                </a:solidFill>
              </a:rPr>
              <a:t>一、人民群众是历史的</a:t>
            </a:r>
            <a:r>
              <a:rPr sz="3200" spc="-15" dirty="0">
                <a:solidFill>
                  <a:srgbClr val="FFFFFF"/>
                </a:solidFill>
              </a:rPr>
              <a:t>创</a:t>
            </a:r>
            <a:r>
              <a:rPr sz="3200" dirty="0">
                <a:solidFill>
                  <a:srgbClr val="FFFFFF"/>
                </a:solidFill>
              </a:rPr>
              <a:t>造者</a:t>
            </a:r>
            <a:endParaRPr sz="3200"/>
          </a:p>
        </p:txBody>
      </p:sp>
      <p:sp>
        <p:nvSpPr>
          <p:cNvPr id="7" name="object 7"/>
          <p:cNvSpPr txBox="1"/>
          <p:nvPr/>
        </p:nvSpPr>
        <p:spPr>
          <a:xfrm>
            <a:off x="6235953" y="6366702"/>
            <a:ext cx="1091565" cy="476884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2800" spc="-5" dirty="0">
                <a:solidFill>
                  <a:srgbClr val="FFFFFF"/>
                </a:solidFill>
                <a:latin typeface="PMingLiU" panose="02020500000000000000" charset="-120"/>
                <a:cs typeface="PMingLiU" panose="02020500000000000000" charset="-120"/>
              </a:rPr>
              <a:t>第三节</a:t>
            </a:r>
            <a:endParaRPr sz="2800">
              <a:latin typeface="PMingLiU" panose="02020500000000000000" charset="-120"/>
              <a:cs typeface="PMingLiU" panose="02020500000000000000" charset="-120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511922" y="6366702"/>
            <a:ext cx="4641850" cy="476884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2800" spc="-5" dirty="0">
                <a:solidFill>
                  <a:srgbClr val="FFFFFF"/>
                </a:solidFill>
                <a:latin typeface="PMingLiU" panose="02020500000000000000" charset="-120"/>
                <a:cs typeface="PMingLiU" panose="02020500000000000000" charset="-120"/>
              </a:rPr>
              <a:t>人民群众在历史发展中的作用</a:t>
            </a:r>
            <a:endParaRPr sz="2800">
              <a:latin typeface="PMingLiU" panose="02020500000000000000" charset="-120"/>
              <a:cs typeface="PMingLiU" panose="02020500000000000000" charset="-120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46226" y="875764"/>
            <a:ext cx="9817735" cy="4419600"/>
          </a:xfrm>
          <a:prstGeom prst="rect">
            <a:avLst/>
          </a:prstGeom>
        </p:spPr>
        <p:txBody>
          <a:bodyPr vert="horz" wrap="square" lIns="0" tIns="2800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205"/>
              </a:spcBef>
            </a:pPr>
            <a:r>
              <a:rPr sz="3200" b="1" dirty="0">
                <a:solidFill>
                  <a:srgbClr val="AD4745"/>
                </a:solidFill>
                <a:latin typeface="微软雅黑" panose="020B0503020204020204" charset="-122"/>
                <a:cs typeface="微软雅黑" panose="020B0503020204020204" charset="-122"/>
              </a:rPr>
              <a:t>（三）无产阶级政党的</a:t>
            </a:r>
            <a:r>
              <a:rPr sz="3200" b="1" spc="-15" dirty="0">
                <a:solidFill>
                  <a:srgbClr val="AD4745"/>
                </a:solidFill>
                <a:latin typeface="微软雅黑" panose="020B0503020204020204" charset="-122"/>
                <a:cs typeface="微软雅黑" panose="020B0503020204020204" charset="-122"/>
              </a:rPr>
              <a:t>群</a:t>
            </a:r>
            <a:r>
              <a:rPr sz="3200" b="1" dirty="0">
                <a:solidFill>
                  <a:srgbClr val="AD4745"/>
                </a:solidFill>
                <a:latin typeface="微软雅黑" panose="020B0503020204020204" charset="-122"/>
                <a:cs typeface="微软雅黑" panose="020B0503020204020204" charset="-122"/>
              </a:rPr>
              <a:t>众路线</a:t>
            </a:r>
            <a:endParaRPr sz="3200">
              <a:latin typeface="微软雅黑" panose="020B0503020204020204" charset="-122"/>
              <a:cs typeface="微软雅黑" panose="020B0503020204020204" charset="-122"/>
            </a:endParaRPr>
          </a:p>
          <a:p>
            <a:pPr marL="660400" marR="288290" indent="630555">
              <a:lnSpc>
                <a:spcPct val="120000"/>
              </a:lnSpc>
              <a:spcBef>
                <a:spcPts val="995"/>
              </a:spcBef>
            </a:pP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唯物史观关于人民群众是历史创造者的原理，是无产阶级政党 </a:t>
            </a:r>
            <a:r>
              <a:rPr sz="2400" spc="-5" dirty="0">
                <a:latin typeface="微软雅黑" panose="020B0503020204020204" charset="-122"/>
                <a:cs typeface="微软雅黑" panose="020B0503020204020204" charset="-122"/>
              </a:rPr>
              <a:t>的群众观点和群众路线的理论基础。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  <a:p>
            <a:pPr marL="660400" marR="5080" indent="630555">
              <a:lnSpc>
                <a:spcPct val="120000"/>
              </a:lnSpc>
              <a:spcBef>
                <a:spcPts val="5"/>
              </a:spcBef>
            </a:pP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马克思主义</a:t>
            </a:r>
            <a:r>
              <a:rPr sz="2400" b="1" dirty="0">
                <a:latin typeface="微软雅黑" panose="020B0503020204020204" charset="-122"/>
                <a:cs typeface="微软雅黑" panose="020B0503020204020204" charset="-122"/>
              </a:rPr>
              <a:t>群众观点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的主要内容：坚信人民群众自己解放自己 的观点，全心全意为人民服务的观点，一切向人民群众负责的观点， 虚心向群众学习的观点。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  <a:p>
            <a:pPr marL="660400" marR="281305" indent="630555" algn="just">
              <a:lnSpc>
                <a:spcPct val="120000"/>
              </a:lnSpc>
            </a:pPr>
            <a:r>
              <a:rPr sz="2400" b="1" dirty="0">
                <a:latin typeface="微软雅黑" panose="020B0503020204020204" charset="-122"/>
                <a:cs typeface="微软雅黑" panose="020B0503020204020204" charset="-122"/>
              </a:rPr>
              <a:t>群众路线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的主要内容：一切为了群众（出发点和归宿）；一切 依靠群众（立足点和力量源泉）；从群众中来，到群众中去（工作 方法和领导方法）。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711707"/>
            <a:ext cx="12191999" cy="61462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6374891"/>
            <a:ext cx="12192000" cy="483234"/>
          </a:xfrm>
          <a:custGeom>
            <a:avLst/>
            <a:gdLst/>
            <a:ahLst/>
            <a:cxnLst/>
            <a:rect l="l" t="t" r="r" b="b"/>
            <a:pathLst>
              <a:path w="12192000" h="483234">
                <a:moveTo>
                  <a:pt x="12191999" y="0"/>
                </a:moveTo>
                <a:lnTo>
                  <a:pt x="0" y="0"/>
                </a:lnTo>
                <a:lnTo>
                  <a:pt x="0" y="483106"/>
                </a:lnTo>
                <a:lnTo>
                  <a:pt x="12191999" y="483106"/>
                </a:lnTo>
                <a:lnTo>
                  <a:pt x="12191999" y="0"/>
                </a:lnTo>
                <a:close/>
              </a:path>
            </a:pathLst>
          </a:custGeom>
          <a:solidFill>
            <a:srgbClr val="0F243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15492" y="58674"/>
            <a:ext cx="5313680" cy="513715"/>
          </a:xfrm>
          <a:prstGeom prst="rect">
            <a:avLst/>
          </a:prstGeom>
          <a:solidFill>
            <a:schemeClr val="accent2"/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solidFill>
                  <a:srgbClr val="FFFFFF"/>
                </a:solidFill>
              </a:rPr>
              <a:t>一、人民群众是历史的</a:t>
            </a:r>
            <a:r>
              <a:rPr sz="3200" spc="-15" dirty="0">
                <a:solidFill>
                  <a:srgbClr val="FFFFFF"/>
                </a:solidFill>
              </a:rPr>
              <a:t>创</a:t>
            </a:r>
            <a:r>
              <a:rPr sz="3200" dirty="0">
                <a:solidFill>
                  <a:srgbClr val="FFFFFF"/>
                </a:solidFill>
              </a:rPr>
              <a:t>造者</a:t>
            </a:r>
            <a:endParaRPr sz="3200"/>
          </a:p>
        </p:txBody>
      </p:sp>
      <p:sp>
        <p:nvSpPr>
          <p:cNvPr id="7" name="object 7"/>
          <p:cNvSpPr txBox="1"/>
          <p:nvPr/>
        </p:nvSpPr>
        <p:spPr>
          <a:xfrm>
            <a:off x="6235953" y="6366702"/>
            <a:ext cx="1091565" cy="476884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2800" spc="-5" dirty="0">
                <a:solidFill>
                  <a:srgbClr val="FFFFFF"/>
                </a:solidFill>
                <a:latin typeface="PMingLiU" panose="02020500000000000000" charset="-120"/>
                <a:cs typeface="PMingLiU" panose="02020500000000000000" charset="-120"/>
              </a:rPr>
              <a:t>第三节</a:t>
            </a:r>
            <a:endParaRPr sz="2800">
              <a:latin typeface="PMingLiU" panose="02020500000000000000" charset="-120"/>
              <a:cs typeface="PMingLiU" panose="02020500000000000000" charset="-120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511922" y="6366702"/>
            <a:ext cx="4641850" cy="476884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2800" spc="-5" dirty="0">
                <a:solidFill>
                  <a:srgbClr val="FFFFFF"/>
                </a:solidFill>
                <a:latin typeface="PMingLiU" panose="02020500000000000000" charset="-120"/>
                <a:cs typeface="PMingLiU" panose="02020500000000000000" charset="-120"/>
              </a:rPr>
              <a:t>人民群众在历史发展中的作用</a:t>
            </a:r>
            <a:endParaRPr sz="2800">
              <a:latin typeface="PMingLiU" panose="02020500000000000000" charset="-120"/>
              <a:cs typeface="PMingLiU" panose="02020500000000000000" charset="-120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998726" y="1284456"/>
            <a:ext cx="8197850" cy="38677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713105">
              <a:lnSpc>
                <a:spcPct val="150000"/>
              </a:lnSpc>
              <a:spcBef>
                <a:spcPts val="105"/>
              </a:spcBef>
            </a:pPr>
            <a:r>
              <a:rPr sz="2800" spc="-10" dirty="0">
                <a:latin typeface="微软雅黑" panose="020B0503020204020204" charset="-122"/>
                <a:cs typeface="微软雅黑" panose="020B0503020204020204" charset="-122"/>
              </a:rPr>
              <a:t>邓小平把“人民拥护不拥护”、“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人</a:t>
            </a:r>
            <a:r>
              <a:rPr sz="2800" spc="-10" dirty="0">
                <a:latin typeface="微软雅黑" panose="020B0503020204020204" charset="-122"/>
                <a:cs typeface="微软雅黑" panose="020B0503020204020204" charset="-122"/>
              </a:rPr>
              <a:t>民赞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成</a:t>
            </a:r>
            <a:r>
              <a:rPr sz="2800" spc="-5" dirty="0">
                <a:latin typeface="微软雅黑" panose="020B0503020204020204" charset="-122"/>
                <a:cs typeface="微软雅黑" panose="020B0503020204020204" charset="-122"/>
              </a:rPr>
              <a:t>不 赞成”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、</a:t>
            </a:r>
            <a:r>
              <a:rPr sz="2800" spc="-5" dirty="0">
                <a:latin typeface="微软雅黑" panose="020B0503020204020204" charset="-122"/>
                <a:cs typeface="微软雅黑" panose="020B0503020204020204" charset="-122"/>
              </a:rPr>
              <a:t>“人民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高</a:t>
            </a:r>
            <a:r>
              <a:rPr sz="2800" spc="-5" dirty="0">
                <a:latin typeface="微软雅黑" panose="020B0503020204020204" charset="-122"/>
                <a:cs typeface="微软雅黑" panose="020B0503020204020204" charset="-122"/>
              </a:rPr>
              <a:t>兴不高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兴</a:t>
            </a:r>
            <a:r>
              <a:rPr sz="2800" spc="-5" dirty="0">
                <a:latin typeface="微软雅黑" panose="020B0503020204020204" charset="-122"/>
                <a:cs typeface="微软雅黑" panose="020B0503020204020204" charset="-122"/>
              </a:rPr>
              <a:t>”、“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人</a:t>
            </a:r>
            <a:r>
              <a:rPr sz="2800" spc="-5" dirty="0">
                <a:latin typeface="微软雅黑" panose="020B0503020204020204" charset="-122"/>
                <a:cs typeface="微软雅黑" panose="020B0503020204020204" charset="-122"/>
              </a:rPr>
              <a:t>民答应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不</a:t>
            </a:r>
            <a:r>
              <a:rPr sz="2800" spc="-5" dirty="0">
                <a:latin typeface="微软雅黑" panose="020B0503020204020204" charset="-122"/>
                <a:cs typeface="微软雅黑" panose="020B0503020204020204" charset="-122"/>
              </a:rPr>
              <a:t>答应” 作为党制定各项方针、政策的出发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点</a:t>
            </a:r>
            <a:r>
              <a:rPr sz="2800" spc="-5" dirty="0">
                <a:latin typeface="微软雅黑" panose="020B0503020204020204" charset="-122"/>
                <a:cs typeface="微软雅黑" panose="020B0503020204020204" charset="-122"/>
              </a:rPr>
              <a:t>和归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属</a:t>
            </a:r>
            <a:r>
              <a:rPr sz="2800" spc="-5" dirty="0">
                <a:latin typeface="微软雅黑" panose="020B0503020204020204" charset="-122"/>
                <a:cs typeface="微软雅黑" panose="020B0503020204020204" charset="-122"/>
              </a:rPr>
              <a:t>。</a:t>
            </a:r>
            <a:endParaRPr sz="2800">
              <a:latin typeface="微软雅黑" panose="020B0503020204020204" charset="-122"/>
              <a:cs typeface="微软雅黑" panose="020B0503020204020204" charset="-122"/>
            </a:endParaRPr>
          </a:p>
          <a:p>
            <a:pPr marL="12700" marR="360045" indent="713105" algn="just">
              <a:lnSpc>
                <a:spcPct val="150000"/>
              </a:lnSpc>
              <a:spcBef>
                <a:spcPts val="5"/>
              </a:spcBef>
            </a:pPr>
            <a:r>
              <a:rPr sz="2800" spc="-5" dirty="0">
                <a:latin typeface="微软雅黑" panose="020B0503020204020204" charset="-122"/>
                <a:cs typeface="微软雅黑" panose="020B0503020204020204" charset="-122"/>
              </a:rPr>
              <a:t>“三个代表”重要思想强调要代表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最</a:t>
            </a:r>
            <a:r>
              <a:rPr sz="2800" spc="-5" dirty="0">
                <a:latin typeface="微软雅黑" panose="020B0503020204020204" charset="-122"/>
                <a:cs typeface="微软雅黑" panose="020B0503020204020204" charset="-122"/>
              </a:rPr>
              <a:t>广大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人</a:t>
            </a:r>
            <a:r>
              <a:rPr sz="2800" spc="-5" dirty="0">
                <a:latin typeface="微软雅黑" panose="020B0503020204020204" charset="-122"/>
                <a:cs typeface="微软雅黑" panose="020B0503020204020204" charset="-122"/>
              </a:rPr>
              <a:t>民 的根本利益，科学发展观主张以人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为</a:t>
            </a:r>
            <a:r>
              <a:rPr sz="2800" spc="-5" dirty="0">
                <a:latin typeface="微软雅黑" panose="020B0503020204020204" charset="-122"/>
                <a:cs typeface="微软雅黑" panose="020B0503020204020204" charset="-122"/>
              </a:rPr>
              <a:t>本，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都</a:t>
            </a:r>
            <a:r>
              <a:rPr sz="2800" spc="-5" dirty="0">
                <a:latin typeface="微软雅黑" panose="020B0503020204020204" charset="-122"/>
                <a:cs typeface="微软雅黑" panose="020B0503020204020204" charset="-122"/>
              </a:rPr>
              <a:t>进一步 坚持和发展了人民群众创造历史的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观</a:t>
            </a:r>
            <a:r>
              <a:rPr sz="2800" spc="-5" dirty="0">
                <a:latin typeface="微软雅黑" panose="020B0503020204020204" charset="-122"/>
                <a:cs typeface="微软雅黑" panose="020B0503020204020204" charset="-122"/>
              </a:rPr>
              <a:t>点。</a:t>
            </a:r>
            <a:endParaRPr sz="2800">
              <a:latin typeface="微软雅黑" panose="020B0503020204020204" charset="-122"/>
              <a:cs typeface="微软雅黑" panose="020B0503020204020204" charset="-122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711707"/>
            <a:ext cx="12191999" cy="61462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6374891"/>
            <a:ext cx="12192000" cy="483234"/>
          </a:xfrm>
          <a:custGeom>
            <a:avLst/>
            <a:gdLst/>
            <a:ahLst/>
            <a:cxnLst/>
            <a:rect l="l" t="t" r="r" b="b"/>
            <a:pathLst>
              <a:path w="12192000" h="483234">
                <a:moveTo>
                  <a:pt x="12191999" y="0"/>
                </a:moveTo>
                <a:lnTo>
                  <a:pt x="0" y="0"/>
                </a:lnTo>
                <a:lnTo>
                  <a:pt x="0" y="483106"/>
                </a:lnTo>
                <a:lnTo>
                  <a:pt x="12191999" y="483106"/>
                </a:lnTo>
                <a:lnTo>
                  <a:pt x="12191999" y="0"/>
                </a:lnTo>
                <a:close/>
              </a:path>
            </a:pathLst>
          </a:custGeom>
          <a:solidFill>
            <a:srgbClr val="0F243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15492" y="58674"/>
            <a:ext cx="5313680" cy="513715"/>
          </a:xfrm>
          <a:prstGeom prst="rect">
            <a:avLst/>
          </a:prstGeom>
          <a:solidFill>
            <a:schemeClr val="accent2"/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solidFill>
                  <a:srgbClr val="FFFFFF"/>
                </a:solidFill>
              </a:rPr>
              <a:t>一、人民群众是历史的</a:t>
            </a:r>
            <a:r>
              <a:rPr sz="3200" spc="-15" dirty="0">
                <a:solidFill>
                  <a:srgbClr val="FFFFFF"/>
                </a:solidFill>
              </a:rPr>
              <a:t>创</a:t>
            </a:r>
            <a:r>
              <a:rPr sz="3200" dirty="0">
                <a:solidFill>
                  <a:srgbClr val="FFFFFF"/>
                </a:solidFill>
              </a:rPr>
              <a:t>造者</a:t>
            </a:r>
            <a:endParaRPr sz="3200"/>
          </a:p>
        </p:txBody>
      </p:sp>
      <p:sp>
        <p:nvSpPr>
          <p:cNvPr id="6" name="object 6"/>
          <p:cNvSpPr txBox="1"/>
          <p:nvPr/>
        </p:nvSpPr>
        <p:spPr>
          <a:xfrm>
            <a:off x="1350391" y="821182"/>
            <a:ext cx="4597400" cy="52939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630555">
              <a:lnSpc>
                <a:spcPct val="120000"/>
              </a:lnSpc>
              <a:spcBef>
                <a:spcPts val="100"/>
              </a:spcBef>
            </a:pP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习近平指出：“群众路线是 我们党的生命线和根本工作路线。 </a:t>
            </a:r>
            <a:r>
              <a:rPr sz="2400" spc="-5" dirty="0">
                <a:latin typeface="微软雅黑" panose="020B0503020204020204" charset="-122"/>
                <a:cs typeface="微软雅黑" panose="020B0503020204020204" charset="-122"/>
              </a:rPr>
              <a:t>开展党的群众路线教育实践活动， 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是我们党在新形势下坚持党要管 党、从严治党的重大决策，是顺 </a:t>
            </a:r>
            <a:r>
              <a:rPr sz="2400" spc="-5" dirty="0">
                <a:latin typeface="微软雅黑" panose="020B0503020204020204" charset="-122"/>
                <a:cs typeface="微软雅黑" panose="020B0503020204020204" charset="-122"/>
              </a:rPr>
              <a:t>应群众期盼、加强学习型服务型 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创新型马克思主义执政党建设的 重大部署，是推进中国特色社会 </a:t>
            </a:r>
            <a:r>
              <a:rPr sz="2400" spc="-5" dirty="0">
                <a:latin typeface="微软雅黑" panose="020B0503020204020204" charset="-122"/>
                <a:cs typeface="微软雅黑" panose="020B0503020204020204" charset="-122"/>
              </a:rPr>
              <a:t>主要的重大举措，是保持党的先 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进性和纯洁性、巩固党的执政基 础和执政地位，对全面建成小康 </a:t>
            </a:r>
            <a:r>
              <a:rPr sz="2400" spc="-5" dirty="0">
                <a:latin typeface="微软雅黑" panose="020B0503020204020204" charset="-122"/>
                <a:cs typeface="微软雅黑" panose="020B0503020204020204" charset="-122"/>
              </a:rPr>
              <a:t>社会，具有重大而深远的意义。”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096000" y="981455"/>
            <a:ext cx="4320540" cy="511149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6235953" y="6366702"/>
            <a:ext cx="1091565" cy="476884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2800" spc="-5" dirty="0">
                <a:solidFill>
                  <a:srgbClr val="FFFFFF"/>
                </a:solidFill>
                <a:latin typeface="PMingLiU" panose="02020500000000000000" charset="-120"/>
                <a:cs typeface="PMingLiU" panose="02020500000000000000" charset="-120"/>
              </a:rPr>
              <a:t>第三节</a:t>
            </a:r>
            <a:endParaRPr sz="2800">
              <a:latin typeface="PMingLiU" panose="02020500000000000000" charset="-120"/>
              <a:cs typeface="PMingLiU" panose="02020500000000000000" charset="-120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511922" y="6366702"/>
            <a:ext cx="4641850" cy="476884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2800" spc="-5" dirty="0">
                <a:solidFill>
                  <a:srgbClr val="FFFFFF"/>
                </a:solidFill>
                <a:latin typeface="PMingLiU" panose="02020500000000000000" charset="-120"/>
                <a:cs typeface="PMingLiU" panose="02020500000000000000" charset="-120"/>
              </a:rPr>
              <a:t>人民群众在历史发展中的作用</a:t>
            </a:r>
            <a:endParaRPr sz="2800">
              <a:latin typeface="PMingLiU" panose="02020500000000000000" charset="-120"/>
              <a:cs typeface="PMingLiU" panose="02020500000000000000" charset="-120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711707"/>
            <a:ext cx="12191999" cy="61462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6374891"/>
            <a:ext cx="12192000" cy="483234"/>
          </a:xfrm>
          <a:custGeom>
            <a:avLst/>
            <a:gdLst/>
            <a:ahLst/>
            <a:cxnLst/>
            <a:rect l="l" t="t" r="r" b="b"/>
            <a:pathLst>
              <a:path w="12192000" h="483234">
                <a:moveTo>
                  <a:pt x="12191999" y="0"/>
                </a:moveTo>
                <a:lnTo>
                  <a:pt x="0" y="0"/>
                </a:lnTo>
                <a:lnTo>
                  <a:pt x="0" y="483106"/>
                </a:lnTo>
                <a:lnTo>
                  <a:pt x="12191999" y="483106"/>
                </a:lnTo>
                <a:lnTo>
                  <a:pt x="12191999" y="0"/>
                </a:lnTo>
                <a:close/>
              </a:path>
            </a:pathLst>
          </a:custGeom>
          <a:solidFill>
            <a:srgbClr val="0F243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15492" y="58674"/>
            <a:ext cx="5313680" cy="513715"/>
          </a:xfrm>
          <a:prstGeom prst="rect">
            <a:avLst/>
          </a:prstGeom>
          <a:solidFill>
            <a:schemeClr val="accent2"/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solidFill>
                  <a:srgbClr val="FFFFFF"/>
                </a:solidFill>
              </a:rPr>
              <a:t>二、个人在社会历史中</a:t>
            </a:r>
            <a:r>
              <a:rPr sz="3200" spc="-15" dirty="0">
                <a:solidFill>
                  <a:srgbClr val="FFFFFF"/>
                </a:solidFill>
              </a:rPr>
              <a:t>的</a:t>
            </a:r>
            <a:r>
              <a:rPr sz="3200" dirty="0">
                <a:solidFill>
                  <a:srgbClr val="FFFFFF"/>
                </a:solidFill>
              </a:rPr>
              <a:t>作用</a:t>
            </a:r>
            <a:endParaRPr sz="3200"/>
          </a:p>
        </p:txBody>
      </p:sp>
      <p:sp>
        <p:nvSpPr>
          <p:cNvPr id="6" name="object 6"/>
          <p:cNvSpPr/>
          <p:nvPr/>
        </p:nvSpPr>
        <p:spPr>
          <a:xfrm>
            <a:off x="5717285" y="1629917"/>
            <a:ext cx="1432560" cy="581025"/>
          </a:xfrm>
          <a:custGeom>
            <a:avLst/>
            <a:gdLst/>
            <a:ahLst/>
            <a:cxnLst/>
            <a:rect l="l" t="t" r="r" b="b"/>
            <a:pathLst>
              <a:path w="1432559" h="581025">
                <a:moveTo>
                  <a:pt x="1335786" y="0"/>
                </a:moveTo>
                <a:lnTo>
                  <a:pt x="96774" y="0"/>
                </a:lnTo>
                <a:lnTo>
                  <a:pt x="59096" y="7602"/>
                </a:lnTo>
                <a:lnTo>
                  <a:pt x="28336" y="28336"/>
                </a:lnTo>
                <a:lnTo>
                  <a:pt x="7602" y="59096"/>
                </a:lnTo>
                <a:lnTo>
                  <a:pt x="0" y="96774"/>
                </a:lnTo>
                <a:lnTo>
                  <a:pt x="0" y="483870"/>
                </a:lnTo>
                <a:lnTo>
                  <a:pt x="7602" y="521547"/>
                </a:lnTo>
                <a:lnTo>
                  <a:pt x="28336" y="552307"/>
                </a:lnTo>
                <a:lnTo>
                  <a:pt x="59096" y="573041"/>
                </a:lnTo>
                <a:lnTo>
                  <a:pt x="96774" y="580644"/>
                </a:lnTo>
                <a:lnTo>
                  <a:pt x="1335786" y="580644"/>
                </a:lnTo>
                <a:lnTo>
                  <a:pt x="1373463" y="573041"/>
                </a:lnTo>
                <a:lnTo>
                  <a:pt x="1404223" y="552307"/>
                </a:lnTo>
                <a:lnTo>
                  <a:pt x="1424957" y="521547"/>
                </a:lnTo>
                <a:lnTo>
                  <a:pt x="1432560" y="483870"/>
                </a:lnTo>
                <a:lnTo>
                  <a:pt x="1432560" y="96774"/>
                </a:lnTo>
                <a:lnTo>
                  <a:pt x="1424957" y="59096"/>
                </a:lnTo>
                <a:lnTo>
                  <a:pt x="1404223" y="28336"/>
                </a:lnTo>
                <a:lnTo>
                  <a:pt x="1373463" y="7602"/>
                </a:lnTo>
                <a:lnTo>
                  <a:pt x="1335786" y="0"/>
                </a:lnTo>
                <a:close/>
              </a:path>
            </a:pathLst>
          </a:custGeom>
          <a:solidFill>
            <a:srgbClr val="FF99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17285" y="1629917"/>
            <a:ext cx="1432560" cy="581025"/>
          </a:xfrm>
          <a:custGeom>
            <a:avLst/>
            <a:gdLst/>
            <a:ahLst/>
            <a:cxnLst/>
            <a:rect l="l" t="t" r="r" b="b"/>
            <a:pathLst>
              <a:path w="1432559" h="581025">
                <a:moveTo>
                  <a:pt x="0" y="96774"/>
                </a:moveTo>
                <a:lnTo>
                  <a:pt x="7602" y="59096"/>
                </a:lnTo>
                <a:lnTo>
                  <a:pt x="28336" y="28336"/>
                </a:lnTo>
                <a:lnTo>
                  <a:pt x="59096" y="7602"/>
                </a:lnTo>
                <a:lnTo>
                  <a:pt x="96774" y="0"/>
                </a:lnTo>
                <a:lnTo>
                  <a:pt x="1335786" y="0"/>
                </a:lnTo>
                <a:lnTo>
                  <a:pt x="1373463" y="7602"/>
                </a:lnTo>
                <a:lnTo>
                  <a:pt x="1404223" y="28336"/>
                </a:lnTo>
                <a:lnTo>
                  <a:pt x="1424957" y="59096"/>
                </a:lnTo>
                <a:lnTo>
                  <a:pt x="1432560" y="96774"/>
                </a:lnTo>
                <a:lnTo>
                  <a:pt x="1432560" y="483870"/>
                </a:lnTo>
                <a:lnTo>
                  <a:pt x="1424957" y="521547"/>
                </a:lnTo>
                <a:lnTo>
                  <a:pt x="1404223" y="552307"/>
                </a:lnTo>
                <a:lnTo>
                  <a:pt x="1373463" y="573041"/>
                </a:lnTo>
                <a:lnTo>
                  <a:pt x="1335786" y="580644"/>
                </a:lnTo>
                <a:lnTo>
                  <a:pt x="96774" y="580644"/>
                </a:lnTo>
                <a:lnTo>
                  <a:pt x="59096" y="573041"/>
                </a:lnTo>
                <a:lnTo>
                  <a:pt x="28336" y="552307"/>
                </a:lnTo>
                <a:lnTo>
                  <a:pt x="7602" y="521547"/>
                </a:lnTo>
                <a:lnTo>
                  <a:pt x="0" y="483870"/>
                </a:lnTo>
                <a:lnTo>
                  <a:pt x="0" y="96774"/>
                </a:lnTo>
                <a:close/>
              </a:path>
            </a:pathLst>
          </a:custGeom>
          <a:ln w="1676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715761" y="3179826"/>
            <a:ext cx="1297305" cy="905510"/>
          </a:xfrm>
          <a:custGeom>
            <a:avLst/>
            <a:gdLst/>
            <a:ahLst/>
            <a:cxnLst/>
            <a:rect l="l" t="t" r="r" b="b"/>
            <a:pathLst>
              <a:path w="1297304" h="905510">
                <a:moveTo>
                  <a:pt x="1146047" y="0"/>
                </a:moveTo>
                <a:lnTo>
                  <a:pt x="150875" y="0"/>
                </a:lnTo>
                <a:lnTo>
                  <a:pt x="103193" y="7693"/>
                </a:lnTo>
                <a:lnTo>
                  <a:pt x="61776" y="29114"/>
                </a:lnTo>
                <a:lnTo>
                  <a:pt x="29114" y="61776"/>
                </a:lnTo>
                <a:lnTo>
                  <a:pt x="7693" y="103193"/>
                </a:lnTo>
                <a:lnTo>
                  <a:pt x="0" y="150875"/>
                </a:lnTo>
                <a:lnTo>
                  <a:pt x="0" y="754380"/>
                </a:lnTo>
                <a:lnTo>
                  <a:pt x="7693" y="802062"/>
                </a:lnTo>
                <a:lnTo>
                  <a:pt x="29114" y="843479"/>
                </a:lnTo>
                <a:lnTo>
                  <a:pt x="61776" y="876141"/>
                </a:lnTo>
                <a:lnTo>
                  <a:pt x="103193" y="897562"/>
                </a:lnTo>
                <a:lnTo>
                  <a:pt x="150875" y="905256"/>
                </a:lnTo>
                <a:lnTo>
                  <a:pt x="1146047" y="905256"/>
                </a:lnTo>
                <a:lnTo>
                  <a:pt x="1193730" y="897562"/>
                </a:lnTo>
                <a:lnTo>
                  <a:pt x="1235147" y="876141"/>
                </a:lnTo>
                <a:lnTo>
                  <a:pt x="1267809" y="843479"/>
                </a:lnTo>
                <a:lnTo>
                  <a:pt x="1289230" y="802062"/>
                </a:lnTo>
                <a:lnTo>
                  <a:pt x="1296923" y="754380"/>
                </a:lnTo>
                <a:lnTo>
                  <a:pt x="1296923" y="150875"/>
                </a:lnTo>
                <a:lnTo>
                  <a:pt x="1289230" y="103193"/>
                </a:lnTo>
                <a:lnTo>
                  <a:pt x="1267809" y="61776"/>
                </a:lnTo>
                <a:lnTo>
                  <a:pt x="1235147" y="29114"/>
                </a:lnTo>
                <a:lnTo>
                  <a:pt x="1193730" y="7693"/>
                </a:lnTo>
                <a:lnTo>
                  <a:pt x="1146047" y="0"/>
                </a:lnTo>
                <a:close/>
              </a:path>
            </a:pathLst>
          </a:custGeom>
          <a:solidFill>
            <a:srgbClr val="FF99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715761" y="3179826"/>
            <a:ext cx="1297305" cy="905510"/>
          </a:xfrm>
          <a:custGeom>
            <a:avLst/>
            <a:gdLst/>
            <a:ahLst/>
            <a:cxnLst/>
            <a:rect l="l" t="t" r="r" b="b"/>
            <a:pathLst>
              <a:path w="1297304" h="905510">
                <a:moveTo>
                  <a:pt x="0" y="150875"/>
                </a:moveTo>
                <a:lnTo>
                  <a:pt x="7693" y="103193"/>
                </a:lnTo>
                <a:lnTo>
                  <a:pt x="29114" y="61776"/>
                </a:lnTo>
                <a:lnTo>
                  <a:pt x="61776" y="29114"/>
                </a:lnTo>
                <a:lnTo>
                  <a:pt x="103193" y="7693"/>
                </a:lnTo>
                <a:lnTo>
                  <a:pt x="150875" y="0"/>
                </a:lnTo>
                <a:lnTo>
                  <a:pt x="1146047" y="0"/>
                </a:lnTo>
                <a:lnTo>
                  <a:pt x="1193730" y="7693"/>
                </a:lnTo>
                <a:lnTo>
                  <a:pt x="1235147" y="29114"/>
                </a:lnTo>
                <a:lnTo>
                  <a:pt x="1267809" y="61776"/>
                </a:lnTo>
                <a:lnTo>
                  <a:pt x="1289230" y="103193"/>
                </a:lnTo>
                <a:lnTo>
                  <a:pt x="1296923" y="150875"/>
                </a:lnTo>
                <a:lnTo>
                  <a:pt x="1296923" y="754380"/>
                </a:lnTo>
                <a:lnTo>
                  <a:pt x="1289230" y="802062"/>
                </a:lnTo>
                <a:lnTo>
                  <a:pt x="1267809" y="843479"/>
                </a:lnTo>
                <a:lnTo>
                  <a:pt x="1235147" y="876141"/>
                </a:lnTo>
                <a:lnTo>
                  <a:pt x="1193730" y="897562"/>
                </a:lnTo>
                <a:lnTo>
                  <a:pt x="1146047" y="905256"/>
                </a:lnTo>
                <a:lnTo>
                  <a:pt x="150875" y="905256"/>
                </a:lnTo>
                <a:lnTo>
                  <a:pt x="103193" y="897562"/>
                </a:lnTo>
                <a:lnTo>
                  <a:pt x="61776" y="876141"/>
                </a:lnTo>
                <a:lnTo>
                  <a:pt x="29114" y="843479"/>
                </a:lnTo>
                <a:lnTo>
                  <a:pt x="7693" y="802062"/>
                </a:lnTo>
                <a:lnTo>
                  <a:pt x="0" y="754380"/>
                </a:lnTo>
                <a:lnTo>
                  <a:pt x="0" y="150875"/>
                </a:lnTo>
                <a:close/>
              </a:path>
            </a:pathLst>
          </a:custGeom>
          <a:ln w="1676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6045453" y="3249295"/>
            <a:ext cx="63817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b="1" spc="10" dirty="0">
                <a:latin typeface="Microsoft JhengHei" panose="020B0604030504040204" charset="-120"/>
                <a:cs typeface="Microsoft JhengHei" panose="020B0604030504040204" charset="-120"/>
              </a:rPr>
              <a:t>杰出 </a:t>
            </a:r>
            <a:r>
              <a:rPr sz="2400" b="1" spc="5" dirty="0">
                <a:latin typeface="Microsoft JhengHei" panose="020B0604030504040204" charset="-120"/>
                <a:cs typeface="Microsoft JhengHei" panose="020B0604030504040204" charset="-120"/>
              </a:rPr>
              <a:t>人物</a:t>
            </a:r>
            <a:endParaRPr sz="2400">
              <a:latin typeface="Microsoft JhengHei" panose="020B0604030504040204" charset="-120"/>
              <a:cs typeface="Microsoft JhengHei" panose="020B0604030504040204" charset="-120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7695438" y="2018538"/>
            <a:ext cx="1295400" cy="410209"/>
          </a:xfrm>
          <a:custGeom>
            <a:avLst/>
            <a:gdLst/>
            <a:ahLst/>
            <a:cxnLst/>
            <a:rect l="l" t="t" r="r" b="b"/>
            <a:pathLst>
              <a:path w="1295400" h="410210">
                <a:moveTo>
                  <a:pt x="1227073" y="0"/>
                </a:moveTo>
                <a:lnTo>
                  <a:pt x="68325" y="0"/>
                </a:lnTo>
                <a:lnTo>
                  <a:pt x="41737" y="5371"/>
                </a:lnTo>
                <a:lnTo>
                  <a:pt x="20018" y="20018"/>
                </a:lnTo>
                <a:lnTo>
                  <a:pt x="5371" y="41737"/>
                </a:lnTo>
                <a:lnTo>
                  <a:pt x="0" y="68325"/>
                </a:lnTo>
                <a:lnTo>
                  <a:pt x="0" y="341629"/>
                </a:lnTo>
                <a:lnTo>
                  <a:pt x="5371" y="368218"/>
                </a:lnTo>
                <a:lnTo>
                  <a:pt x="20018" y="389937"/>
                </a:lnTo>
                <a:lnTo>
                  <a:pt x="41737" y="404584"/>
                </a:lnTo>
                <a:lnTo>
                  <a:pt x="68325" y="409956"/>
                </a:lnTo>
                <a:lnTo>
                  <a:pt x="1227073" y="409956"/>
                </a:lnTo>
                <a:lnTo>
                  <a:pt x="1253662" y="404584"/>
                </a:lnTo>
                <a:lnTo>
                  <a:pt x="1275381" y="389937"/>
                </a:lnTo>
                <a:lnTo>
                  <a:pt x="1290028" y="368218"/>
                </a:lnTo>
                <a:lnTo>
                  <a:pt x="1295400" y="341629"/>
                </a:lnTo>
                <a:lnTo>
                  <a:pt x="1295400" y="68325"/>
                </a:lnTo>
                <a:lnTo>
                  <a:pt x="1290028" y="41737"/>
                </a:lnTo>
                <a:lnTo>
                  <a:pt x="1275381" y="20018"/>
                </a:lnTo>
                <a:lnTo>
                  <a:pt x="1253662" y="5371"/>
                </a:lnTo>
                <a:lnTo>
                  <a:pt x="1227073" y="0"/>
                </a:lnTo>
                <a:close/>
              </a:path>
            </a:pathLst>
          </a:custGeom>
          <a:solidFill>
            <a:srgbClr val="CCFF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695438" y="2018538"/>
            <a:ext cx="1295400" cy="410209"/>
          </a:xfrm>
          <a:custGeom>
            <a:avLst/>
            <a:gdLst/>
            <a:ahLst/>
            <a:cxnLst/>
            <a:rect l="l" t="t" r="r" b="b"/>
            <a:pathLst>
              <a:path w="1295400" h="410210">
                <a:moveTo>
                  <a:pt x="0" y="68325"/>
                </a:moveTo>
                <a:lnTo>
                  <a:pt x="5371" y="41737"/>
                </a:lnTo>
                <a:lnTo>
                  <a:pt x="20018" y="20018"/>
                </a:lnTo>
                <a:lnTo>
                  <a:pt x="41737" y="5371"/>
                </a:lnTo>
                <a:lnTo>
                  <a:pt x="68325" y="0"/>
                </a:lnTo>
                <a:lnTo>
                  <a:pt x="1227073" y="0"/>
                </a:lnTo>
                <a:lnTo>
                  <a:pt x="1253662" y="5371"/>
                </a:lnTo>
                <a:lnTo>
                  <a:pt x="1275381" y="20018"/>
                </a:lnTo>
                <a:lnTo>
                  <a:pt x="1290028" y="41737"/>
                </a:lnTo>
                <a:lnTo>
                  <a:pt x="1295400" y="68325"/>
                </a:lnTo>
                <a:lnTo>
                  <a:pt x="1295400" y="341629"/>
                </a:lnTo>
                <a:lnTo>
                  <a:pt x="1290028" y="368218"/>
                </a:lnTo>
                <a:lnTo>
                  <a:pt x="1275381" y="389937"/>
                </a:lnTo>
                <a:lnTo>
                  <a:pt x="1253662" y="404584"/>
                </a:lnTo>
                <a:lnTo>
                  <a:pt x="1227073" y="409956"/>
                </a:lnTo>
                <a:lnTo>
                  <a:pt x="68325" y="409956"/>
                </a:lnTo>
                <a:lnTo>
                  <a:pt x="41737" y="404584"/>
                </a:lnTo>
                <a:lnTo>
                  <a:pt x="20018" y="389937"/>
                </a:lnTo>
                <a:lnTo>
                  <a:pt x="5371" y="368218"/>
                </a:lnTo>
                <a:lnTo>
                  <a:pt x="0" y="341629"/>
                </a:lnTo>
                <a:lnTo>
                  <a:pt x="0" y="68325"/>
                </a:lnTo>
                <a:close/>
              </a:path>
            </a:pathLst>
          </a:custGeom>
          <a:ln w="1676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7946517" y="2053208"/>
            <a:ext cx="79502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10" dirty="0">
                <a:latin typeface="Microsoft JhengHei" panose="020B0604030504040204" charset="-120"/>
                <a:cs typeface="Microsoft JhengHei" panose="020B0604030504040204" charset="-120"/>
              </a:rPr>
              <a:t>政治家</a:t>
            </a:r>
            <a:endParaRPr sz="2000">
              <a:latin typeface="Microsoft JhengHei" panose="020B0604030504040204" charset="-120"/>
              <a:cs typeface="Microsoft JhengHei" panose="020B0604030504040204" charset="-120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7626857" y="5118353"/>
            <a:ext cx="1638300" cy="411480"/>
          </a:xfrm>
          <a:custGeom>
            <a:avLst/>
            <a:gdLst/>
            <a:ahLst/>
            <a:cxnLst/>
            <a:rect l="l" t="t" r="r" b="b"/>
            <a:pathLst>
              <a:path w="1638300" h="411479">
                <a:moveTo>
                  <a:pt x="1569720" y="0"/>
                </a:moveTo>
                <a:lnTo>
                  <a:pt x="68580" y="0"/>
                </a:lnTo>
                <a:lnTo>
                  <a:pt x="41898" y="5393"/>
                </a:lnTo>
                <a:lnTo>
                  <a:pt x="20097" y="20097"/>
                </a:lnTo>
                <a:lnTo>
                  <a:pt x="5393" y="41898"/>
                </a:lnTo>
                <a:lnTo>
                  <a:pt x="0" y="68580"/>
                </a:lnTo>
                <a:lnTo>
                  <a:pt x="0" y="342900"/>
                </a:lnTo>
                <a:lnTo>
                  <a:pt x="5393" y="369581"/>
                </a:lnTo>
                <a:lnTo>
                  <a:pt x="20097" y="391382"/>
                </a:lnTo>
                <a:lnTo>
                  <a:pt x="41898" y="406086"/>
                </a:lnTo>
                <a:lnTo>
                  <a:pt x="68580" y="411480"/>
                </a:lnTo>
                <a:lnTo>
                  <a:pt x="1569720" y="411480"/>
                </a:lnTo>
                <a:lnTo>
                  <a:pt x="1596401" y="406086"/>
                </a:lnTo>
                <a:lnTo>
                  <a:pt x="1618202" y="391382"/>
                </a:lnTo>
                <a:lnTo>
                  <a:pt x="1632906" y="369581"/>
                </a:lnTo>
                <a:lnTo>
                  <a:pt x="1638300" y="342900"/>
                </a:lnTo>
                <a:lnTo>
                  <a:pt x="1638300" y="68580"/>
                </a:lnTo>
                <a:lnTo>
                  <a:pt x="1632906" y="41898"/>
                </a:lnTo>
                <a:lnTo>
                  <a:pt x="1618202" y="20097"/>
                </a:lnTo>
                <a:lnTo>
                  <a:pt x="1596401" y="5393"/>
                </a:lnTo>
                <a:lnTo>
                  <a:pt x="1569720" y="0"/>
                </a:lnTo>
                <a:close/>
              </a:path>
            </a:pathLst>
          </a:custGeom>
          <a:solidFill>
            <a:srgbClr val="CCFF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626857" y="5118353"/>
            <a:ext cx="1638300" cy="411480"/>
          </a:xfrm>
          <a:custGeom>
            <a:avLst/>
            <a:gdLst/>
            <a:ahLst/>
            <a:cxnLst/>
            <a:rect l="l" t="t" r="r" b="b"/>
            <a:pathLst>
              <a:path w="1638300" h="411479">
                <a:moveTo>
                  <a:pt x="0" y="68580"/>
                </a:moveTo>
                <a:lnTo>
                  <a:pt x="5393" y="41898"/>
                </a:lnTo>
                <a:lnTo>
                  <a:pt x="20097" y="20097"/>
                </a:lnTo>
                <a:lnTo>
                  <a:pt x="41898" y="5393"/>
                </a:lnTo>
                <a:lnTo>
                  <a:pt x="68580" y="0"/>
                </a:lnTo>
                <a:lnTo>
                  <a:pt x="1569720" y="0"/>
                </a:lnTo>
                <a:lnTo>
                  <a:pt x="1596401" y="5393"/>
                </a:lnTo>
                <a:lnTo>
                  <a:pt x="1618202" y="20097"/>
                </a:lnTo>
                <a:lnTo>
                  <a:pt x="1632906" y="41898"/>
                </a:lnTo>
                <a:lnTo>
                  <a:pt x="1638300" y="68580"/>
                </a:lnTo>
                <a:lnTo>
                  <a:pt x="1638300" y="342900"/>
                </a:lnTo>
                <a:lnTo>
                  <a:pt x="1632906" y="369581"/>
                </a:lnTo>
                <a:lnTo>
                  <a:pt x="1618202" y="391382"/>
                </a:lnTo>
                <a:lnTo>
                  <a:pt x="1596401" y="406086"/>
                </a:lnTo>
                <a:lnTo>
                  <a:pt x="1569720" y="411480"/>
                </a:lnTo>
                <a:lnTo>
                  <a:pt x="68580" y="411480"/>
                </a:lnTo>
                <a:lnTo>
                  <a:pt x="41898" y="406086"/>
                </a:lnTo>
                <a:lnTo>
                  <a:pt x="20097" y="391382"/>
                </a:lnTo>
                <a:lnTo>
                  <a:pt x="5393" y="369581"/>
                </a:lnTo>
                <a:lnTo>
                  <a:pt x="0" y="342900"/>
                </a:lnTo>
                <a:lnTo>
                  <a:pt x="0" y="68580"/>
                </a:lnTo>
                <a:close/>
              </a:path>
            </a:pathLst>
          </a:custGeom>
          <a:ln w="1676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7637936" y="5154929"/>
            <a:ext cx="161671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8275">
              <a:lnSpc>
                <a:spcPct val="100000"/>
              </a:lnSpc>
              <a:spcBef>
                <a:spcPts val="100"/>
              </a:spcBef>
            </a:pPr>
            <a:r>
              <a:rPr sz="2000" b="1" spc="10" dirty="0">
                <a:latin typeface="Microsoft JhengHei" panose="020B0604030504040204" charset="-120"/>
                <a:cs typeface="Microsoft JhengHei" panose="020B0604030504040204" charset="-120"/>
              </a:rPr>
              <a:t>文学艺术家</a:t>
            </a:r>
            <a:endParaRPr sz="2000">
              <a:latin typeface="Microsoft JhengHei" panose="020B0604030504040204" charset="-120"/>
              <a:cs typeface="Microsoft JhengHei" panose="020B0604030504040204" charset="-120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7762493" y="3566921"/>
            <a:ext cx="1295400" cy="413384"/>
          </a:xfrm>
          <a:custGeom>
            <a:avLst/>
            <a:gdLst/>
            <a:ahLst/>
            <a:cxnLst/>
            <a:rect l="l" t="t" r="r" b="b"/>
            <a:pathLst>
              <a:path w="1295400" h="413385">
                <a:moveTo>
                  <a:pt x="1226565" y="0"/>
                </a:moveTo>
                <a:lnTo>
                  <a:pt x="68833" y="0"/>
                </a:lnTo>
                <a:lnTo>
                  <a:pt x="42058" y="5415"/>
                </a:lnTo>
                <a:lnTo>
                  <a:pt x="20177" y="20177"/>
                </a:lnTo>
                <a:lnTo>
                  <a:pt x="5415" y="42058"/>
                </a:lnTo>
                <a:lnTo>
                  <a:pt x="0" y="68833"/>
                </a:lnTo>
                <a:lnTo>
                  <a:pt x="0" y="344169"/>
                </a:lnTo>
                <a:lnTo>
                  <a:pt x="5415" y="370945"/>
                </a:lnTo>
                <a:lnTo>
                  <a:pt x="20177" y="392826"/>
                </a:lnTo>
                <a:lnTo>
                  <a:pt x="42058" y="407588"/>
                </a:lnTo>
                <a:lnTo>
                  <a:pt x="68833" y="413003"/>
                </a:lnTo>
                <a:lnTo>
                  <a:pt x="1226565" y="413003"/>
                </a:lnTo>
                <a:lnTo>
                  <a:pt x="1253341" y="407588"/>
                </a:lnTo>
                <a:lnTo>
                  <a:pt x="1275222" y="392826"/>
                </a:lnTo>
                <a:lnTo>
                  <a:pt x="1289984" y="370945"/>
                </a:lnTo>
                <a:lnTo>
                  <a:pt x="1295400" y="344169"/>
                </a:lnTo>
                <a:lnTo>
                  <a:pt x="1295400" y="68833"/>
                </a:lnTo>
                <a:lnTo>
                  <a:pt x="1289984" y="42058"/>
                </a:lnTo>
                <a:lnTo>
                  <a:pt x="1275222" y="20177"/>
                </a:lnTo>
                <a:lnTo>
                  <a:pt x="1253341" y="5415"/>
                </a:lnTo>
                <a:lnTo>
                  <a:pt x="1226565" y="0"/>
                </a:lnTo>
                <a:close/>
              </a:path>
            </a:pathLst>
          </a:custGeom>
          <a:solidFill>
            <a:srgbClr val="CCFF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762493" y="3566921"/>
            <a:ext cx="1295400" cy="413384"/>
          </a:xfrm>
          <a:custGeom>
            <a:avLst/>
            <a:gdLst/>
            <a:ahLst/>
            <a:cxnLst/>
            <a:rect l="l" t="t" r="r" b="b"/>
            <a:pathLst>
              <a:path w="1295400" h="413385">
                <a:moveTo>
                  <a:pt x="0" y="68833"/>
                </a:moveTo>
                <a:lnTo>
                  <a:pt x="5415" y="42058"/>
                </a:lnTo>
                <a:lnTo>
                  <a:pt x="20177" y="20177"/>
                </a:lnTo>
                <a:lnTo>
                  <a:pt x="42058" y="5415"/>
                </a:lnTo>
                <a:lnTo>
                  <a:pt x="68833" y="0"/>
                </a:lnTo>
                <a:lnTo>
                  <a:pt x="1226565" y="0"/>
                </a:lnTo>
                <a:lnTo>
                  <a:pt x="1253341" y="5415"/>
                </a:lnTo>
                <a:lnTo>
                  <a:pt x="1275222" y="20177"/>
                </a:lnTo>
                <a:lnTo>
                  <a:pt x="1289984" y="42058"/>
                </a:lnTo>
                <a:lnTo>
                  <a:pt x="1295400" y="68833"/>
                </a:lnTo>
                <a:lnTo>
                  <a:pt x="1295400" y="344169"/>
                </a:lnTo>
                <a:lnTo>
                  <a:pt x="1289984" y="370945"/>
                </a:lnTo>
                <a:lnTo>
                  <a:pt x="1275222" y="392826"/>
                </a:lnTo>
                <a:lnTo>
                  <a:pt x="1253341" y="407588"/>
                </a:lnTo>
                <a:lnTo>
                  <a:pt x="1226565" y="413003"/>
                </a:lnTo>
                <a:lnTo>
                  <a:pt x="68833" y="413003"/>
                </a:lnTo>
                <a:lnTo>
                  <a:pt x="42058" y="407588"/>
                </a:lnTo>
                <a:lnTo>
                  <a:pt x="20177" y="392826"/>
                </a:lnTo>
                <a:lnTo>
                  <a:pt x="5415" y="370945"/>
                </a:lnTo>
                <a:lnTo>
                  <a:pt x="0" y="344169"/>
                </a:lnTo>
                <a:lnTo>
                  <a:pt x="0" y="68833"/>
                </a:lnTo>
                <a:close/>
              </a:path>
            </a:pathLst>
          </a:custGeom>
          <a:ln w="1676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8014461" y="3603752"/>
            <a:ext cx="79375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10" dirty="0">
                <a:latin typeface="Microsoft JhengHei" panose="020B0604030504040204" charset="-120"/>
                <a:cs typeface="Microsoft JhengHei" panose="020B0604030504040204" charset="-120"/>
              </a:rPr>
              <a:t>科学家</a:t>
            </a:r>
            <a:endParaRPr sz="2000">
              <a:latin typeface="Microsoft JhengHei" panose="020B0604030504040204" charset="-120"/>
              <a:cs typeface="Microsoft JhengHei" panose="020B0604030504040204" charset="-120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7764018" y="2792729"/>
            <a:ext cx="1295400" cy="408940"/>
          </a:xfrm>
          <a:custGeom>
            <a:avLst/>
            <a:gdLst/>
            <a:ahLst/>
            <a:cxnLst/>
            <a:rect l="l" t="t" r="r" b="b"/>
            <a:pathLst>
              <a:path w="1295400" h="408939">
                <a:moveTo>
                  <a:pt x="1227327" y="0"/>
                </a:moveTo>
                <a:lnTo>
                  <a:pt x="68072" y="0"/>
                </a:lnTo>
                <a:lnTo>
                  <a:pt x="41576" y="5349"/>
                </a:lnTo>
                <a:lnTo>
                  <a:pt x="19938" y="19938"/>
                </a:lnTo>
                <a:lnTo>
                  <a:pt x="5349" y="41576"/>
                </a:lnTo>
                <a:lnTo>
                  <a:pt x="0" y="68072"/>
                </a:lnTo>
                <a:lnTo>
                  <a:pt x="0" y="340360"/>
                </a:lnTo>
                <a:lnTo>
                  <a:pt x="5349" y="366855"/>
                </a:lnTo>
                <a:lnTo>
                  <a:pt x="19938" y="388493"/>
                </a:lnTo>
                <a:lnTo>
                  <a:pt x="41576" y="403082"/>
                </a:lnTo>
                <a:lnTo>
                  <a:pt x="68072" y="408432"/>
                </a:lnTo>
                <a:lnTo>
                  <a:pt x="1227327" y="408432"/>
                </a:lnTo>
                <a:lnTo>
                  <a:pt x="1253823" y="403082"/>
                </a:lnTo>
                <a:lnTo>
                  <a:pt x="1275461" y="388493"/>
                </a:lnTo>
                <a:lnTo>
                  <a:pt x="1290050" y="366855"/>
                </a:lnTo>
                <a:lnTo>
                  <a:pt x="1295400" y="340360"/>
                </a:lnTo>
                <a:lnTo>
                  <a:pt x="1295400" y="68072"/>
                </a:lnTo>
                <a:lnTo>
                  <a:pt x="1290050" y="41576"/>
                </a:lnTo>
                <a:lnTo>
                  <a:pt x="1275461" y="19938"/>
                </a:lnTo>
                <a:lnTo>
                  <a:pt x="1253823" y="5349"/>
                </a:lnTo>
                <a:lnTo>
                  <a:pt x="1227327" y="0"/>
                </a:lnTo>
                <a:close/>
              </a:path>
            </a:pathLst>
          </a:custGeom>
          <a:solidFill>
            <a:srgbClr val="CCFF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764018" y="2792729"/>
            <a:ext cx="1295400" cy="408940"/>
          </a:xfrm>
          <a:custGeom>
            <a:avLst/>
            <a:gdLst/>
            <a:ahLst/>
            <a:cxnLst/>
            <a:rect l="l" t="t" r="r" b="b"/>
            <a:pathLst>
              <a:path w="1295400" h="408939">
                <a:moveTo>
                  <a:pt x="0" y="68072"/>
                </a:moveTo>
                <a:lnTo>
                  <a:pt x="5349" y="41576"/>
                </a:lnTo>
                <a:lnTo>
                  <a:pt x="19938" y="19938"/>
                </a:lnTo>
                <a:lnTo>
                  <a:pt x="41576" y="5349"/>
                </a:lnTo>
                <a:lnTo>
                  <a:pt x="68072" y="0"/>
                </a:lnTo>
                <a:lnTo>
                  <a:pt x="1227327" y="0"/>
                </a:lnTo>
                <a:lnTo>
                  <a:pt x="1253823" y="5349"/>
                </a:lnTo>
                <a:lnTo>
                  <a:pt x="1275461" y="19938"/>
                </a:lnTo>
                <a:lnTo>
                  <a:pt x="1290050" y="41576"/>
                </a:lnTo>
                <a:lnTo>
                  <a:pt x="1295400" y="68072"/>
                </a:lnTo>
                <a:lnTo>
                  <a:pt x="1295400" y="340360"/>
                </a:lnTo>
                <a:lnTo>
                  <a:pt x="1290050" y="366855"/>
                </a:lnTo>
                <a:lnTo>
                  <a:pt x="1275461" y="388493"/>
                </a:lnTo>
                <a:lnTo>
                  <a:pt x="1253823" y="403082"/>
                </a:lnTo>
                <a:lnTo>
                  <a:pt x="1227327" y="408432"/>
                </a:lnTo>
                <a:lnTo>
                  <a:pt x="68072" y="408432"/>
                </a:lnTo>
                <a:lnTo>
                  <a:pt x="41576" y="403082"/>
                </a:lnTo>
                <a:lnTo>
                  <a:pt x="19938" y="388493"/>
                </a:lnTo>
                <a:lnTo>
                  <a:pt x="5349" y="366855"/>
                </a:lnTo>
                <a:lnTo>
                  <a:pt x="0" y="340360"/>
                </a:lnTo>
                <a:lnTo>
                  <a:pt x="0" y="68072"/>
                </a:lnTo>
                <a:close/>
              </a:path>
            </a:pathLst>
          </a:custGeom>
          <a:ln w="1676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8015985" y="2827401"/>
            <a:ext cx="79375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10" dirty="0">
                <a:latin typeface="Microsoft JhengHei" panose="020B0604030504040204" charset="-120"/>
                <a:cs typeface="Microsoft JhengHei" panose="020B0604030504040204" charset="-120"/>
              </a:rPr>
              <a:t>军事家</a:t>
            </a:r>
            <a:endParaRPr sz="2000">
              <a:latin typeface="Microsoft JhengHei" panose="020B0604030504040204" charset="-120"/>
              <a:cs typeface="Microsoft JhengHei" panose="020B0604030504040204" charset="-120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7695438" y="4342638"/>
            <a:ext cx="1432560" cy="408940"/>
          </a:xfrm>
          <a:custGeom>
            <a:avLst/>
            <a:gdLst/>
            <a:ahLst/>
            <a:cxnLst/>
            <a:rect l="l" t="t" r="r" b="b"/>
            <a:pathLst>
              <a:path w="1432559" h="408939">
                <a:moveTo>
                  <a:pt x="1364487" y="0"/>
                </a:moveTo>
                <a:lnTo>
                  <a:pt x="68071" y="0"/>
                </a:lnTo>
                <a:lnTo>
                  <a:pt x="41576" y="5349"/>
                </a:lnTo>
                <a:lnTo>
                  <a:pt x="19938" y="19939"/>
                </a:lnTo>
                <a:lnTo>
                  <a:pt x="5349" y="41576"/>
                </a:lnTo>
                <a:lnTo>
                  <a:pt x="0" y="68072"/>
                </a:lnTo>
                <a:lnTo>
                  <a:pt x="0" y="340360"/>
                </a:lnTo>
                <a:lnTo>
                  <a:pt x="5349" y="366855"/>
                </a:lnTo>
                <a:lnTo>
                  <a:pt x="19938" y="388492"/>
                </a:lnTo>
                <a:lnTo>
                  <a:pt x="41576" y="403082"/>
                </a:lnTo>
                <a:lnTo>
                  <a:pt x="68071" y="408431"/>
                </a:lnTo>
                <a:lnTo>
                  <a:pt x="1364487" y="408431"/>
                </a:lnTo>
                <a:lnTo>
                  <a:pt x="1390983" y="403082"/>
                </a:lnTo>
                <a:lnTo>
                  <a:pt x="1412621" y="388492"/>
                </a:lnTo>
                <a:lnTo>
                  <a:pt x="1427210" y="366855"/>
                </a:lnTo>
                <a:lnTo>
                  <a:pt x="1432559" y="340360"/>
                </a:lnTo>
                <a:lnTo>
                  <a:pt x="1432559" y="68072"/>
                </a:lnTo>
                <a:lnTo>
                  <a:pt x="1427210" y="41576"/>
                </a:lnTo>
                <a:lnTo>
                  <a:pt x="1412621" y="19939"/>
                </a:lnTo>
                <a:lnTo>
                  <a:pt x="1390983" y="5349"/>
                </a:lnTo>
                <a:lnTo>
                  <a:pt x="1364487" y="0"/>
                </a:lnTo>
                <a:close/>
              </a:path>
            </a:pathLst>
          </a:custGeom>
          <a:solidFill>
            <a:srgbClr val="CCFF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695438" y="4342638"/>
            <a:ext cx="1432560" cy="408940"/>
          </a:xfrm>
          <a:custGeom>
            <a:avLst/>
            <a:gdLst/>
            <a:ahLst/>
            <a:cxnLst/>
            <a:rect l="l" t="t" r="r" b="b"/>
            <a:pathLst>
              <a:path w="1432559" h="408939">
                <a:moveTo>
                  <a:pt x="0" y="68072"/>
                </a:moveTo>
                <a:lnTo>
                  <a:pt x="5349" y="41576"/>
                </a:lnTo>
                <a:lnTo>
                  <a:pt x="19938" y="19938"/>
                </a:lnTo>
                <a:lnTo>
                  <a:pt x="41576" y="5349"/>
                </a:lnTo>
                <a:lnTo>
                  <a:pt x="68071" y="0"/>
                </a:lnTo>
                <a:lnTo>
                  <a:pt x="1364487" y="0"/>
                </a:lnTo>
                <a:lnTo>
                  <a:pt x="1390983" y="5349"/>
                </a:lnTo>
                <a:lnTo>
                  <a:pt x="1412621" y="19939"/>
                </a:lnTo>
                <a:lnTo>
                  <a:pt x="1427210" y="41576"/>
                </a:lnTo>
                <a:lnTo>
                  <a:pt x="1432559" y="68072"/>
                </a:lnTo>
                <a:lnTo>
                  <a:pt x="1432559" y="340360"/>
                </a:lnTo>
                <a:lnTo>
                  <a:pt x="1427210" y="366855"/>
                </a:lnTo>
                <a:lnTo>
                  <a:pt x="1412621" y="388492"/>
                </a:lnTo>
                <a:lnTo>
                  <a:pt x="1390983" y="403082"/>
                </a:lnTo>
                <a:lnTo>
                  <a:pt x="1364487" y="408431"/>
                </a:lnTo>
                <a:lnTo>
                  <a:pt x="68071" y="408431"/>
                </a:lnTo>
                <a:lnTo>
                  <a:pt x="41576" y="403082"/>
                </a:lnTo>
                <a:lnTo>
                  <a:pt x="19938" y="388492"/>
                </a:lnTo>
                <a:lnTo>
                  <a:pt x="5349" y="366855"/>
                </a:lnTo>
                <a:lnTo>
                  <a:pt x="0" y="340360"/>
                </a:lnTo>
                <a:lnTo>
                  <a:pt x="0" y="68072"/>
                </a:lnTo>
                <a:close/>
              </a:path>
            </a:pathLst>
          </a:custGeom>
          <a:ln w="1676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8015478" y="4377054"/>
            <a:ext cx="79502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10" dirty="0">
                <a:latin typeface="Microsoft JhengHei" panose="020B0604030504040204" charset="-120"/>
                <a:cs typeface="Microsoft JhengHei" panose="020B0604030504040204" charset="-120"/>
              </a:rPr>
              <a:t>思想家</a:t>
            </a:r>
            <a:endParaRPr sz="2000">
              <a:latin typeface="Microsoft JhengHei" panose="020B0604030504040204" charset="-120"/>
              <a:cs typeface="Microsoft JhengHei" panose="020B0604030504040204" charset="-120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7285481" y="2276094"/>
            <a:ext cx="0" cy="3616960"/>
          </a:xfrm>
          <a:custGeom>
            <a:avLst/>
            <a:gdLst/>
            <a:ahLst/>
            <a:cxnLst/>
            <a:rect l="l" t="t" r="r" b="b"/>
            <a:pathLst>
              <a:path h="3616960">
                <a:moveTo>
                  <a:pt x="0" y="0"/>
                </a:moveTo>
                <a:lnTo>
                  <a:pt x="0" y="3616452"/>
                </a:lnTo>
              </a:path>
            </a:pathLst>
          </a:custGeom>
          <a:ln w="1676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7285481" y="2239517"/>
            <a:ext cx="410209" cy="76200"/>
          </a:xfrm>
          <a:custGeom>
            <a:avLst/>
            <a:gdLst/>
            <a:ahLst/>
            <a:cxnLst/>
            <a:rect l="l" t="t" r="r" b="b"/>
            <a:pathLst>
              <a:path w="410209" h="76200">
                <a:moveTo>
                  <a:pt x="333756" y="0"/>
                </a:moveTo>
                <a:lnTo>
                  <a:pt x="333756" y="76200"/>
                </a:lnTo>
                <a:lnTo>
                  <a:pt x="393192" y="46482"/>
                </a:lnTo>
                <a:lnTo>
                  <a:pt x="346456" y="46482"/>
                </a:lnTo>
                <a:lnTo>
                  <a:pt x="346456" y="29718"/>
                </a:lnTo>
                <a:lnTo>
                  <a:pt x="393192" y="29718"/>
                </a:lnTo>
                <a:lnTo>
                  <a:pt x="333756" y="0"/>
                </a:lnTo>
                <a:close/>
              </a:path>
              <a:path w="410209" h="76200">
                <a:moveTo>
                  <a:pt x="333756" y="29718"/>
                </a:moveTo>
                <a:lnTo>
                  <a:pt x="0" y="29718"/>
                </a:lnTo>
                <a:lnTo>
                  <a:pt x="0" y="46482"/>
                </a:lnTo>
                <a:lnTo>
                  <a:pt x="333756" y="46482"/>
                </a:lnTo>
                <a:lnTo>
                  <a:pt x="333756" y="29718"/>
                </a:lnTo>
                <a:close/>
              </a:path>
              <a:path w="410209" h="76200">
                <a:moveTo>
                  <a:pt x="393192" y="29718"/>
                </a:moveTo>
                <a:lnTo>
                  <a:pt x="346456" y="29718"/>
                </a:lnTo>
                <a:lnTo>
                  <a:pt x="346456" y="46482"/>
                </a:lnTo>
                <a:lnTo>
                  <a:pt x="393192" y="46482"/>
                </a:lnTo>
                <a:lnTo>
                  <a:pt x="409956" y="38100"/>
                </a:lnTo>
                <a:lnTo>
                  <a:pt x="393192" y="297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7285481" y="2948177"/>
            <a:ext cx="478790" cy="76200"/>
          </a:xfrm>
          <a:custGeom>
            <a:avLst/>
            <a:gdLst/>
            <a:ahLst/>
            <a:cxnLst/>
            <a:rect l="l" t="t" r="r" b="b"/>
            <a:pathLst>
              <a:path w="478790" h="76200">
                <a:moveTo>
                  <a:pt x="402336" y="0"/>
                </a:moveTo>
                <a:lnTo>
                  <a:pt x="402336" y="76200"/>
                </a:lnTo>
                <a:lnTo>
                  <a:pt x="461772" y="46482"/>
                </a:lnTo>
                <a:lnTo>
                  <a:pt x="415036" y="46482"/>
                </a:lnTo>
                <a:lnTo>
                  <a:pt x="415036" y="29718"/>
                </a:lnTo>
                <a:lnTo>
                  <a:pt x="461772" y="29718"/>
                </a:lnTo>
                <a:lnTo>
                  <a:pt x="402336" y="0"/>
                </a:lnTo>
                <a:close/>
              </a:path>
              <a:path w="478790" h="76200">
                <a:moveTo>
                  <a:pt x="402336" y="29718"/>
                </a:moveTo>
                <a:lnTo>
                  <a:pt x="0" y="29718"/>
                </a:lnTo>
                <a:lnTo>
                  <a:pt x="0" y="46482"/>
                </a:lnTo>
                <a:lnTo>
                  <a:pt x="402336" y="46482"/>
                </a:lnTo>
                <a:lnTo>
                  <a:pt x="402336" y="29718"/>
                </a:lnTo>
                <a:close/>
              </a:path>
              <a:path w="478790" h="76200">
                <a:moveTo>
                  <a:pt x="461772" y="29718"/>
                </a:moveTo>
                <a:lnTo>
                  <a:pt x="415036" y="29718"/>
                </a:lnTo>
                <a:lnTo>
                  <a:pt x="415036" y="46482"/>
                </a:lnTo>
                <a:lnTo>
                  <a:pt x="461772" y="46482"/>
                </a:lnTo>
                <a:lnTo>
                  <a:pt x="478536" y="38100"/>
                </a:lnTo>
                <a:lnTo>
                  <a:pt x="461772" y="297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285481" y="3722370"/>
            <a:ext cx="478790" cy="76200"/>
          </a:xfrm>
          <a:custGeom>
            <a:avLst/>
            <a:gdLst/>
            <a:ahLst/>
            <a:cxnLst/>
            <a:rect l="l" t="t" r="r" b="b"/>
            <a:pathLst>
              <a:path w="478790" h="76200">
                <a:moveTo>
                  <a:pt x="402336" y="0"/>
                </a:moveTo>
                <a:lnTo>
                  <a:pt x="402336" y="76199"/>
                </a:lnTo>
                <a:lnTo>
                  <a:pt x="461772" y="46481"/>
                </a:lnTo>
                <a:lnTo>
                  <a:pt x="415036" y="46481"/>
                </a:lnTo>
                <a:lnTo>
                  <a:pt x="415036" y="29717"/>
                </a:lnTo>
                <a:lnTo>
                  <a:pt x="461772" y="29717"/>
                </a:lnTo>
                <a:lnTo>
                  <a:pt x="402336" y="0"/>
                </a:lnTo>
                <a:close/>
              </a:path>
              <a:path w="478790" h="76200">
                <a:moveTo>
                  <a:pt x="402336" y="29717"/>
                </a:moveTo>
                <a:lnTo>
                  <a:pt x="0" y="29717"/>
                </a:lnTo>
                <a:lnTo>
                  <a:pt x="0" y="46481"/>
                </a:lnTo>
                <a:lnTo>
                  <a:pt x="402336" y="46481"/>
                </a:lnTo>
                <a:lnTo>
                  <a:pt x="402336" y="29717"/>
                </a:lnTo>
                <a:close/>
              </a:path>
              <a:path w="478790" h="76200">
                <a:moveTo>
                  <a:pt x="461772" y="29717"/>
                </a:moveTo>
                <a:lnTo>
                  <a:pt x="415036" y="29717"/>
                </a:lnTo>
                <a:lnTo>
                  <a:pt x="415036" y="46481"/>
                </a:lnTo>
                <a:lnTo>
                  <a:pt x="461772" y="46481"/>
                </a:lnTo>
                <a:lnTo>
                  <a:pt x="478536" y="38099"/>
                </a:lnTo>
                <a:lnTo>
                  <a:pt x="461772" y="2971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285481" y="4498085"/>
            <a:ext cx="410209" cy="76200"/>
          </a:xfrm>
          <a:custGeom>
            <a:avLst/>
            <a:gdLst/>
            <a:ahLst/>
            <a:cxnLst/>
            <a:rect l="l" t="t" r="r" b="b"/>
            <a:pathLst>
              <a:path w="410209" h="76200">
                <a:moveTo>
                  <a:pt x="333756" y="0"/>
                </a:moveTo>
                <a:lnTo>
                  <a:pt x="333756" y="76200"/>
                </a:lnTo>
                <a:lnTo>
                  <a:pt x="393192" y="46481"/>
                </a:lnTo>
                <a:lnTo>
                  <a:pt x="346456" y="46481"/>
                </a:lnTo>
                <a:lnTo>
                  <a:pt x="346456" y="29718"/>
                </a:lnTo>
                <a:lnTo>
                  <a:pt x="393192" y="29718"/>
                </a:lnTo>
                <a:lnTo>
                  <a:pt x="333756" y="0"/>
                </a:lnTo>
                <a:close/>
              </a:path>
              <a:path w="410209" h="76200">
                <a:moveTo>
                  <a:pt x="333756" y="29718"/>
                </a:moveTo>
                <a:lnTo>
                  <a:pt x="0" y="29718"/>
                </a:lnTo>
                <a:lnTo>
                  <a:pt x="0" y="46481"/>
                </a:lnTo>
                <a:lnTo>
                  <a:pt x="333756" y="46481"/>
                </a:lnTo>
                <a:lnTo>
                  <a:pt x="333756" y="29718"/>
                </a:lnTo>
                <a:close/>
              </a:path>
              <a:path w="410209" h="76200">
                <a:moveTo>
                  <a:pt x="393192" y="29718"/>
                </a:moveTo>
                <a:lnTo>
                  <a:pt x="346456" y="29718"/>
                </a:lnTo>
                <a:lnTo>
                  <a:pt x="346456" y="46481"/>
                </a:lnTo>
                <a:lnTo>
                  <a:pt x="393192" y="46481"/>
                </a:lnTo>
                <a:lnTo>
                  <a:pt x="409956" y="38100"/>
                </a:lnTo>
                <a:lnTo>
                  <a:pt x="393192" y="297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285481" y="5273802"/>
            <a:ext cx="341630" cy="76200"/>
          </a:xfrm>
          <a:custGeom>
            <a:avLst/>
            <a:gdLst/>
            <a:ahLst/>
            <a:cxnLst/>
            <a:rect l="l" t="t" r="r" b="b"/>
            <a:pathLst>
              <a:path w="341629" h="76200">
                <a:moveTo>
                  <a:pt x="265175" y="0"/>
                </a:moveTo>
                <a:lnTo>
                  <a:pt x="265175" y="76200"/>
                </a:lnTo>
                <a:lnTo>
                  <a:pt x="324611" y="46482"/>
                </a:lnTo>
                <a:lnTo>
                  <a:pt x="277875" y="46482"/>
                </a:lnTo>
                <a:lnTo>
                  <a:pt x="277875" y="29718"/>
                </a:lnTo>
                <a:lnTo>
                  <a:pt x="324611" y="29718"/>
                </a:lnTo>
                <a:lnTo>
                  <a:pt x="265175" y="0"/>
                </a:lnTo>
                <a:close/>
              </a:path>
              <a:path w="341629" h="76200">
                <a:moveTo>
                  <a:pt x="265175" y="29718"/>
                </a:moveTo>
                <a:lnTo>
                  <a:pt x="0" y="29718"/>
                </a:lnTo>
                <a:lnTo>
                  <a:pt x="0" y="46482"/>
                </a:lnTo>
                <a:lnTo>
                  <a:pt x="265175" y="46482"/>
                </a:lnTo>
                <a:lnTo>
                  <a:pt x="265175" y="29718"/>
                </a:lnTo>
                <a:close/>
              </a:path>
              <a:path w="341629" h="76200">
                <a:moveTo>
                  <a:pt x="324611" y="29718"/>
                </a:moveTo>
                <a:lnTo>
                  <a:pt x="277875" y="29718"/>
                </a:lnTo>
                <a:lnTo>
                  <a:pt x="277875" y="46482"/>
                </a:lnTo>
                <a:lnTo>
                  <a:pt x="324611" y="46482"/>
                </a:lnTo>
                <a:lnTo>
                  <a:pt x="341375" y="38100"/>
                </a:lnTo>
                <a:lnTo>
                  <a:pt x="324611" y="297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7762493" y="5698997"/>
            <a:ext cx="1295400" cy="325120"/>
          </a:xfrm>
          <a:custGeom>
            <a:avLst/>
            <a:gdLst/>
            <a:ahLst/>
            <a:cxnLst/>
            <a:rect l="l" t="t" r="r" b="b"/>
            <a:pathLst>
              <a:path w="1295400" h="325120">
                <a:moveTo>
                  <a:pt x="1241298" y="0"/>
                </a:moveTo>
                <a:lnTo>
                  <a:pt x="54101" y="0"/>
                </a:lnTo>
                <a:lnTo>
                  <a:pt x="33057" y="4251"/>
                </a:lnTo>
                <a:lnTo>
                  <a:pt x="15859" y="15844"/>
                </a:lnTo>
                <a:lnTo>
                  <a:pt x="4256" y="33041"/>
                </a:lnTo>
                <a:lnTo>
                  <a:pt x="0" y="54101"/>
                </a:lnTo>
                <a:lnTo>
                  <a:pt x="0" y="270509"/>
                </a:lnTo>
                <a:lnTo>
                  <a:pt x="4256" y="291570"/>
                </a:lnTo>
                <a:lnTo>
                  <a:pt x="15859" y="308767"/>
                </a:lnTo>
                <a:lnTo>
                  <a:pt x="33057" y="320360"/>
                </a:lnTo>
                <a:lnTo>
                  <a:pt x="54101" y="324611"/>
                </a:lnTo>
                <a:lnTo>
                  <a:pt x="1241298" y="324611"/>
                </a:lnTo>
                <a:lnTo>
                  <a:pt x="1262342" y="320360"/>
                </a:lnTo>
                <a:lnTo>
                  <a:pt x="1279540" y="308767"/>
                </a:lnTo>
                <a:lnTo>
                  <a:pt x="1291143" y="291570"/>
                </a:lnTo>
                <a:lnTo>
                  <a:pt x="1295400" y="270509"/>
                </a:lnTo>
                <a:lnTo>
                  <a:pt x="1295400" y="54101"/>
                </a:lnTo>
                <a:lnTo>
                  <a:pt x="1291143" y="33041"/>
                </a:lnTo>
                <a:lnTo>
                  <a:pt x="1279540" y="15844"/>
                </a:lnTo>
                <a:lnTo>
                  <a:pt x="1262342" y="4251"/>
                </a:lnTo>
                <a:lnTo>
                  <a:pt x="1241298" y="0"/>
                </a:lnTo>
                <a:close/>
              </a:path>
            </a:pathLst>
          </a:custGeom>
          <a:solidFill>
            <a:srgbClr val="CCFF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7762493" y="5698997"/>
            <a:ext cx="1295400" cy="325120"/>
          </a:xfrm>
          <a:custGeom>
            <a:avLst/>
            <a:gdLst/>
            <a:ahLst/>
            <a:cxnLst/>
            <a:rect l="l" t="t" r="r" b="b"/>
            <a:pathLst>
              <a:path w="1295400" h="325120">
                <a:moveTo>
                  <a:pt x="0" y="54101"/>
                </a:moveTo>
                <a:lnTo>
                  <a:pt x="4256" y="33041"/>
                </a:lnTo>
                <a:lnTo>
                  <a:pt x="15859" y="15844"/>
                </a:lnTo>
                <a:lnTo>
                  <a:pt x="33057" y="4251"/>
                </a:lnTo>
                <a:lnTo>
                  <a:pt x="54101" y="0"/>
                </a:lnTo>
                <a:lnTo>
                  <a:pt x="1241298" y="0"/>
                </a:lnTo>
                <a:lnTo>
                  <a:pt x="1262342" y="4251"/>
                </a:lnTo>
                <a:lnTo>
                  <a:pt x="1279540" y="15844"/>
                </a:lnTo>
                <a:lnTo>
                  <a:pt x="1291143" y="33041"/>
                </a:lnTo>
                <a:lnTo>
                  <a:pt x="1295400" y="54101"/>
                </a:lnTo>
                <a:lnTo>
                  <a:pt x="1295400" y="270509"/>
                </a:lnTo>
                <a:lnTo>
                  <a:pt x="1291143" y="291570"/>
                </a:lnTo>
                <a:lnTo>
                  <a:pt x="1279540" y="308767"/>
                </a:lnTo>
                <a:lnTo>
                  <a:pt x="1262342" y="320360"/>
                </a:lnTo>
                <a:lnTo>
                  <a:pt x="1241298" y="324611"/>
                </a:lnTo>
                <a:lnTo>
                  <a:pt x="54101" y="324611"/>
                </a:lnTo>
                <a:lnTo>
                  <a:pt x="33057" y="320360"/>
                </a:lnTo>
                <a:lnTo>
                  <a:pt x="15859" y="308767"/>
                </a:lnTo>
                <a:lnTo>
                  <a:pt x="4256" y="291570"/>
                </a:lnTo>
                <a:lnTo>
                  <a:pt x="0" y="270509"/>
                </a:lnTo>
                <a:lnTo>
                  <a:pt x="0" y="54101"/>
                </a:lnTo>
                <a:close/>
              </a:path>
            </a:pathLst>
          </a:custGeom>
          <a:ln w="1676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8042529" y="5626100"/>
            <a:ext cx="7359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latin typeface="Arial" panose="020B0604020202020204"/>
                <a:cs typeface="Arial" panose="020B0604020202020204"/>
              </a:rPr>
              <a:t>……</a:t>
            </a:r>
            <a:endParaRPr sz="2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7285481" y="5854446"/>
            <a:ext cx="478790" cy="76200"/>
          </a:xfrm>
          <a:custGeom>
            <a:avLst/>
            <a:gdLst/>
            <a:ahLst/>
            <a:cxnLst/>
            <a:rect l="l" t="t" r="r" b="b"/>
            <a:pathLst>
              <a:path w="478790" h="76200">
                <a:moveTo>
                  <a:pt x="402336" y="0"/>
                </a:moveTo>
                <a:lnTo>
                  <a:pt x="402336" y="76199"/>
                </a:lnTo>
                <a:lnTo>
                  <a:pt x="461772" y="46481"/>
                </a:lnTo>
                <a:lnTo>
                  <a:pt x="415036" y="46481"/>
                </a:lnTo>
                <a:lnTo>
                  <a:pt x="415036" y="29717"/>
                </a:lnTo>
                <a:lnTo>
                  <a:pt x="461772" y="29717"/>
                </a:lnTo>
                <a:lnTo>
                  <a:pt x="402336" y="0"/>
                </a:lnTo>
                <a:close/>
              </a:path>
              <a:path w="478790" h="76200">
                <a:moveTo>
                  <a:pt x="402336" y="29717"/>
                </a:moveTo>
                <a:lnTo>
                  <a:pt x="0" y="29717"/>
                </a:lnTo>
                <a:lnTo>
                  <a:pt x="0" y="46481"/>
                </a:lnTo>
                <a:lnTo>
                  <a:pt x="402336" y="46481"/>
                </a:lnTo>
                <a:lnTo>
                  <a:pt x="402336" y="29717"/>
                </a:lnTo>
                <a:close/>
              </a:path>
              <a:path w="478790" h="76200">
                <a:moveTo>
                  <a:pt x="461772" y="29717"/>
                </a:moveTo>
                <a:lnTo>
                  <a:pt x="415036" y="29717"/>
                </a:lnTo>
                <a:lnTo>
                  <a:pt x="415036" y="46481"/>
                </a:lnTo>
                <a:lnTo>
                  <a:pt x="461772" y="46481"/>
                </a:lnTo>
                <a:lnTo>
                  <a:pt x="478536" y="38099"/>
                </a:lnTo>
                <a:lnTo>
                  <a:pt x="461772" y="2971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2785110" y="3245357"/>
            <a:ext cx="887094" cy="1666239"/>
          </a:xfrm>
          <a:custGeom>
            <a:avLst/>
            <a:gdLst/>
            <a:ahLst/>
            <a:cxnLst/>
            <a:rect l="l" t="t" r="r" b="b"/>
            <a:pathLst>
              <a:path w="887095" h="1666239">
                <a:moveTo>
                  <a:pt x="147827" y="1665731"/>
                </a:moveTo>
                <a:lnTo>
                  <a:pt x="101096" y="1658197"/>
                </a:lnTo>
                <a:lnTo>
                  <a:pt x="60514" y="1637214"/>
                </a:lnTo>
                <a:lnTo>
                  <a:pt x="28517" y="1605217"/>
                </a:lnTo>
                <a:lnTo>
                  <a:pt x="7534" y="1564635"/>
                </a:lnTo>
                <a:lnTo>
                  <a:pt x="0" y="1517903"/>
                </a:lnTo>
                <a:lnTo>
                  <a:pt x="0" y="147827"/>
                </a:lnTo>
                <a:lnTo>
                  <a:pt x="7534" y="101096"/>
                </a:lnTo>
                <a:lnTo>
                  <a:pt x="28517" y="60514"/>
                </a:lnTo>
                <a:lnTo>
                  <a:pt x="60514" y="28517"/>
                </a:lnTo>
                <a:lnTo>
                  <a:pt x="101096" y="7534"/>
                </a:lnTo>
                <a:lnTo>
                  <a:pt x="147827" y="0"/>
                </a:lnTo>
                <a:lnTo>
                  <a:pt x="739139" y="0"/>
                </a:lnTo>
                <a:lnTo>
                  <a:pt x="785871" y="7534"/>
                </a:lnTo>
                <a:lnTo>
                  <a:pt x="826453" y="28517"/>
                </a:lnTo>
                <a:lnTo>
                  <a:pt x="858450" y="60514"/>
                </a:lnTo>
                <a:lnTo>
                  <a:pt x="879433" y="101096"/>
                </a:lnTo>
                <a:lnTo>
                  <a:pt x="886967" y="147827"/>
                </a:lnTo>
                <a:lnTo>
                  <a:pt x="886967" y="1517903"/>
                </a:lnTo>
                <a:lnTo>
                  <a:pt x="879433" y="1564635"/>
                </a:lnTo>
                <a:lnTo>
                  <a:pt x="858450" y="1605217"/>
                </a:lnTo>
                <a:lnTo>
                  <a:pt x="826453" y="1637214"/>
                </a:lnTo>
                <a:lnTo>
                  <a:pt x="785871" y="1658197"/>
                </a:lnTo>
                <a:lnTo>
                  <a:pt x="739139" y="1665731"/>
                </a:lnTo>
                <a:lnTo>
                  <a:pt x="147827" y="1665731"/>
                </a:lnTo>
                <a:close/>
              </a:path>
            </a:pathLst>
          </a:custGeom>
          <a:ln w="1676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3010026" y="3570223"/>
            <a:ext cx="432434" cy="100139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3200" b="1" dirty="0">
                <a:latin typeface="Microsoft JhengHei" panose="020B0604030504040204" charset="-120"/>
                <a:cs typeface="Microsoft JhengHei" panose="020B0604030504040204" charset="-120"/>
              </a:rPr>
              <a:t>个 人</a:t>
            </a:r>
            <a:endParaRPr sz="3200">
              <a:latin typeface="Microsoft JhengHei" panose="020B0604030504040204" charset="-120"/>
              <a:cs typeface="Microsoft JhengHei" panose="020B0604030504040204" charset="-120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4555997" y="4664202"/>
            <a:ext cx="683260" cy="1292860"/>
          </a:xfrm>
          <a:custGeom>
            <a:avLst/>
            <a:gdLst/>
            <a:ahLst/>
            <a:cxnLst/>
            <a:rect l="l" t="t" r="r" b="b"/>
            <a:pathLst>
              <a:path w="683260" h="1292860">
                <a:moveTo>
                  <a:pt x="568960" y="0"/>
                </a:moveTo>
                <a:lnTo>
                  <a:pt x="113791" y="0"/>
                </a:lnTo>
                <a:lnTo>
                  <a:pt x="69490" y="8939"/>
                </a:lnTo>
                <a:lnTo>
                  <a:pt x="33321" y="33321"/>
                </a:lnTo>
                <a:lnTo>
                  <a:pt x="8939" y="69490"/>
                </a:lnTo>
                <a:lnTo>
                  <a:pt x="0" y="113792"/>
                </a:lnTo>
                <a:lnTo>
                  <a:pt x="0" y="1178560"/>
                </a:lnTo>
                <a:lnTo>
                  <a:pt x="8939" y="1222850"/>
                </a:lnTo>
                <a:lnTo>
                  <a:pt x="33321" y="1259020"/>
                </a:lnTo>
                <a:lnTo>
                  <a:pt x="69490" y="1283408"/>
                </a:lnTo>
                <a:lnTo>
                  <a:pt x="113791" y="1292352"/>
                </a:lnTo>
                <a:lnTo>
                  <a:pt x="568960" y="1292352"/>
                </a:lnTo>
                <a:lnTo>
                  <a:pt x="613261" y="1283408"/>
                </a:lnTo>
                <a:lnTo>
                  <a:pt x="649430" y="1259020"/>
                </a:lnTo>
                <a:lnTo>
                  <a:pt x="673812" y="1222850"/>
                </a:lnTo>
                <a:lnTo>
                  <a:pt x="682751" y="1178560"/>
                </a:lnTo>
                <a:lnTo>
                  <a:pt x="682751" y="113792"/>
                </a:lnTo>
                <a:lnTo>
                  <a:pt x="673812" y="69490"/>
                </a:lnTo>
                <a:lnTo>
                  <a:pt x="649430" y="33321"/>
                </a:lnTo>
                <a:lnTo>
                  <a:pt x="613261" y="8939"/>
                </a:lnTo>
                <a:lnTo>
                  <a:pt x="568960" y="0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4555997" y="4664202"/>
            <a:ext cx="683260" cy="1292860"/>
          </a:xfrm>
          <a:custGeom>
            <a:avLst/>
            <a:gdLst/>
            <a:ahLst/>
            <a:cxnLst/>
            <a:rect l="l" t="t" r="r" b="b"/>
            <a:pathLst>
              <a:path w="683260" h="1292860">
                <a:moveTo>
                  <a:pt x="568960" y="0"/>
                </a:moveTo>
                <a:lnTo>
                  <a:pt x="613261" y="8939"/>
                </a:lnTo>
                <a:lnTo>
                  <a:pt x="649430" y="33321"/>
                </a:lnTo>
                <a:lnTo>
                  <a:pt x="673812" y="69490"/>
                </a:lnTo>
                <a:lnTo>
                  <a:pt x="682751" y="113792"/>
                </a:lnTo>
                <a:lnTo>
                  <a:pt x="682751" y="1178560"/>
                </a:lnTo>
                <a:lnTo>
                  <a:pt x="673812" y="1222850"/>
                </a:lnTo>
                <a:lnTo>
                  <a:pt x="649430" y="1259020"/>
                </a:lnTo>
                <a:lnTo>
                  <a:pt x="613261" y="1283408"/>
                </a:lnTo>
                <a:lnTo>
                  <a:pt x="568960" y="1292352"/>
                </a:lnTo>
                <a:lnTo>
                  <a:pt x="113791" y="1292352"/>
                </a:lnTo>
                <a:lnTo>
                  <a:pt x="69490" y="1283408"/>
                </a:lnTo>
                <a:lnTo>
                  <a:pt x="33321" y="1259020"/>
                </a:lnTo>
                <a:lnTo>
                  <a:pt x="8939" y="1222850"/>
                </a:lnTo>
                <a:lnTo>
                  <a:pt x="0" y="1178560"/>
                </a:lnTo>
                <a:lnTo>
                  <a:pt x="0" y="113792"/>
                </a:lnTo>
                <a:lnTo>
                  <a:pt x="8939" y="69490"/>
                </a:lnTo>
                <a:lnTo>
                  <a:pt x="33321" y="33321"/>
                </a:lnTo>
                <a:lnTo>
                  <a:pt x="69490" y="8939"/>
                </a:lnTo>
                <a:lnTo>
                  <a:pt x="113791" y="0"/>
                </a:lnTo>
                <a:lnTo>
                  <a:pt x="568960" y="0"/>
                </a:lnTo>
                <a:close/>
              </a:path>
            </a:pathLst>
          </a:custGeom>
          <a:ln w="1676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4627879" y="5000625"/>
            <a:ext cx="537845" cy="623570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12700" marR="5080">
              <a:lnSpc>
                <a:spcPts val="2300"/>
              </a:lnSpc>
              <a:spcBef>
                <a:spcPts val="260"/>
              </a:spcBef>
            </a:pPr>
            <a:r>
              <a:rPr sz="2000" b="1" spc="10" dirty="0">
                <a:solidFill>
                  <a:srgbClr val="FFFFFF"/>
                </a:solidFill>
                <a:latin typeface="Microsoft JhengHei" panose="020B0604030504040204" charset="-120"/>
                <a:cs typeface="Microsoft JhengHei" panose="020B0604030504040204" charset="-120"/>
              </a:rPr>
              <a:t>普通 个人</a:t>
            </a:r>
            <a:endParaRPr sz="2000">
              <a:latin typeface="Microsoft JhengHei" panose="020B0604030504040204" charset="-120"/>
              <a:cs typeface="Microsoft JhengHei" panose="020B0604030504040204" charset="-120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4584953" y="1989582"/>
            <a:ext cx="553720" cy="1775460"/>
          </a:xfrm>
          <a:custGeom>
            <a:avLst/>
            <a:gdLst/>
            <a:ahLst/>
            <a:cxnLst/>
            <a:rect l="l" t="t" r="r" b="b"/>
            <a:pathLst>
              <a:path w="553720" h="1775460">
                <a:moveTo>
                  <a:pt x="0" y="1775460"/>
                </a:moveTo>
                <a:lnTo>
                  <a:pt x="553212" y="1775460"/>
                </a:lnTo>
                <a:lnTo>
                  <a:pt x="553212" y="0"/>
                </a:lnTo>
                <a:lnTo>
                  <a:pt x="0" y="0"/>
                </a:lnTo>
                <a:lnTo>
                  <a:pt x="0" y="1775460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 txBox="1"/>
          <p:nvPr/>
        </p:nvSpPr>
        <p:spPr>
          <a:xfrm>
            <a:off x="4584953" y="1989582"/>
            <a:ext cx="553720" cy="1775460"/>
          </a:xfrm>
          <a:prstGeom prst="rect">
            <a:avLst/>
          </a:prstGeom>
          <a:ln w="16764">
            <a:solidFill>
              <a:srgbClr val="000000"/>
            </a:solidFill>
          </a:ln>
        </p:spPr>
        <p:txBody>
          <a:bodyPr vert="horz" wrap="square" lIns="0" tIns="31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5"/>
              </a:spcBef>
            </a:pPr>
            <a:endParaRPr sz="2100">
              <a:latin typeface="Times New Roman" panose="02020603050405020304"/>
              <a:cs typeface="Times New Roman" panose="02020603050405020304"/>
            </a:endParaRPr>
          </a:p>
          <a:p>
            <a:pPr marL="118745" marR="121285" algn="just">
              <a:lnSpc>
                <a:spcPct val="82000"/>
              </a:lnSpc>
            </a:pPr>
            <a:r>
              <a:rPr sz="2400" b="1" dirty="0">
                <a:solidFill>
                  <a:srgbClr val="FFFFFF"/>
                </a:solidFill>
                <a:latin typeface="Microsoft JhengHei" panose="020B0604030504040204" charset="-120"/>
                <a:cs typeface="Microsoft JhengHei" panose="020B0604030504040204" charset="-120"/>
              </a:rPr>
              <a:t>历 史 人 物</a:t>
            </a:r>
            <a:endParaRPr sz="2400">
              <a:latin typeface="Microsoft JhengHei" panose="020B0604030504040204" charset="-120"/>
              <a:cs typeface="Microsoft JhengHei" panose="020B0604030504040204" charset="-120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3670553" y="4046982"/>
            <a:ext cx="341630" cy="76200"/>
          </a:xfrm>
          <a:custGeom>
            <a:avLst/>
            <a:gdLst/>
            <a:ahLst/>
            <a:cxnLst/>
            <a:rect l="l" t="t" r="r" b="b"/>
            <a:pathLst>
              <a:path w="341629" h="76200">
                <a:moveTo>
                  <a:pt x="265175" y="0"/>
                </a:moveTo>
                <a:lnTo>
                  <a:pt x="265175" y="76200"/>
                </a:lnTo>
                <a:lnTo>
                  <a:pt x="324612" y="46482"/>
                </a:lnTo>
                <a:lnTo>
                  <a:pt x="277875" y="46482"/>
                </a:lnTo>
                <a:lnTo>
                  <a:pt x="277875" y="29718"/>
                </a:lnTo>
                <a:lnTo>
                  <a:pt x="324612" y="29718"/>
                </a:lnTo>
                <a:lnTo>
                  <a:pt x="265175" y="0"/>
                </a:lnTo>
                <a:close/>
              </a:path>
              <a:path w="341629" h="76200">
                <a:moveTo>
                  <a:pt x="265175" y="29718"/>
                </a:moveTo>
                <a:lnTo>
                  <a:pt x="0" y="29718"/>
                </a:lnTo>
                <a:lnTo>
                  <a:pt x="0" y="46482"/>
                </a:lnTo>
                <a:lnTo>
                  <a:pt x="265175" y="46482"/>
                </a:lnTo>
                <a:lnTo>
                  <a:pt x="265175" y="29718"/>
                </a:lnTo>
                <a:close/>
              </a:path>
              <a:path w="341629" h="76200">
                <a:moveTo>
                  <a:pt x="324612" y="29718"/>
                </a:moveTo>
                <a:lnTo>
                  <a:pt x="277875" y="29718"/>
                </a:lnTo>
                <a:lnTo>
                  <a:pt x="277875" y="46482"/>
                </a:lnTo>
                <a:lnTo>
                  <a:pt x="324612" y="46482"/>
                </a:lnTo>
                <a:lnTo>
                  <a:pt x="341375" y="38100"/>
                </a:lnTo>
                <a:lnTo>
                  <a:pt x="324612" y="297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4011929" y="2728722"/>
            <a:ext cx="1905" cy="2665730"/>
          </a:xfrm>
          <a:custGeom>
            <a:avLst/>
            <a:gdLst/>
            <a:ahLst/>
            <a:cxnLst/>
            <a:rect l="l" t="t" r="r" b="b"/>
            <a:pathLst>
              <a:path w="1904" h="2665729">
                <a:moveTo>
                  <a:pt x="0" y="0"/>
                </a:moveTo>
                <a:lnTo>
                  <a:pt x="1524" y="2665476"/>
                </a:lnTo>
              </a:path>
            </a:pathLst>
          </a:custGeom>
          <a:ln w="1676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4011929" y="2689225"/>
            <a:ext cx="614680" cy="76200"/>
          </a:xfrm>
          <a:custGeom>
            <a:avLst/>
            <a:gdLst/>
            <a:ahLst/>
            <a:cxnLst/>
            <a:rect l="l" t="t" r="r" b="b"/>
            <a:pathLst>
              <a:path w="614679" h="76200">
                <a:moveTo>
                  <a:pt x="597579" y="29717"/>
                </a:moveTo>
                <a:lnTo>
                  <a:pt x="550672" y="29717"/>
                </a:lnTo>
                <a:lnTo>
                  <a:pt x="550672" y="46482"/>
                </a:lnTo>
                <a:lnTo>
                  <a:pt x="538000" y="46514"/>
                </a:lnTo>
                <a:lnTo>
                  <a:pt x="538099" y="76200"/>
                </a:lnTo>
                <a:lnTo>
                  <a:pt x="614172" y="37973"/>
                </a:lnTo>
                <a:lnTo>
                  <a:pt x="597579" y="29717"/>
                </a:lnTo>
                <a:close/>
              </a:path>
              <a:path w="614679" h="76200">
                <a:moveTo>
                  <a:pt x="537944" y="29750"/>
                </a:moveTo>
                <a:lnTo>
                  <a:pt x="0" y="31114"/>
                </a:lnTo>
                <a:lnTo>
                  <a:pt x="0" y="47878"/>
                </a:lnTo>
                <a:lnTo>
                  <a:pt x="538000" y="46514"/>
                </a:lnTo>
                <a:lnTo>
                  <a:pt x="537944" y="29750"/>
                </a:lnTo>
                <a:close/>
              </a:path>
              <a:path w="614679" h="76200">
                <a:moveTo>
                  <a:pt x="550672" y="29717"/>
                </a:moveTo>
                <a:lnTo>
                  <a:pt x="537944" y="29750"/>
                </a:lnTo>
                <a:lnTo>
                  <a:pt x="538000" y="46514"/>
                </a:lnTo>
                <a:lnTo>
                  <a:pt x="550672" y="46482"/>
                </a:lnTo>
                <a:lnTo>
                  <a:pt x="550672" y="29717"/>
                </a:lnTo>
                <a:close/>
              </a:path>
              <a:path w="614679" h="76200">
                <a:moveTo>
                  <a:pt x="537845" y="0"/>
                </a:moveTo>
                <a:lnTo>
                  <a:pt x="537944" y="29750"/>
                </a:lnTo>
                <a:lnTo>
                  <a:pt x="597579" y="29717"/>
                </a:lnTo>
                <a:lnTo>
                  <a:pt x="53784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4011929" y="5337809"/>
            <a:ext cx="546100" cy="76200"/>
          </a:xfrm>
          <a:custGeom>
            <a:avLst/>
            <a:gdLst/>
            <a:ahLst/>
            <a:cxnLst/>
            <a:rect l="l" t="t" r="r" b="b"/>
            <a:pathLst>
              <a:path w="546100" h="76200">
                <a:moveTo>
                  <a:pt x="469392" y="0"/>
                </a:moveTo>
                <a:lnTo>
                  <a:pt x="469392" y="76199"/>
                </a:lnTo>
                <a:lnTo>
                  <a:pt x="528828" y="46481"/>
                </a:lnTo>
                <a:lnTo>
                  <a:pt x="482092" y="46481"/>
                </a:lnTo>
                <a:lnTo>
                  <a:pt x="482092" y="29717"/>
                </a:lnTo>
                <a:lnTo>
                  <a:pt x="528828" y="29717"/>
                </a:lnTo>
                <a:lnTo>
                  <a:pt x="469392" y="0"/>
                </a:lnTo>
                <a:close/>
              </a:path>
              <a:path w="546100" h="76200">
                <a:moveTo>
                  <a:pt x="469392" y="29717"/>
                </a:moveTo>
                <a:lnTo>
                  <a:pt x="0" y="29717"/>
                </a:lnTo>
                <a:lnTo>
                  <a:pt x="0" y="46481"/>
                </a:lnTo>
                <a:lnTo>
                  <a:pt x="469392" y="46481"/>
                </a:lnTo>
                <a:lnTo>
                  <a:pt x="469392" y="29717"/>
                </a:lnTo>
                <a:close/>
              </a:path>
              <a:path w="546100" h="76200">
                <a:moveTo>
                  <a:pt x="528828" y="29717"/>
                </a:moveTo>
                <a:lnTo>
                  <a:pt x="482092" y="29717"/>
                </a:lnTo>
                <a:lnTo>
                  <a:pt x="482092" y="46481"/>
                </a:lnTo>
                <a:lnTo>
                  <a:pt x="528828" y="46481"/>
                </a:lnTo>
                <a:lnTo>
                  <a:pt x="545592" y="38099"/>
                </a:lnTo>
                <a:lnTo>
                  <a:pt x="528828" y="2971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5121275" y="2818383"/>
            <a:ext cx="448309" cy="76200"/>
          </a:xfrm>
          <a:custGeom>
            <a:avLst/>
            <a:gdLst/>
            <a:ahLst/>
            <a:cxnLst/>
            <a:rect l="l" t="t" r="r" b="b"/>
            <a:pathLst>
              <a:path w="448310" h="76200">
                <a:moveTo>
                  <a:pt x="433080" y="29590"/>
                </a:moveTo>
                <a:lnTo>
                  <a:pt x="384555" y="29590"/>
                </a:lnTo>
                <a:lnTo>
                  <a:pt x="384810" y="46227"/>
                </a:lnTo>
                <a:lnTo>
                  <a:pt x="372122" y="46445"/>
                </a:lnTo>
                <a:lnTo>
                  <a:pt x="372617" y="76200"/>
                </a:lnTo>
                <a:lnTo>
                  <a:pt x="448183" y="36829"/>
                </a:lnTo>
                <a:lnTo>
                  <a:pt x="433080" y="29590"/>
                </a:lnTo>
                <a:close/>
              </a:path>
              <a:path w="448310" h="76200">
                <a:moveTo>
                  <a:pt x="371844" y="29805"/>
                </a:moveTo>
                <a:lnTo>
                  <a:pt x="0" y="36067"/>
                </a:lnTo>
                <a:lnTo>
                  <a:pt x="253" y="52831"/>
                </a:lnTo>
                <a:lnTo>
                  <a:pt x="372122" y="46445"/>
                </a:lnTo>
                <a:lnTo>
                  <a:pt x="371844" y="29805"/>
                </a:lnTo>
                <a:close/>
              </a:path>
              <a:path w="448310" h="76200">
                <a:moveTo>
                  <a:pt x="384555" y="29590"/>
                </a:moveTo>
                <a:lnTo>
                  <a:pt x="371844" y="29805"/>
                </a:lnTo>
                <a:lnTo>
                  <a:pt x="372122" y="46445"/>
                </a:lnTo>
                <a:lnTo>
                  <a:pt x="384810" y="46227"/>
                </a:lnTo>
                <a:lnTo>
                  <a:pt x="384555" y="29590"/>
                </a:lnTo>
                <a:close/>
              </a:path>
              <a:path w="448310" h="76200">
                <a:moveTo>
                  <a:pt x="371348" y="0"/>
                </a:moveTo>
                <a:lnTo>
                  <a:pt x="371844" y="29805"/>
                </a:lnTo>
                <a:lnTo>
                  <a:pt x="384555" y="29590"/>
                </a:lnTo>
                <a:lnTo>
                  <a:pt x="433080" y="29590"/>
                </a:lnTo>
                <a:lnTo>
                  <a:pt x="37134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5511546" y="2018538"/>
            <a:ext cx="1905" cy="1678305"/>
          </a:xfrm>
          <a:custGeom>
            <a:avLst/>
            <a:gdLst/>
            <a:ahLst/>
            <a:cxnLst/>
            <a:rect l="l" t="t" r="r" b="b"/>
            <a:pathLst>
              <a:path w="1904" h="1678304">
                <a:moveTo>
                  <a:pt x="1524" y="0"/>
                </a:moveTo>
                <a:lnTo>
                  <a:pt x="0" y="1677924"/>
                </a:lnTo>
              </a:path>
            </a:pathLst>
          </a:custGeom>
          <a:ln w="1676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5513070" y="1980438"/>
            <a:ext cx="204215" cy="762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5513070" y="3658361"/>
            <a:ext cx="204215" cy="762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7012685" y="3723894"/>
            <a:ext cx="273050" cy="76200"/>
          </a:xfrm>
          <a:custGeom>
            <a:avLst/>
            <a:gdLst/>
            <a:ahLst/>
            <a:cxnLst/>
            <a:rect l="l" t="t" r="r" b="b"/>
            <a:pathLst>
              <a:path w="273050" h="76200">
                <a:moveTo>
                  <a:pt x="196596" y="0"/>
                </a:moveTo>
                <a:lnTo>
                  <a:pt x="196596" y="76199"/>
                </a:lnTo>
                <a:lnTo>
                  <a:pt x="256031" y="46481"/>
                </a:lnTo>
                <a:lnTo>
                  <a:pt x="209296" y="46481"/>
                </a:lnTo>
                <a:lnTo>
                  <a:pt x="209296" y="29717"/>
                </a:lnTo>
                <a:lnTo>
                  <a:pt x="256031" y="29717"/>
                </a:lnTo>
                <a:lnTo>
                  <a:pt x="196596" y="0"/>
                </a:lnTo>
                <a:close/>
              </a:path>
              <a:path w="273050" h="76200">
                <a:moveTo>
                  <a:pt x="196596" y="29717"/>
                </a:moveTo>
                <a:lnTo>
                  <a:pt x="0" y="29717"/>
                </a:lnTo>
                <a:lnTo>
                  <a:pt x="0" y="46481"/>
                </a:lnTo>
                <a:lnTo>
                  <a:pt x="196596" y="46481"/>
                </a:lnTo>
                <a:lnTo>
                  <a:pt x="196596" y="29717"/>
                </a:lnTo>
                <a:close/>
              </a:path>
              <a:path w="273050" h="76200">
                <a:moveTo>
                  <a:pt x="256031" y="29717"/>
                </a:moveTo>
                <a:lnTo>
                  <a:pt x="209296" y="29717"/>
                </a:lnTo>
                <a:lnTo>
                  <a:pt x="209296" y="46481"/>
                </a:lnTo>
                <a:lnTo>
                  <a:pt x="256031" y="46481"/>
                </a:lnTo>
                <a:lnTo>
                  <a:pt x="272796" y="38099"/>
                </a:lnTo>
                <a:lnTo>
                  <a:pt x="256031" y="2971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 txBox="1"/>
          <p:nvPr/>
        </p:nvSpPr>
        <p:spPr>
          <a:xfrm>
            <a:off x="846226" y="998982"/>
            <a:ext cx="6212840" cy="11118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dirty="0">
                <a:solidFill>
                  <a:srgbClr val="AD4745"/>
                </a:solidFill>
                <a:latin typeface="微软雅黑" panose="020B0503020204020204" charset="-122"/>
                <a:cs typeface="微软雅黑" panose="020B0503020204020204" charset="-122"/>
              </a:rPr>
              <a:t>（一）杰出人物的历史</a:t>
            </a:r>
            <a:r>
              <a:rPr sz="3200" b="1" spc="-15" dirty="0">
                <a:solidFill>
                  <a:srgbClr val="AD4745"/>
                </a:solidFill>
                <a:latin typeface="微软雅黑" panose="020B0503020204020204" charset="-122"/>
                <a:cs typeface="微软雅黑" panose="020B0503020204020204" charset="-122"/>
              </a:rPr>
              <a:t>作</a:t>
            </a:r>
            <a:r>
              <a:rPr sz="3200" b="1" dirty="0">
                <a:solidFill>
                  <a:srgbClr val="AD4745"/>
                </a:solidFill>
                <a:latin typeface="微软雅黑" panose="020B0503020204020204" charset="-122"/>
                <a:cs typeface="微软雅黑" panose="020B0503020204020204" charset="-122"/>
              </a:rPr>
              <a:t>用</a:t>
            </a:r>
            <a:endParaRPr sz="3200">
              <a:latin typeface="微软雅黑" panose="020B0503020204020204" charset="-122"/>
              <a:cs typeface="微软雅黑" panose="020B0503020204020204" charset="-122"/>
            </a:endParaRPr>
          </a:p>
          <a:p>
            <a:pPr marR="5080" algn="r">
              <a:lnSpc>
                <a:spcPct val="100000"/>
              </a:lnSpc>
              <a:spcBef>
                <a:spcPts val="1825"/>
              </a:spcBef>
            </a:pPr>
            <a:r>
              <a:rPr sz="2400" b="1" spc="5" dirty="0">
                <a:latin typeface="Microsoft JhengHei" panose="020B0604030504040204" charset="-120"/>
                <a:cs typeface="Microsoft JhengHei" panose="020B0604030504040204" charset="-120"/>
              </a:rPr>
              <a:t>反动人物</a:t>
            </a:r>
            <a:endParaRPr sz="2400">
              <a:latin typeface="Microsoft JhengHei" panose="020B0604030504040204" charset="-120"/>
              <a:cs typeface="Microsoft JhengHei" panose="020B0604030504040204" charset="-120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6235953" y="6366702"/>
            <a:ext cx="1091565" cy="476884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2800" spc="-5" dirty="0">
                <a:solidFill>
                  <a:srgbClr val="FFFFFF"/>
                </a:solidFill>
                <a:latin typeface="PMingLiU" panose="02020500000000000000" charset="-120"/>
                <a:cs typeface="PMingLiU" panose="02020500000000000000" charset="-120"/>
              </a:rPr>
              <a:t>第三节</a:t>
            </a:r>
            <a:endParaRPr sz="2800">
              <a:latin typeface="PMingLiU" panose="02020500000000000000" charset="-120"/>
              <a:cs typeface="PMingLiU" panose="02020500000000000000" charset="-120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7511922" y="6366702"/>
            <a:ext cx="4641850" cy="476884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2800" spc="-5" dirty="0">
                <a:solidFill>
                  <a:srgbClr val="FFFFFF"/>
                </a:solidFill>
                <a:latin typeface="PMingLiU" panose="02020500000000000000" charset="-120"/>
                <a:cs typeface="PMingLiU" panose="02020500000000000000" charset="-120"/>
              </a:rPr>
              <a:t>人民群众在历史发展中的作用</a:t>
            </a:r>
            <a:endParaRPr sz="2800">
              <a:latin typeface="PMingLiU" panose="02020500000000000000" charset="-120"/>
              <a:cs typeface="PMingLiU" panose="02020500000000000000" charset="-120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711707"/>
            <a:ext cx="12191999" cy="61462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6374891"/>
            <a:ext cx="12192000" cy="483234"/>
          </a:xfrm>
          <a:custGeom>
            <a:avLst/>
            <a:gdLst/>
            <a:ahLst/>
            <a:cxnLst/>
            <a:rect l="l" t="t" r="r" b="b"/>
            <a:pathLst>
              <a:path w="12192000" h="483234">
                <a:moveTo>
                  <a:pt x="12191999" y="0"/>
                </a:moveTo>
                <a:lnTo>
                  <a:pt x="0" y="0"/>
                </a:lnTo>
                <a:lnTo>
                  <a:pt x="0" y="483106"/>
                </a:lnTo>
                <a:lnTo>
                  <a:pt x="12191999" y="483106"/>
                </a:lnTo>
                <a:lnTo>
                  <a:pt x="12191999" y="0"/>
                </a:lnTo>
                <a:close/>
              </a:path>
            </a:pathLst>
          </a:custGeom>
          <a:solidFill>
            <a:srgbClr val="0F243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15492" y="58674"/>
            <a:ext cx="450151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solidFill>
                  <a:schemeClr val="tx1"/>
                </a:solidFill>
              </a:rPr>
              <a:t>一、社会存在与社会意识</a:t>
            </a:r>
          </a:p>
        </p:txBody>
      </p:sp>
      <p:sp>
        <p:nvSpPr>
          <p:cNvPr id="6" name="object 6"/>
          <p:cNvSpPr/>
          <p:nvPr/>
        </p:nvSpPr>
        <p:spPr>
          <a:xfrm>
            <a:off x="4604519" y="883325"/>
            <a:ext cx="3092638" cy="111514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572250" y="1053846"/>
            <a:ext cx="3327400" cy="1979930"/>
          </a:xfrm>
          <a:custGeom>
            <a:avLst/>
            <a:gdLst/>
            <a:ahLst/>
            <a:cxnLst/>
            <a:rect l="l" t="t" r="r" b="b"/>
            <a:pathLst>
              <a:path w="3327400" h="1979930">
                <a:moveTo>
                  <a:pt x="0" y="1979676"/>
                </a:moveTo>
                <a:lnTo>
                  <a:pt x="3326892" y="1979676"/>
                </a:lnTo>
                <a:lnTo>
                  <a:pt x="3326892" y="0"/>
                </a:lnTo>
                <a:lnTo>
                  <a:pt x="0" y="0"/>
                </a:lnTo>
                <a:lnTo>
                  <a:pt x="0" y="1979676"/>
                </a:lnTo>
                <a:close/>
              </a:path>
            </a:pathLst>
          </a:custGeom>
          <a:ln w="1676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6572250" y="1053846"/>
            <a:ext cx="3333750" cy="1979930"/>
          </a:xfrm>
          <a:prstGeom prst="rect">
            <a:avLst/>
          </a:prstGeom>
          <a:ln w="16763">
            <a:solidFill>
              <a:srgbClr val="FF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900">
              <a:latin typeface="Times New Roman" panose="02020603050405020304"/>
              <a:cs typeface="Times New Roman" panose="02020603050405020304"/>
            </a:endParaRPr>
          </a:p>
          <a:p>
            <a:pPr marL="591820">
              <a:lnSpc>
                <a:spcPct val="100000"/>
              </a:lnSpc>
            </a:pPr>
            <a:r>
              <a:rPr sz="2400" b="1" spc="10" dirty="0">
                <a:latin typeface="Microsoft JhengHei" panose="020B0604030504040204" charset="-120"/>
                <a:cs typeface="Microsoft JhengHei" panose="020B0604030504040204" charset="-120"/>
              </a:rPr>
              <a:t>忽视了思想动机</a:t>
            </a:r>
            <a:endParaRPr sz="240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591820">
              <a:lnSpc>
                <a:spcPct val="100000"/>
              </a:lnSpc>
              <a:spcBef>
                <a:spcPts val="5"/>
              </a:spcBef>
            </a:pPr>
            <a:r>
              <a:rPr sz="2400" b="1" spc="10" dirty="0">
                <a:latin typeface="Microsoft JhengHei" panose="020B0604030504040204" charset="-120"/>
                <a:cs typeface="Microsoft JhengHei" panose="020B0604030504040204" charset="-120"/>
              </a:rPr>
              <a:t>背后的物质原因</a:t>
            </a:r>
            <a:endParaRPr sz="2400">
              <a:latin typeface="Microsoft JhengHei" panose="020B0604030504040204" charset="-120"/>
              <a:cs typeface="Microsoft JhengHei" panose="020B0604030504040204" charset="-120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135885" y="1981961"/>
            <a:ext cx="3714115" cy="2204085"/>
          </a:xfrm>
          <a:prstGeom prst="rect">
            <a:avLst/>
          </a:prstGeom>
          <a:ln w="16764">
            <a:solidFill>
              <a:srgbClr val="FF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algn="ctr">
              <a:lnSpc>
                <a:spcPct val="100000"/>
              </a:lnSpc>
              <a:spcBef>
                <a:spcPts val="1785"/>
              </a:spcBef>
            </a:pPr>
            <a:r>
              <a:rPr sz="2400" b="1" spc="10" dirty="0">
                <a:latin typeface="Microsoft JhengHei" panose="020B0604030504040204" charset="-120"/>
                <a:cs typeface="Microsoft JhengHei" panose="020B0604030504040204" charset="-120"/>
              </a:rPr>
              <a:t>唯心史观的两大缺陷</a:t>
            </a:r>
            <a:endParaRPr sz="2400">
              <a:latin typeface="Microsoft JhengHei" panose="020B0604030504040204" charset="-120"/>
              <a:cs typeface="Microsoft JhengHei" panose="020B0604030504040204" charset="-120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572250" y="3141726"/>
            <a:ext cx="3333750" cy="1728470"/>
          </a:xfrm>
          <a:prstGeom prst="rect">
            <a:avLst/>
          </a:prstGeom>
          <a:ln w="16763">
            <a:solidFill>
              <a:srgbClr val="FF0000"/>
            </a:solidFill>
          </a:ln>
        </p:spPr>
        <p:txBody>
          <a:bodyPr vert="horz" wrap="square" lIns="0" tIns="31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5"/>
              </a:spcBef>
            </a:pPr>
            <a:endParaRPr sz="3450">
              <a:latin typeface="Times New Roman" panose="02020603050405020304"/>
              <a:cs typeface="Times New Roman" panose="02020603050405020304"/>
            </a:endParaRPr>
          </a:p>
          <a:p>
            <a:pPr marL="445135" marR="427355">
              <a:lnSpc>
                <a:spcPct val="100000"/>
              </a:lnSpc>
              <a:spcBef>
                <a:spcPts val="5"/>
              </a:spcBef>
            </a:pPr>
            <a:r>
              <a:rPr sz="2400" b="1" spc="10" dirty="0">
                <a:latin typeface="Microsoft JhengHei" panose="020B0604030504040204" charset="-120"/>
                <a:cs typeface="Microsoft JhengHei" panose="020B0604030504040204" charset="-120"/>
              </a:rPr>
              <a:t>忽视了人民群众创 造历史的决定作用</a:t>
            </a:r>
            <a:endParaRPr sz="2400">
              <a:latin typeface="Microsoft JhengHei" panose="020B0604030504040204" charset="-120"/>
              <a:cs typeface="Microsoft JhengHei" panose="020B0604030504040204" charset="-120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827014" y="2329433"/>
            <a:ext cx="745490" cy="1568450"/>
          </a:xfrm>
          <a:custGeom>
            <a:avLst/>
            <a:gdLst/>
            <a:ahLst/>
            <a:cxnLst/>
            <a:rect l="l" t="t" r="r" b="b"/>
            <a:pathLst>
              <a:path w="745490" h="1568450">
                <a:moveTo>
                  <a:pt x="745236" y="1568195"/>
                </a:moveTo>
                <a:lnTo>
                  <a:pt x="600217" y="1568195"/>
                </a:lnTo>
                <a:lnTo>
                  <a:pt x="481774" y="1568195"/>
                </a:lnTo>
                <a:lnTo>
                  <a:pt x="401907" y="1568195"/>
                </a:lnTo>
                <a:lnTo>
                  <a:pt x="372618" y="1568195"/>
                </a:lnTo>
                <a:lnTo>
                  <a:pt x="372618" y="784098"/>
                </a:lnTo>
                <a:lnTo>
                  <a:pt x="343328" y="784098"/>
                </a:lnTo>
                <a:lnTo>
                  <a:pt x="263461" y="784098"/>
                </a:lnTo>
                <a:lnTo>
                  <a:pt x="145018" y="784098"/>
                </a:lnTo>
                <a:lnTo>
                  <a:pt x="0" y="784098"/>
                </a:lnTo>
                <a:lnTo>
                  <a:pt x="145018" y="784098"/>
                </a:lnTo>
                <a:lnTo>
                  <a:pt x="263461" y="784098"/>
                </a:lnTo>
                <a:lnTo>
                  <a:pt x="343328" y="784098"/>
                </a:lnTo>
                <a:lnTo>
                  <a:pt x="372618" y="784098"/>
                </a:lnTo>
                <a:lnTo>
                  <a:pt x="372618" y="0"/>
                </a:lnTo>
                <a:lnTo>
                  <a:pt x="401907" y="0"/>
                </a:lnTo>
                <a:lnTo>
                  <a:pt x="481774" y="0"/>
                </a:lnTo>
                <a:lnTo>
                  <a:pt x="600217" y="0"/>
                </a:lnTo>
                <a:lnTo>
                  <a:pt x="745236" y="0"/>
                </a:lnTo>
              </a:path>
            </a:pathLst>
          </a:custGeom>
          <a:ln w="1676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6591427" y="6366702"/>
            <a:ext cx="1090930" cy="476884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2800" spc="-5" dirty="0">
                <a:solidFill>
                  <a:srgbClr val="FFFFFF"/>
                </a:solidFill>
                <a:latin typeface="PMingLiU" panose="02020500000000000000" charset="-120"/>
                <a:cs typeface="PMingLiU" panose="02020500000000000000" charset="-120"/>
              </a:rPr>
              <a:t>第一节</a:t>
            </a:r>
            <a:endParaRPr sz="2800">
              <a:latin typeface="PMingLiU" panose="02020500000000000000" charset="-120"/>
              <a:cs typeface="PMingLiU" panose="02020500000000000000" charset="-120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867015" y="6366702"/>
            <a:ext cx="4286885" cy="476884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2800" spc="-5" dirty="0">
                <a:solidFill>
                  <a:srgbClr val="FFFFFF"/>
                </a:solidFill>
                <a:latin typeface="PMingLiU" panose="02020500000000000000" charset="-120"/>
                <a:cs typeface="PMingLiU" panose="02020500000000000000" charset="-120"/>
              </a:rPr>
              <a:t>社会基本矛盾及其运动规律</a:t>
            </a:r>
            <a:endParaRPr sz="2800">
              <a:latin typeface="PMingLiU" panose="02020500000000000000" charset="-120"/>
              <a:cs typeface="PMingLiU" panose="02020500000000000000" charset="-120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711707"/>
            <a:ext cx="12191999" cy="61462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6374891"/>
            <a:ext cx="12192000" cy="483234"/>
          </a:xfrm>
          <a:custGeom>
            <a:avLst/>
            <a:gdLst/>
            <a:ahLst/>
            <a:cxnLst/>
            <a:rect l="l" t="t" r="r" b="b"/>
            <a:pathLst>
              <a:path w="12192000" h="483234">
                <a:moveTo>
                  <a:pt x="12191999" y="0"/>
                </a:moveTo>
                <a:lnTo>
                  <a:pt x="0" y="0"/>
                </a:lnTo>
                <a:lnTo>
                  <a:pt x="0" y="483106"/>
                </a:lnTo>
                <a:lnTo>
                  <a:pt x="12191999" y="483106"/>
                </a:lnTo>
                <a:lnTo>
                  <a:pt x="12191999" y="0"/>
                </a:lnTo>
                <a:close/>
              </a:path>
            </a:pathLst>
          </a:custGeom>
          <a:solidFill>
            <a:srgbClr val="0F243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15492" y="58674"/>
            <a:ext cx="531368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solidFill>
                  <a:schemeClr val="tx1"/>
                </a:solidFill>
              </a:rPr>
              <a:t>二、个人在社会历史中</a:t>
            </a:r>
            <a:r>
              <a:rPr sz="3200" spc="-15" dirty="0">
                <a:solidFill>
                  <a:schemeClr val="tx1"/>
                </a:solidFill>
              </a:rPr>
              <a:t>的</a:t>
            </a:r>
            <a:r>
              <a:rPr sz="3200" dirty="0">
                <a:solidFill>
                  <a:schemeClr val="tx1"/>
                </a:solidFill>
              </a:rPr>
              <a:t>作用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235953" y="6366702"/>
            <a:ext cx="1091565" cy="476884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2800" spc="-5" dirty="0">
                <a:solidFill>
                  <a:srgbClr val="FFFFFF"/>
                </a:solidFill>
                <a:latin typeface="PMingLiU" panose="02020500000000000000" charset="-120"/>
                <a:cs typeface="PMingLiU" panose="02020500000000000000" charset="-120"/>
              </a:rPr>
              <a:t>第三节</a:t>
            </a:r>
            <a:endParaRPr sz="2800">
              <a:latin typeface="PMingLiU" panose="02020500000000000000" charset="-120"/>
              <a:cs typeface="PMingLiU" panose="02020500000000000000" charset="-120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511922" y="6366702"/>
            <a:ext cx="4641850" cy="476884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2800" spc="-5" dirty="0">
                <a:solidFill>
                  <a:srgbClr val="FFFFFF"/>
                </a:solidFill>
                <a:latin typeface="PMingLiU" panose="02020500000000000000" charset="-120"/>
                <a:cs typeface="PMingLiU" panose="02020500000000000000" charset="-120"/>
              </a:rPr>
              <a:t>人民群众在历史发展中的作用</a:t>
            </a:r>
            <a:endParaRPr sz="2800">
              <a:latin typeface="PMingLiU" panose="02020500000000000000" charset="-120"/>
              <a:cs typeface="PMingLiU" panose="02020500000000000000" charset="-120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18159" y="977646"/>
            <a:ext cx="9801225" cy="43173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4455">
              <a:lnSpc>
                <a:spcPct val="100000"/>
              </a:lnSpc>
              <a:spcBef>
                <a:spcPts val="100"/>
              </a:spcBef>
            </a:pPr>
            <a:r>
              <a:rPr sz="3600" b="1" spc="5" dirty="0">
                <a:latin typeface="Microsoft JhengHei" panose="020B0604030504040204" charset="-120"/>
                <a:cs typeface="Microsoft JhengHei" panose="020B0604030504040204" charset="-120"/>
              </a:rPr>
              <a:t>正确评</a:t>
            </a:r>
            <a:r>
              <a:rPr sz="3600" b="1" dirty="0">
                <a:latin typeface="Microsoft JhengHei" panose="020B0604030504040204" charset="-120"/>
                <a:cs typeface="Microsoft JhengHei" panose="020B0604030504040204" charset="-120"/>
              </a:rPr>
              <a:t>价历史人物</a:t>
            </a:r>
            <a:endParaRPr sz="360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12700" marR="5080" indent="631190" algn="just">
              <a:lnSpc>
                <a:spcPct val="120000"/>
              </a:lnSpc>
              <a:spcBef>
                <a:spcPts val="1815"/>
              </a:spcBef>
            </a:pP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历史人物是一定历史事件的主要倡导者、组织领导者或思想理论、科 学文化的重要代表人物。杰出人物是历史人物中对推动历史发展做出重要 贡献或起重要作用的人。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  <a:p>
            <a:pPr marL="12700" marR="5080" indent="631190" algn="just">
              <a:lnSpc>
                <a:spcPct val="120000"/>
              </a:lnSpc>
            </a:pP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历史人物对历史事件有深刻影响，甚至有时能够决定个别历史事件的 结局，从而导致历史发生这样或那样的重大变化。但不管什么样的历史人 物，在历史上发挥什么样的作用，都要受到社会发展客观规律的制约，而 不能决定和改变历史发展的总进程和总方向。在分析或评价个人在历史上 的作用时，要坚持历史的、具体的观点，不应简单</a:t>
            </a:r>
            <a:r>
              <a:rPr sz="2400" spc="-45" dirty="0">
                <a:latin typeface="微软雅黑" panose="020B0503020204020204" charset="-122"/>
                <a:cs typeface="微软雅黑" panose="020B0503020204020204" charset="-122"/>
              </a:rPr>
              <a:t>化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。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711707"/>
            <a:ext cx="12191999" cy="61462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6374891"/>
            <a:ext cx="12192000" cy="483234"/>
          </a:xfrm>
          <a:custGeom>
            <a:avLst/>
            <a:gdLst/>
            <a:ahLst/>
            <a:cxnLst/>
            <a:rect l="l" t="t" r="r" b="b"/>
            <a:pathLst>
              <a:path w="12192000" h="483234">
                <a:moveTo>
                  <a:pt x="12191999" y="0"/>
                </a:moveTo>
                <a:lnTo>
                  <a:pt x="0" y="0"/>
                </a:lnTo>
                <a:lnTo>
                  <a:pt x="0" y="483106"/>
                </a:lnTo>
                <a:lnTo>
                  <a:pt x="12191999" y="483106"/>
                </a:lnTo>
                <a:lnTo>
                  <a:pt x="12191999" y="0"/>
                </a:lnTo>
                <a:close/>
              </a:path>
            </a:pathLst>
          </a:custGeom>
          <a:solidFill>
            <a:srgbClr val="0F243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15492" y="58674"/>
            <a:ext cx="531368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solidFill>
                  <a:schemeClr val="tx1"/>
                </a:solidFill>
              </a:rPr>
              <a:t>二、个人在社会历史中</a:t>
            </a:r>
            <a:r>
              <a:rPr sz="3200" spc="-15" dirty="0">
                <a:solidFill>
                  <a:schemeClr val="tx1"/>
                </a:solidFill>
              </a:rPr>
              <a:t>的</a:t>
            </a:r>
            <a:r>
              <a:rPr sz="3200" dirty="0">
                <a:solidFill>
                  <a:schemeClr val="tx1"/>
                </a:solidFill>
              </a:rPr>
              <a:t>作用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235953" y="6366702"/>
            <a:ext cx="1091565" cy="476884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2800" spc="-5" dirty="0">
                <a:solidFill>
                  <a:srgbClr val="FFFFFF"/>
                </a:solidFill>
                <a:latin typeface="PMingLiU" panose="02020500000000000000" charset="-120"/>
                <a:cs typeface="PMingLiU" panose="02020500000000000000" charset="-120"/>
              </a:rPr>
              <a:t>第三节</a:t>
            </a:r>
            <a:endParaRPr sz="2800">
              <a:latin typeface="PMingLiU" panose="02020500000000000000" charset="-120"/>
              <a:cs typeface="PMingLiU" panose="02020500000000000000" charset="-120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511922" y="6366702"/>
            <a:ext cx="4641850" cy="476884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2800" spc="-5" dirty="0">
                <a:solidFill>
                  <a:srgbClr val="FFFFFF"/>
                </a:solidFill>
                <a:latin typeface="PMingLiU" panose="02020500000000000000" charset="-120"/>
                <a:cs typeface="PMingLiU" panose="02020500000000000000" charset="-120"/>
              </a:rPr>
              <a:t>人民群众在历史发展中的作用</a:t>
            </a:r>
            <a:endParaRPr sz="2800">
              <a:latin typeface="PMingLiU" panose="02020500000000000000" charset="-120"/>
              <a:cs typeface="PMingLiU" panose="02020500000000000000" charset="-120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46226" y="659737"/>
            <a:ext cx="9856470" cy="5297170"/>
          </a:xfrm>
          <a:prstGeom prst="rect">
            <a:avLst/>
          </a:prstGeom>
        </p:spPr>
        <p:txBody>
          <a:bodyPr vert="horz" wrap="square" lIns="0" tIns="2800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205"/>
              </a:spcBef>
            </a:pPr>
            <a:r>
              <a:rPr sz="3200" b="1" dirty="0">
                <a:solidFill>
                  <a:srgbClr val="AD4745"/>
                </a:solidFill>
                <a:latin typeface="微软雅黑" panose="020B0503020204020204" charset="-122"/>
                <a:cs typeface="微软雅黑" panose="020B0503020204020204" charset="-122"/>
              </a:rPr>
              <a:t>（二）</a:t>
            </a:r>
            <a:r>
              <a:rPr sz="3200" b="1" spc="5" dirty="0">
                <a:solidFill>
                  <a:srgbClr val="AD4745"/>
                </a:solidFill>
                <a:latin typeface="微软雅黑" panose="020B0503020204020204" charset="-122"/>
                <a:cs typeface="微软雅黑" panose="020B0503020204020204" charset="-122"/>
              </a:rPr>
              <a:t>辩证地理解</a:t>
            </a:r>
            <a:r>
              <a:rPr sz="3200" b="1" spc="-10" dirty="0">
                <a:solidFill>
                  <a:srgbClr val="AD4745"/>
                </a:solidFill>
                <a:latin typeface="微软雅黑" panose="020B0503020204020204" charset="-122"/>
                <a:cs typeface="微软雅黑" panose="020B0503020204020204" charset="-122"/>
              </a:rPr>
              <a:t>和</a:t>
            </a:r>
            <a:r>
              <a:rPr sz="3200" b="1" spc="5" dirty="0">
                <a:solidFill>
                  <a:srgbClr val="AD4745"/>
                </a:solidFill>
                <a:latin typeface="微软雅黑" panose="020B0503020204020204" charset="-122"/>
                <a:cs typeface="微软雅黑" panose="020B0503020204020204" charset="-122"/>
              </a:rPr>
              <a:t>评</a:t>
            </a:r>
            <a:r>
              <a:rPr sz="3200" b="1" spc="-15" dirty="0">
                <a:solidFill>
                  <a:srgbClr val="AD4745"/>
                </a:solidFill>
                <a:latin typeface="微软雅黑" panose="020B0503020204020204" charset="-122"/>
                <a:cs typeface="微软雅黑" panose="020B0503020204020204" charset="-122"/>
              </a:rPr>
              <a:t>价</a:t>
            </a:r>
            <a:r>
              <a:rPr sz="3200" b="1" spc="5" dirty="0">
                <a:solidFill>
                  <a:srgbClr val="AD4745"/>
                </a:solidFill>
                <a:latin typeface="微软雅黑" panose="020B0503020204020204" charset="-122"/>
                <a:cs typeface="微软雅黑" panose="020B0503020204020204" charset="-122"/>
              </a:rPr>
              <a:t>个人</a:t>
            </a:r>
            <a:r>
              <a:rPr sz="3200" b="1" spc="-15" dirty="0">
                <a:solidFill>
                  <a:srgbClr val="AD4745"/>
                </a:solidFill>
                <a:latin typeface="微软雅黑" panose="020B0503020204020204" charset="-122"/>
                <a:cs typeface="微软雅黑" panose="020B0503020204020204" charset="-122"/>
              </a:rPr>
              <a:t>的</a:t>
            </a:r>
            <a:r>
              <a:rPr sz="3200" b="1" spc="5" dirty="0">
                <a:solidFill>
                  <a:srgbClr val="AD4745"/>
                </a:solidFill>
                <a:latin typeface="微软雅黑" panose="020B0503020204020204" charset="-122"/>
                <a:cs typeface="微软雅黑" panose="020B0503020204020204" charset="-122"/>
              </a:rPr>
              <a:t>历史</a:t>
            </a:r>
            <a:r>
              <a:rPr sz="3200" b="1" spc="-15" dirty="0">
                <a:solidFill>
                  <a:srgbClr val="AD4745"/>
                </a:solidFill>
                <a:latin typeface="微软雅黑" panose="020B0503020204020204" charset="-122"/>
                <a:cs typeface="微软雅黑" panose="020B0503020204020204" charset="-122"/>
              </a:rPr>
              <a:t>作</a:t>
            </a:r>
            <a:r>
              <a:rPr sz="3200" b="1" spc="5" dirty="0">
                <a:solidFill>
                  <a:srgbClr val="AD4745"/>
                </a:solidFill>
                <a:latin typeface="微软雅黑" panose="020B0503020204020204" charset="-122"/>
                <a:cs typeface="微软雅黑" panose="020B0503020204020204" charset="-122"/>
              </a:rPr>
              <a:t>用</a:t>
            </a:r>
            <a:endParaRPr sz="3200">
              <a:latin typeface="微软雅黑" panose="020B0503020204020204" charset="-122"/>
              <a:cs typeface="微软雅黑" panose="020B0503020204020204" charset="-122"/>
            </a:endParaRPr>
          </a:p>
          <a:p>
            <a:pPr marL="372745" marR="309880" indent="630555" algn="just">
              <a:lnSpc>
                <a:spcPct val="120000"/>
              </a:lnSpc>
              <a:spcBef>
                <a:spcPts val="995"/>
              </a:spcBef>
            </a:pP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任何历史人物的出现，特别是杰出的政治人物的出现，都体现了 </a:t>
            </a:r>
            <a:r>
              <a:rPr sz="2400" b="1" spc="-5" dirty="0">
                <a:latin typeface="微软雅黑" panose="020B0503020204020204" charset="-122"/>
                <a:cs typeface="微软雅黑" panose="020B0503020204020204" charset="-122"/>
              </a:rPr>
              <a:t>必然性与偶然性</a:t>
            </a:r>
            <a:r>
              <a:rPr sz="2400" spc="-5" dirty="0">
                <a:latin typeface="微软雅黑" panose="020B0503020204020204" charset="-122"/>
                <a:cs typeface="微软雅黑" panose="020B0503020204020204" charset="-122"/>
              </a:rPr>
              <a:t>的统一。历史人物的作用的性质取决于他们的思想、 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行为是否符合社会发展规律，是否符合人民群众的意愿。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  <a:p>
            <a:pPr marL="1003300">
              <a:lnSpc>
                <a:spcPct val="100000"/>
              </a:lnSpc>
              <a:spcBef>
                <a:spcPts val="580"/>
              </a:spcBef>
            </a:pP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评价历史人物必须坚持</a:t>
            </a:r>
            <a:r>
              <a:rPr sz="2400" b="1" dirty="0">
                <a:latin typeface="微软雅黑" panose="020B0503020204020204" charset="-122"/>
                <a:cs typeface="微软雅黑" panose="020B0503020204020204" charset="-122"/>
              </a:rPr>
              <a:t>科学方法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：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  <a:p>
            <a:pPr marL="1003300">
              <a:lnSpc>
                <a:spcPct val="100000"/>
              </a:lnSpc>
              <a:spcBef>
                <a:spcPts val="575"/>
              </a:spcBef>
            </a:pPr>
            <a:r>
              <a:rPr sz="2400" spc="-5" dirty="0">
                <a:latin typeface="微软雅黑" panose="020B0503020204020204" charset="-122"/>
                <a:cs typeface="微软雅黑" panose="020B0503020204020204" charset="-122"/>
              </a:rPr>
              <a:t>根据历史人物所具有的历史特征和阶级特点，唯物史观主张评价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  <a:p>
            <a:pPr marL="372745">
              <a:lnSpc>
                <a:spcPct val="100000"/>
              </a:lnSpc>
              <a:spcBef>
                <a:spcPts val="575"/>
              </a:spcBef>
            </a:pP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历史人物时，应该坚持</a:t>
            </a:r>
            <a:r>
              <a:rPr sz="2400" b="1" dirty="0">
                <a:latin typeface="微软雅黑" panose="020B0503020204020204" charset="-122"/>
                <a:cs typeface="微软雅黑" panose="020B0503020204020204" charset="-122"/>
              </a:rPr>
              <a:t>历史分析方法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和</a:t>
            </a:r>
            <a:r>
              <a:rPr sz="2400" b="1" dirty="0">
                <a:latin typeface="微软雅黑" panose="020B0503020204020204" charset="-122"/>
                <a:cs typeface="微软雅黑" panose="020B0503020204020204" charset="-122"/>
              </a:rPr>
              <a:t>阶级分析方法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。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  <a:p>
            <a:pPr marL="372745" marR="5080">
              <a:lnSpc>
                <a:spcPct val="120000"/>
              </a:lnSpc>
              <a:buFont typeface="Wingdings" panose="05000000000000000000"/>
              <a:buChar char=""/>
              <a:tabLst>
                <a:tab pos="1003300" algn="l"/>
                <a:tab pos="1003935" algn="l"/>
              </a:tabLst>
            </a:pPr>
            <a:r>
              <a:rPr sz="2400" b="1" dirty="0">
                <a:latin typeface="微软雅黑" panose="020B0503020204020204" charset="-122"/>
                <a:cs typeface="微软雅黑" panose="020B0503020204020204" charset="-122"/>
              </a:rPr>
              <a:t>历史分析方法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要求从特定的历史背景出发，根据当时的历史条件， </a:t>
            </a:r>
            <a:r>
              <a:rPr sz="2400" spc="-5" dirty="0">
                <a:latin typeface="微软雅黑" panose="020B0503020204020204" charset="-122"/>
                <a:cs typeface="微软雅黑" panose="020B0503020204020204" charset="-122"/>
              </a:rPr>
              <a:t>对历史人物的是非功过进行具体的、全面的考察。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  <a:p>
            <a:pPr marL="372745" marR="309880">
              <a:lnSpc>
                <a:spcPct val="120000"/>
              </a:lnSpc>
              <a:spcBef>
                <a:spcPts val="5"/>
              </a:spcBef>
              <a:buFont typeface="Wingdings" panose="05000000000000000000"/>
              <a:buChar char=""/>
              <a:tabLst>
                <a:tab pos="1003300" algn="l"/>
                <a:tab pos="1003935" algn="l"/>
              </a:tabLst>
            </a:pPr>
            <a:r>
              <a:rPr sz="2400" b="1" dirty="0">
                <a:latin typeface="微软雅黑" panose="020B0503020204020204" charset="-122"/>
                <a:cs typeface="微软雅黑" panose="020B0503020204020204" charset="-122"/>
              </a:rPr>
              <a:t>阶级分析方法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要求把历史人物置于一定的阶级关系中，同他所属 的阶级联系起来加以考察和评价。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711707"/>
            <a:ext cx="12191999" cy="61462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6374891"/>
            <a:ext cx="12192000" cy="483234"/>
          </a:xfrm>
          <a:custGeom>
            <a:avLst/>
            <a:gdLst/>
            <a:ahLst/>
            <a:cxnLst/>
            <a:rect l="l" t="t" r="r" b="b"/>
            <a:pathLst>
              <a:path w="12192000" h="483234">
                <a:moveTo>
                  <a:pt x="12191999" y="0"/>
                </a:moveTo>
                <a:lnTo>
                  <a:pt x="0" y="0"/>
                </a:lnTo>
                <a:lnTo>
                  <a:pt x="0" y="483106"/>
                </a:lnTo>
                <a:lnTo>
                  <a:pt x="12191999" y="483106"/>
                </a:lnTo>
                <a:lnTo>
                  <a:pt x="12191999" y="0"/>
                </a:lnTo>
                <a:close/>
              </a:path>
            </a:pathLst>
          </a:custGeom>
          <a:solidFill>
            <a:srgbClr val="0F243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15492" y="58674"/>
            <a:ext cx="531368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solidFill>
                  <a:schemeClr val="tx1"/>
                </a:solidFill>
              </a:rPr>
              <a:t>二、个人在社会历史中</a:t>
            </a:r>
            <a:r>
              <a:rPr sz="3200" spc="-15" dirty="0">
                <a:solidFill>
                  <a:schemeClr val="tx1"/>
                </a:solidFill>
              </a:rPr>
              <a:t>的</a:t>
            </a:r>
            <a:r>
              <a:rPr sz="3200" dirty="0">
                <a:solidFill>
                  <a:schemeClr val="tx1"/>
                </a:solidFill>
              </a:rPr>
              <a:t>作用</a:t>
            </a:r>
          </a:p>
        </p:txBody>
      </p:sp>
      <p:sp>
        <p:nvSpPr>
          <p:cNvPr id="6" name="object 6"/>
          <p:cNvSpPr/>
          <p:nvPr/>
        </p:nvSpPr>
        <p:spPr>
          <a:xfrm>
            <a:off x="7824216" y="1700783"/>
            <a:ext cx="3282696" cy="41757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918159" y="765972"/>
            <a:ext cx="6068695" cy="5474335"/>
          </a:xfrm>
          <a:prstGeom prst="rect">
            <a:avLst/>
          </a:prstGeom>
        </p:spPr>
        <p:txBody>
          <a:bodyPr vert="horz" wrap="square" lIns="0" tIns="22415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765"/>
              </a:spcBef>
            </a:pPr>
            <a:r>
              <a:rPr sz="3600" b="1" spc="10" dirty="0">
                <a:latin typeface="Microsoft JhengHei" panose="020B0604030504040204" charset="-120"/>
                <a:cs typeface="Microsoft JhengHei" panose="020B0604030504040204" charset="-120"/>
              </a:rPr>
              <a:t>如何评</a:t>
            </a:r>
            <a:r>
              <a:rPr sz="3600" b="1" dirty="0">
                <a:latin typeface="Microsoft JhengHei" panose="020B0604030504040204" charset="-120"/>
                <a:cs typeface="Microsoft JhengHei" panose="020B0604030504040204" charset="-120"/>
              </a:rPr>
              <a:t>价</a:t>
            </a:r>
            <a:r>
              <a:rPr sz="3600" b="1" spc="5" dirty="0">
                <a:latin typeface="Microsoft JhengHei" panose="020B0604030504040204" charset="-120"/>
                <a:cs typeface="Microsoft JhengHei" panose="020B0604030504040204" charset="-120"/>
              </a:rPr>
              <a:t>无</a:t>
            </a:r>
            <a:r>
              <a:rPr sz="3600" b="1" dirty="0">
                <a:latin typeface="Microsoft JhengHei" panose="020B0604030504040204" charset="-120"/>
                <a:cs typeface="Microsoft JhengHei" panose="020B0604030504040204" charset="-120"/>
              </a:rPr>
              <a:t>产阶级</a:t>
            </a:r>
            <a:r>
              <a:rPr sz="3600" b="1" spc="-10" dirty="0">
                <a:latin typeface="Microsoft JhengHei" panose="020B0604030504040204" charset="-120"/>
                <a:cs typeface="Microsoft JhengHei" panose="020B0604030504040204" charset="-120"/>
              </a:rPr>
              <a:t>领</a:t>
            </a:r>
            <a:r>
              <a:rPr sz="3600" b="1" dirty="0">
                <a:latin typeface="Microsoft JhengHei" panose="020B0604030504040204" charset="-120"/>
                <a:cs typeface="Microsoft JhengHei" panose="020B0604030504040204" charset="-120"/>
              </a:rPr>
              <a:t>袖？</a:t>
            </a:r>
            <a:endParaRPr sz="3600">
              <a:latin typeface="Microsoft JhengHei" panose="020B0604030504040204" charset="-120"/>
              <a:cs typeface="Microsoft JhengHei" panose="020B0604030504040204" charset="-120"/>
            </a:endParaRPr>
          </a:p>
          <a:p>
            <a:pPr marL="12700" marR="5080" indent="631190" algn="just">
              <a:lnSpc>
                <a:spcPct val="120000"/>
              </a:lnSpc>
              <a:spcBef>
                <a:spcPts val="620"/>
              </a:spcBef>
            </a:pPr>
            <a:r>
              <a:rPr sz="2800" spc="-10" dirty="0">
                <a:latin typeface="微软雅黑" panose="020B0503020204020204" charset="-122"/>
                <a:cs typeface="微软雅黑" panose="020B0503020204020204" charset="-122"/>
              </a:rPr>
              <a:t>他们代表了历史上最革命、最先进 </a:t>
            </a:r>
            <a:r>
              <a:rPr sz="2800" spc="-5" dirty="0">
                <a:latin typeface="微软雅黑" panose="020B0503020204020204" charset="-122"/>
                <a:cs typeface="微软雅黑" panose="020B0503020204020204" charset="-122"/>
              </a:rPr>
              <a:t>的阶级，并在革命和建设中发挥了</a:t>
            </a:r>
            <a:r>
              <a:rPr sz="2800" spc="5" dirty="0">
                <a:latin typeface="微软雅黑" panose="020B0503020204020204" charset="-122"/>
                <a:cs typeface="微软雅黑" panose="020B0503020204020204" charset="-122"/>
              </a:rPr>
              <a:t>重</a:t>
            </a:r>
            <a:r>
              <a:rPr sz="2800" spc="-5" dirty="0">
                <a:latin typeface="微软雅黑" panose="020B0503020204020204" charset="-122"/>
                <a:cs typeface="微软雅黑" panose="020B0503020204020204" charset="-122"/>
              </a:rPr>
              <a:t>大 作用。</a:t>
            </a:r>
            <a:endParaRPr sz="2800">
              <a:latin typeface="微软雅黑" panose="020B0503020204020204" charset="-122"/>
              <a:cs typeface="微软雅黑" panose="020B0503020204020204" charset="-122"/>
            </a:endParaRPr>
          </a:p>
          <a:p>
            <a:pPr marL="12700" marR="5080" indent="631190" algn="just">
              <a:lnSpc>
                <a:spcPct val="120000"/>
              </a:lnSpc>
              <a:spcBef>
                <a:spcPts val="5"/>
              </a:spcBef>
            </a:pPr>
            <a:r>
              <a:rPr sz="2800" spc="-5" dirty="0">
                <a:latin typeface="微软雅黑" panose="020B0503020204020204" charset="-122"/>
                <a:cs typeface="微软雅黑" panose="020B0503020204020204" charset="-122"/>
              </a:rPr>
              <a:t>仍要坚持</a:t>
            </a:r>
            <a:r>
              <a:rPr sz="2800" b="1" spc="-5" dirty="0">
                <a:latin typeface="微软雅黑" panose="020B0503020204020204" charset="-122"/>
                <a:cs typeface="微软雅黑" panose="020B0503020204020204" charset="-122"/>
              </a:rPr>
              <a:t>历史分析方</a:t>
            </a:r>
            <a:r>
              <a:rPr sz="2800" b="1" spc="-15" dirty="0">
                <a:latin typeface="微软雅黑" panose="020B0503020204020204" charset="-122"/>
                <a:cs typeface="微软雅黑" panose="020B0503020204020204" charset="-122"/>
              </a:rPr>
              <a:t>法</a:t>
            </a:r>
            <a:r>
              <a:rPr sz="2800" spc="-5" dirty="0">
                <a:latin typeface="微软雅黑" panose="020B0503020204020204" charset="-122"/>
                <a:cs typeface="微软雅黑" panose="020B0503020204020204" charset="-122"/>
              </a:rPr>
              <a:t>和</a:t>
            </a:r>
            <a:r>
              <a:rPr sz="2800" b="1" spc="-5" dirty="0">
                <a:latin typeface="微软雅黑" panose="020B0503020204020204" charset="-122"/>
                <a:cs typeface="微软雅黑" panose="020B0503020204020204" charset="-122"/>
              </a:rPr>
              <a:t>阶级分析 方法</a:t>
            </a:r>
            <a:r>
              <a:rPr sz="2800" spc="-5" dirty="0">
                <a:latin typeface="微软雅黑" panose="020B0503020204020204" charset="-122"/>
                <a:cs typeface="微软雅黑" panose="020B0503020204020204" charset="-122"/>
              </a:rPr>
              <a:t>。一方面，要高度肯定他们带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领</a:t>
            </a:r>
            <a:r>
              <a:rPr sz="2800" spc="-5" dirty="0">
                <a:latin typeface="微软雅黑" panose="020B0503020204020204" charset="-122"/>
                <a:cs typeface="微软雅黑" panose="020B0503020204020204" charset="-122"/>
              </a:rPr>
              <a:t>人 民群众推动历史发展的伟大功绩；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另</a:t>
            </a:r>
            <a:r>
              <a:rPr sz="2800" spc="-5" dirty="0">
                <a:latin typeface="微软雅黑" panose="020B0503020204020204" charset="-122"/>
                <a:cs typeface="微软雅黑" panose="020B0503020204020204" charset="-122"/>
              </a:rPr>
              <a:t>一 方面，应指出他们在认识和行动上</a:t>
            </a:r>
            <a:r>
              <a:rPr sz="2800" spc="5" dirty="0">
                <a:latin typeface="微软雅黑" panose="020B0503020204020204" charset="-122"/>
                <a:cs typeface="微软雅黑" panose="020B0503020204020204" charset="-122"/>
              </a:rPr>
              <a:t>所</a:t>
            </a:r>
            <a:r>
              <a:rPr sz="2800" spc="-5" dirty="0">
                <a:latin typeface="微软雅黑" panose="020B0503020204020204" charset="-122"/>
                <a:cs typeface="微软雅黑" panose="020B0503020204020204" charset="-122"/>
              </a:rPr>
              <a:t>存 在的历史局限性，包括他们的失误</a:t>
            </a:r>
            <a:r>
              <a:rPr sz="2800" spc="5" dirty="0">
                <a:latin typeface="微软雅黑" panose="020B0503020204020204" charset="-122"/>
                <a:cs typeface="微软雅黑" panose="020B0503020204020204" charset="-122"/>
              </a:rPr>
              <a:t>和</a:t>
            </a:r>
            <a:r>
              <a:rPr sz="2800" spc="-5" dirty="0">
                <a:latin typeface="微软雅黑" panose="020B0503020204020204" charset="-122"/>
                <a:cs typeface="微软雅黑" panose="020B0503020204020204" charset="-122"/>
              </a:rPr>
              <a:t>错 误。</a:t>
            </a:r>
            <a:endParaRPr sz="28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235953" y="6366702"/>
            <a:ext cx="1091565" cy="476884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2800" spc="-5" dirty="0">
                <a:solidFill>
                  <a:srgbClr val="FFFFFF"/>
                </a:solidFill>
                <a:latin typeface="PMingLiU" panose="02020500000000000000" charset="-120"/>
                <a:cs typeface="PMingLiU" panose="02020500000000000000" charset="-120"/>
              </a:rPr>
              <a:t>第三节</a:t>
            </a:r>
            <a:endParaRPr sz="2800">
              <a:latin typeface="PMingLiU" panose="02020500000000000000" charset="-120"/>
              <a:cs typeface="PMingLiU" panose="02020500000000000000" charset="-120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511922" y="6366702"/>
            <a:ext cx="4641850" cy="476884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2800" spc="-5" dirty="0">
                <a:solidFill>
                  <a:srgbClr val="FFFFFF"/>
                </a:solidFill>
                <a:latin typeface="PMingLiU" panose="02020500000000000000" charset="-120"/>
                <a:cs typeface="PMingLiU" panose="02020500000000000000" charset="-120"/>
              </a:rPr>
              <a:t>人民群众在历史发展中的作用</a:t>
            </a:r>
            <a:endParaRPr sz="2800">
              <a:latin typeface="PMingLiU" panose="02020500000000000000" charset="-120"/>
              <a:cs typeface="PMingLiU" panose="02020500000000000000" charset="-120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711707"/>
            <a:ext cx="12191999" cy="61462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6374891"/>
            <a:ext cx="12192000" cy="483234"/>
          </a:xfrm>
          <a:custGeom>
            <a:avLst/>
            <a:gdLst/>
            <a:ahLst/>
            <a:cxnLst/>
            <a:rect l="l" t="t" r="r" b="b"/>
            <a:pathLst>
              <a:path w="12192000" h="483234">
                <a:moveTo>
                  <a:pt x="12191999" y="0"/>
                </a:moveTo>
                <a:lnTo>
                  <a:pt x="0" y="0"/>
                </a:lnTo>
                <a:lnTo>
                  <a:pt x="0" y="483106"/>
                </a:lnTo>
                <a:lnTo>
                  <a:pt x="12191999" y="483106"/>
                </a:lnTo>
                <a:lnTo>
                  <a:pt x="12191999" y="0"/>
                </a:lnTo>
                <a:close/>
              </a:path>
            </a:pathLst>
          </a:custGeom>
          <a:solidFill>
            <a:srgbClr val="0F243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15492" y="58674"/>
            <a:ext cx="531368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solidFill>
                  <a:schemeClr val="tx1"/>
                </a:solidFill>
              </a:rPr>
              <a:t>二、个人在社会历史中</a:t>
            </a:r>
            <a:r>
              <a:rPr sz="3200" spc="-15" dirty="0">
                <a:solidFill>
                  <a:schemeClr val="tx1"/>
                </a:solidFill>
              </a:rPr>
              <a:t>的</a:t>
            </a:r>
            <a:r>
              <a:rPr sz="3200" dirty="0">
                <a:solidFill>
                  <a:schemeClr val="tx1"/>
                </a:solidFill>
              </a:rPr>
              <a:t>作用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718962" y="4840547"/>
            <a:ext cx="304800" cy="40259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40"/>
              </a:spcBef>
            </a:pP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，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34262" y="821182"/>
            <a:ext cx="4688205" cy="52939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631190" algn="just">
              <a:lnSpc>
                <a:spcPct val="120000"/>
              </a:lnSpc>
              <a:spcBef>
                <a:spcPts val="100"/>
              </a:spcBef>
            </a:pP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“不能把历史顺境中的成功简 单归功于个人，也不能把历史逆境 </a:t>
            </a:r>
            <a:r>
              <a:rPr sz="2400" spc="-5" dirty="0">
                <a:latin typeface="微软雅黑" panose="020B0503020204020204" charset="-122"/>
                <a:cs typeface="微软雅黑" panose="020B0503020204020204" charset="-122"/>
              </a:rPr>
              <a:t>中的挫折简单归咎于个人。不能用 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今天的时代条件、发展水平、认识 水平去衡量和要求前人，不能苛求 </a:t>
            </a:r>
            <a:r>
              <a:rPr sz="2400" spc="-5" dirty="0">
                <a:latin typeface="微软雅黑" panose="020B0503020204020204" charset="-122"/>
                <a:cs typeface="微软雅黑" panose="020B0503020204020204" charset="-122"/>
              </a:rPr>
              <a:t>前人能干出只有后人才能干出的业 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绩。”</a:t>
            </a:r>
            <a:r>
              <a:rPr sz="2400" spc="-10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“不能因为他们伟大就把他 们像神那样顶礼膜拜，不容许提出 </a:t>
            </a:r>
            <a:r>
              <a:rPr sz="2400" spc="-5" dirty="0">
                <a:latin typeface="微软雅黑" panose="020B0503020204020204" charset="-122"/>
                <a:cs typeface="微软雅黑" panose="020B0503020204020204" charset="-122"/>
              </a:rPr>
              <a:t>并纠正他们的失误和错误；也不能 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因为他们有失误和错误就全盘否定 抹杀他们的历史功绩，陷入虚无主 </a:t>
            </a:r>
            <a:r>
              <a:rPr sz="2400" spc="-5" dirty="0">
                <a:latin typeface="微软雅黑" panose="020B0503020204020204" charset="-122"/>
                <a:cs typeface="微软雅黑" panose="020B0503020204020204" charset="-122"/>
              </a:rPr>
              <a:t>义的泥潭。”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952744" y="981455"/>
            <a:ext cx="4463796" cy="511149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6235953" y="6366702"/>
            <a:ext cx="1091565" cy="476884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2800" spc="-5" dirty="0">
                <a:solidFill>
                  <a:srgbClr val="FFFFFF"/>
                </a:solidFill>
                <a:latin typeface="PMingLiU" panose="02020500000000000000" charset="-120"/>
                <a:cs typeface="PMingLiU" panose="02020500000000000000" charset="-120"/>
              </a:rPr>
              <a:t>第三节</a:t>
            </a:r>
            <a:endParaRPr sz="2800">
              <a:latin typeface="PMingLiU" panose="02020500000000000000" charset="-120"/>
              <a:cs typeface="PMingLiU" panose="02020500000000000000" charset="-120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511922" y="6366702"/>
            <a:ext cx="4641850" cy="476884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2800" spc="-5" dirty="0">
                <a:solidFill>
                  <a:srgbClr val="FFFFFF"/>
                </a:solidFill>
                <a:latin typeface="PMingLiU" panose="02020500000000000000" charset="-120"/>
                <a:cs typeface="PMingLiU" panose="02020500000000000000" charset="-120"/>
              </a:rPr>
              <a:t>人民群众在历史发展中的作用</a:t>
            </a:r>
            <a:endParaRPr sz="2800">
              <a:latin typeface="PMingLiU" panose="02020500000000000000" charset="-120"/>
              <a:cs typeface="PMingLiU" panose="02020500000000000000" charset="-120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Rot="1" noChangeArrowheads="1"/>
          </p:cNvSpPr>
          <p:nvPr>
            <p:ph type="body" sz="half" idx="1"/>
          </p:nvPr>
        </p:nvSpPr>
        <p:spPr>
          <a:xfrm>
            <a:off x="2135188" y="908050"/>
            <a:ext cx="8532813" cy="2235200"/>
          </a:xfrm>
        </p:spPr>
        <p:txBody>
          <a:bodyPr vert="horz" wrap="square" lIns="91440" tIns="45720" rIns="91440" bIns="45720" numCol="1" anchor="t" anchorCtr="0" compatLnSpc="1">
            <a:normAutofit fontScale="925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Pct val="95000"/>
              <a:buFont typeface="Wingdings" panose="05000000000000000000" pitchFamily="2" charset="2"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5C5A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正确看待历史、</a:t>
            </a:r>
            <a:r>
              <a:rPr kumimoji="0" lang="zh-CN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5C5A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评价历史人物必须坚持科学方法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Pct val="95000"/>
              <a:buFont typeface="Wingdings" panose="05000000000000000000" pitchFamily="2" charset="2"/>
              <a:buNone/>
              <a:defRPr/>
            </a:pPr>
            <a:r>
              <a:rPr kumimoji="0" lang="zh-CN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隶书" pitchFamily="49" charset="-122"/>
                <a:ea typeface="隶书" pitchFamily="49" charset="-122"/>
                <a:cs typeface="+mn-cs"/>
              </a:rPr>
              <a:t>１</a:t>
            </a:r>
            <a:r>
              <a:rPr kumimoji="0" lang="zh-CN" altLang="zh-CN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隶书" pitchFamily="49" charset="-122"/>
                <a:ea typeface="隶书" pitchFamily="49" charset="-122"/>
                <a:cs typeface="+mn-cs"/>
              </a:rPr>
              <a:t>.</a:t>
            </a:r>
            <a:r>
              <a:rPr kumimoji="0" lang="zh-CN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隶书" pitchFamily="49" charset="-122"/>
                <a:ea typeface="隶书" pitchFamily="49" charset="-122"/>
                <a:cs typeface="+mn-cs"/>
              </a:rPr>
              <a:t>评价历史人物的标准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Pct val="95000"/>
              <a:buFont typeface="Wingdings" panose="05000000000000000000" pitchFamily="2" charset="2"/>
              <a:buNone/>
              <a:defRPr/>
            </a:pPr>
            <a:r>
              <a:rPr kumimoji="0" lang="zh-CN" altLang="zh-CN" sz="2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①</a:t>
            </a:r>
            <a:r>
              <a:rPr kumimoji="0" lang="zh-CN" sz="2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历史分析方法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SzPct val="95000"/>
              <a:buFont typeface="Wingdings" panose="05000000000000000000" pitchFamily="2" charset="2"/>
              <a:buNone/>
              <a:defRPr/>
            </a:pPr>
            <a:r>
              <a:rPr kumimoji="0" lang="zh-CN" altLang="zh-CN" sz="2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②</a:t>
            </a:r>
            <a:r>
              <a:rPr kumimoji="0" lang="zh-CN" sz="2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阶级分析方法</a:t>
            </a:r>
          </a:p>
        </p:txBody>
      </p:sp>
      <p:sp>
        <p:nvSpPr>
          <p:cNvPr id="51203" name="矩形 2"/>
          <p:cNvSpPr/>
          <p:nvPr/>
        </p:nvSpPr>
        <p:spPr>
          <a:xfrm>
            <a:off x="2095500" y="3214688"/>
            <a:ext cx="6072188" cy="13220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buFont typeface="Wingdings" panose="05000000000000000000" pitchFamily="2" charset="2"/>
            </a:pPr>
            <a:r>
              <a:rPr lang="en-US" altLang="zh-CN" sz="3200" b="1" dirty="0">
                <a:latin typeface="隶书" pitchFamily="49" charset="-122"/>
                <a:ea typeface="隶书" pitchFamily="49" charset="-122"/>
              </a:rPr>
              <a:t>2.</a:t>
            </a:r>
            <a:r>
              <a:rPr lang="zh-CN" altLang="zh-CN" sz="3200" b="1" dirty="0">
                <a:latin typeface="隶书" pitchFamily="49" charset="-122"/>
                <a:ea typeface="隶书" pitchFamily="49" charset="-122"/>
              </a:rPr>
              <a:t>正确对待无产阶级领袖</a:t>
            </a:r>
          </a:p>
          <a:p>
            <a:pPr>
              <a:buFont typeface="Wingdings" panose="05000000000000000000" pitchFamily="2" charset="2"/>
            </a:pPr>
            <a:r>
              <a:rPr lang="zh-CN" altLang="zh-CN" sz="2400" b="1" dirty="0">
                <a:latin typeface="Arial" panose="020B0604020202020204" pitchFamily="34" charset="0"/>
              </a:rPr>
              <a:t>①要尊重我们的领袖，热爱领袖</a:t>
            </a:r>
          </a:p>
          <a:p>
            <a:pPr>
              <a:buFont typeface="Wingdings" panose="05000000000000000000" pitchFamily="2" charset="2"/>
            </a:pPr>
            <a:r>
              <a:rPr lang="zh-CN" altLang="zh-CN" sz="2400" b="1" dirty="0">
                <a:latin typeface="Arial" panose="020B0604020202020204" pitchFamily="34" charset="0"/>
              </a:rPr>
              <a:t>②反对个人崇拜，敢于向权威挑战</a:t>
            </a:r>
          </a:p>
        </p:txBody>
      </p:sp>
      <p:sp>
        <p:nvSpPr>
          <p:cNvPr id="51204" name="矩形 3"/>
          <p:cNvSpPr/>
          <p:nvPr/>
        </p:nvSpPr>
        <p:spPr>
          <a:xfrm>
            <a:off x="2166938" y="4857750"/>
            <a:ext cx="7715250" cy="13220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buFont typeface="Wingdings" panose="05000000000000000000" pitchFamily="2" charset="2"/>
            </a:pPr>
            <a:r>
              <a:rPr lang="en-US" altLang="zh-CN" sz="3200" b="1" dirty="0">
                <a:latin typeface="隶书" pitchFamily="49" charset="-122"/>
                <a:ea typeface="隶书" pitchFamily="49" charset="-122"/>
              </a:rPr>
              <a:t>3.</a:t>
            </a:r>
            <a:r>
              <a:rPr lang="zh-CN" altLang="en-US" sz="2800" b="1" dirty="0">
                <a:latin typeface="隶书" pitchFamily="49" charset="-122"/>
                <a:ea typeface="隶书" pitchFamily="49" charset="-122"/>
              </a:rPr>
              <a:t>坚持历史与逻辑的统一，反对历史虚无主义</a:t>
            </a:r>
            <a:endParaRPr lang="zh-CN" altLang="zh-CN" sz="3200" b="1" dirty="0">
              <a:latin typeface="隶书" pitchFamily="49" charset="-122"/>
              <a:ea typeface="隶书" pitchFamily="49" charset="-122"/>
            </a:endParaRPr>
          </a:p>
          <a:p>
            <a:pPr>
              <a:buFont typeface="Wingdings" panose="05000000000000000000" pitchFamily="2" charset="2"/>
            </a:pPr>
            <a:r>
              <a:rPr lang="zh-CN" altLang="zh-CN" sz="2400" b="1" dirty="0">
                <a:latin typeface="Arial" panose="020B0604020202020204" pitchFamily="34" charset="0"/>
              </a:rPr>
              <a:t>①</a:t>
            </a:r>
            <a:r>
              <a:rPr lang="zh-CN" altLang="en-US" sz="2400" b="1" dirty="0">
                <a:latin typeface="Arial" panose="020B0604020202020204" pitchFamily="34" charset="0"/>
              </a:rPr>
              <a:t>不得对英雄别有用心侮辱</a:t>
            </a:r>
            <a:endParaRPr lang="zh-CN" altLang="zh-CN" sz="2400" b="1" dirty="0">
              <a:latin typeface="Arial" panose="020B0604020202020204" pitchFamily="34" charset="0"/>
            </a:endParaRPr>
          </a:p>
          <a:p>
            <a:pPr>
              <a:buFont typeface="Wingdings" panose="05000000000000000000" pitchFamily="2" charset="2"/>
            </a:pPr>
            <a:r>
              <a:rPr lang="zh-CN" altLang="zh-CN" sz="2400" b="1" dirty="0">
                <a:latin typeface="Arial" panose="020B0604020202020204" pitchFamily="34" charset="0"/>
              </a:rPr>
              <a:t>②</a:t>
            </a:r>
            <a:r>
              <a:rPr lang="zh-CN" altLang="en-US" sz="2400" b="1" dirty="0">
                <a:latin typeface="Arial" panose="020B0604020202020204" pitchFamily="34" charset="0"/>
              </a:rPr>
              <a:t>不碎片化解构、抽象化混淆、娱乐化戏说历史</a:t>
            </a:r>
            <a:endParaRPr lang="zh-CN" altLang="zh-CN" sz="2400" b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6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86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86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indefinite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86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86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86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86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86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86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86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86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86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610" grpId="0" build="p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59230" y="5099100"/>
            <a:ext cx="927608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3373120" algn="l"/>
              </a:tabLst>
            </a:pPr>
            <a:r>
              <a:rPr sz="4400" spc="25" dirty="0">
                <a:solidFill>
                  <a:srgbClr val="446C70"/>
                </a:solidFill>
                <a:latin typeface="Arial Black" panose="020B0A04020102020204"/>
                <a:cs typeface="Arial Black" panose="020B0A04020102020204"/>
              </a:rPr>
              <a:t>Thank</a:t>
            </a:r>
            <a:r>
              <a:rPr sz="4400" spc="-20" dirty="0">
                <a:solidFill>
                  <a:srgbClr val="446C70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4400" spc="-25" dirty="0">
                <a:solidFill>
                  <a:srgbClr val="446C70"/>
                </a:solidFill>
                <a:latin typeface="Arial Black" panose="020B0A04020102020204"/>
                <a:cs typeface="Arial Black" panose="020B0A04020102020204"/>
              </a:rPr>
              <a:t>you	for </a:t>
            </a:r>
            <a:r>
              <a:rPr sz="4400" spc="-15" dirty="0">
                <a:solidFill>
                  <a:srgbClr val="446C70"/>
                </a:solidFill>
                <a:latin typeface="Arial Black" panose="020B0A04020102020204"/>
                <a:cs typeface="Arial Black" panose="020B0A04020102020204"/>
              </a:rPr>
              <a:t>your</a:t>
            </a:r>
            <a:r>
              <a:rPr sz="4400" spc="-85" dirty="0">
                <a:solidFill>
                  <a:srgbClr val="446C70"/>
                </a:solidFill>
                <a:latin typeface="Arial Black" panose="020B0A04020102020204"/>
                <a:cs typeface="Arial Black" panose="020B0A04020102020204"/>
              </a:rPr>
              <a:t> </a:t>
            </a:r>
            <a:r>
              <a:rPr sz="4400" spc="-20" dirty="0">
                <a:solidFill>
                  <a:srgbClr val="446C70"/>
                </a:solidFill>
                <a:latin typeface="Arial Black" panose="020B0A04020102020204"/>
                <a:cs typeface="Arial Black" panose="020B0A04020102020204"/>
              </a:rPr>
              <a:t>watching</a:t>
            </a:r>
            <a:r>
              <a:rPr sz="4400" spc="-20" dirty="0">
                <a:solidFill>
                  <a:srgbClr val="446C70"/>
                </a:solidFill>
                <a:latin typeface="MS Gothic" panose="020B0609070205080204" charset="-128"/>
                <a:cs typeface="MS Gothic" panose="020B0609070205080204" charset="-128"/>
              </a:rPr>
              <a:t>！</a:t>
            </a:r>
            <a:endParaRPr sz="4400">
              <a:latin typeface="MS Gothic" panose="020B0609070205080204" charset="-128"/>
              <a:cs typeface="MS Gothic" panose="020B0609070205080204" charset="-128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356360" y="5952744"/>
            <a:ext cx="9480550" cy="6350"/>
          </a:xfrm>
          <a:custGeom>
            <a:avLst/>
            <a:gdLst/>
            <a:ahLst/>
            <a:cxnLst/>
            <a:rect l="l" t="t" r="r" b="b"/>
            <a:pathLst>
              <a:path w="9480550" h="6350">
                <a:moveTo>
                  <a:pt x="0" y="0"/>
                </a:moveTo>
                <a:lnTo>
                  <a:pt x="9480550" y="6349"/>
                </a:lnTo>
              </a:path>
            </a:pathLst>
          </a:custGeom>
          <a:ln w="9144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544823" y="5846064"/>
            <a:ext cx="219455" cy="2194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026152" y="5846064"/>
            <a:ext cx="217932" cy="21945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505956" y="5846064"/>
            <a:ext cx="219455" cy="2194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987283" y="5846064"/>
            <a:ext cx="217932" cy="21945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063495" y="5846064"/>
            <a:ext cx="219456" cy="2194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468611" y="5846064"/>
            <a:ext cx="216408" cy="21945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0344645" y="3520643"/>
            <a:ext cx="1847354" cy="175493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2" name="图片 11" descr="150147619904944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5985" y="997585"/>
            <a:ext cx="10058400" cy="356616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711707"/>
            <a:ext cx="12191999" cy="61462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6374891"/>
            <a:ext cx="12192000" cy="483234"/>
          </a:xfrm>
          <a:custGeom>
            <a:avLst/>
            <a:gdLst/>
            <a:ahLst/>
            <a:cxnLst/>
            <a:rect l="l" t="t" r="r" b="b"/>
            <a:pathLst>
              <a:path w="12192000" h="483234">
                <a:moveTo>
                  <a:pt x="12191999" y="0"/>
                </a:moveTo>
                <a:lnTo>
                  <a:pt x="0" y="0"/>
                </a:lnTo>
                <a:lnTo>
                  <a:pt x="0" y="483106"/>
                </a:lnTo>
                <a:lnTo>
                  <a:pt x="12191999" y="483106"/>
                </a:lnTo>
                <a:lnTo>
                  <a:pt x="12191999" y="0"/>
                </a:lnTo>
                <a:close/>
              </a:path>
            </a:pathLst>
          </a:custGeom>
          <a:solidFill>
            <a:srgbClr val="0F243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15492" y="58674"/>
            <a:ext cx="450151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solidFill>
                  <a:schemeClr val="tx1"/>
                </a:solidFill>
              </a:rPr>
              <a:t>一、社会存在与社会意识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591427" y="6366702"/>
            <a:ext cx="1090930" cy="476884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2800" spc="-5" dirty="0">
                <a:solidFill>
                  <a:srgbClr val="FFFFFF"/>
                </a:solidFill>
                <a:latin typeface="PMingLiU" panose="02020500000000000000" charset="-120"/>
                <a:cs typeface="PMingLiU" panose="02020500000000000000" charset="-120"/>
              </a:rPr>
              <a:t>第一节</a:t>
            </a:r>
            <a:endParaRPr sz="2800">
              <a:latin typeface="PMingLiU" panose="02020500000000000000" charset="-120"/>
              <a:cs typeface="PMingLiU" panose="02020500000000000000" charset="-120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867015" y="6366702"/>
            <a:ext cx="4286885" cy="476884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2800" spc="-5" dirty="0">
                <a:solidFill>
                  <a:srgbClr val="FFFFFF"/>
                </a:solidFill>
                <a:latin typeface="PMingLiU" panose="02020500000000000000" charset="-120"/>
                <a:cs typeface="PMingLiU" panose="02020500000000000000" charset="-120"/>
              </a:rPr>
              <a:t>社会基本矛盾及其运动规律</a:t>
            </a:r>
            <a:endParaRPr sz="2800">
              <a:latin typeface="PMingLiU" panose="02020500000000000000" charset="-120"/>
              <a:cs typeface="PMingLiU" panose="02020500000000000000" charset="-120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34262" y="1503045"/>
            <a:ext cx="9695180" cy="26701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dirty="0">
                <a:solidFill>
                  <a:srgbClr val="AD4745"/>
                </a:solidFill>
                <a:latin typeface="微软雅黑" panose="020B0503020204020204" charset="-122"/>
                <a:cs typeface="微软雅黑" panose="020B0503020204020204" charset="-122"/>
              </a:rPr>
              <a:t>（二）社会存在</a:t>
            </a:r>
            <a:endParaRPr sz="3200">
              <a:latin typeface="微软雅黑" panose="020B0503020204020204" charset="-122"/>
              <a:cs typeface="微软雅黑" panose="020B0503020204020204" charset="-122"/>
            </a:endParaRPr>
          </a:p>
          <a:p>
            <a:pPr marL="84455" marR="5080" indent="630555">
              <a:lnSpc>
                <a:spcPct val="120000"/>
              </a:lnSpc>
              <a:spcBef>
                <a:spcPts val="3200"/>
              </a:spcBef>
            </a:pPr>
            <a:r>
              <a:rPr sz="2800" spc="-5" dirty="0">
                <a:latin typeface="微软雅黑" panose="020B0503020204020204" charset="-122"/>
                <a:cs typeface="微软雅黑" panose="020B0503020204020204" charset="-122"/>
              </a:rPr>
              <a:t>社会存在是人们的</a:t>
            </a:r>
            <a:r>
              <a:rPr sz="2800" b="1" spc="-5" dirty="0">
                <a:latin typeface="微软雅黑" panose="020B0503020204020204" charset="-122"/>
                <a:cs typeface="微软雅黑" panose="020B0503020204020204" charset="-122"/>
              </a:rPr>
              <a:t>社会物质生活条</a:t>
            </a:r>
            <a:r>
              <a:rPr sz="2800" b="1" spc="5" dirty="0">
                <a:latin typeface="微软雅黑" panose="020B0503020204020204" charset="-122"/>
                <a:cs typeface="微软雅黑" panose="020B0503020204020204" charset="-122"/>
              </a:rPr>
              <a:t>件</a:t>
            </a:r>
            <a:r>
              <a:rPr sz="2800" spc="-5" dirty="0">
                <a:latin typeface="微软雅黑" panose="020B0503020204020204" charset="-122"/>
                <a:cs typeface="微软雅黑" panose="020B0503020204020204" charset="-122"/>
              </a:rPr>
              <a:t>，也</a:t>
            </a:r>
            <a:r>
              <a:rPr sz="2800" spc="10" dirty="0">
                <a:latin typeface="微软雅黑" panose="020B0503020204020204" charset="-122"/>
                <a:cs typeface="微软雅黑" panose="020B0503020204020204" charset="-122"/>
              </a:rPr>
              <a:t>称</a:t>
            </a:r>
            <a:r>
              <a:rPr sz="2800" spc="-5" dirty="0">
                <a:latin typeface="微软雅黑" panose="020B0503020204020204" charset="-122"/>
                <a:cs typeface="微软雅黑" panose="020B0503020204020204" charset="-122"/>
              </a:rPr>
              <a:t>社会</a:t>
            </a:r>
            <a:r>
              <a:rPr sz="2800" spc="10" dirty="0">
                <a:latin typeface="微软雅黑" panose="020B0503020204020204" charset="-122"/>
                <a:cs typeface="微软雅黑" panose="020B0503020204020204" charset="-122"/>
              </a:rPr>
              <a:t>生</a:t>
            </a:r>
            <a:r>
              <a:rPr sz="2800" spc="-5" dirty="0">
                <a:latin typeface="微软雅黑" panose="020B0503020204020204" charset="-122"/>
                <a:cs typeface="微软雅黑" panose="020B0503020204020204" charset="-122"/>
              </a:rPr>
              <a:t>活的物 质方面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。</a:t>
            </a:r>
            <a:r>
              <a:rPr sz="2800" spc="-5" dirty="0">
                <a:latin typeface="微软雅黑" panose="020B0503020204020204" charset="-122"/>
                <a:cs typeface="微软雅黑" panose="020B0503020204020204" charset="-122"/>
              </a:rPr>
              <a:t>它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包</a:t>
            </a:r>
            <a:r>
              <a:rPr sz="2800" spc="-5" dirty="0">
                <a:latin typeface="微软雅黑" panose="020B0503020204020204" charset="-122"/>
                <a:cs typeface="微软雅黑" panose="020B0503020204020204" charset="-122"/>
              </a:rPr>
              <a:t>括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：</a:t>
            </a:r>
            <a:r>
              <a:rPr sz="2800" spc="-5" dirty="0">
                <a:latin typeface="微软雅黑" panose="020B0503020204020204" charset="-122"/>
                <a:cs typeface="微软雅黑" panose="020B0503020204020204" charset="-122"/>
              </a:rPr>
              <a:t>自然地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理环</a:t>
            </a:r>
            <a:r>
              <a:rPr sz="2800" spc="-5" dirty="0">
                <a:latin typeface="微软雅黑" panose="020B0503020204020204" charset="-122"/>
                <a:cs typeface="微软雅黑" panose="020B0503020204020204" charset="-122"/>
              </a:rPr>
              <a:t>境、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人</a:t>
            </a:r>
            <a:r>
              <a:rPr sz="2800" spc="-5" dirty="0">
                <a:latin typeface="微软雅黑" panose="020B0503020204020204" charset="-122"/>
                <a:cs typeface="微软雅黑" panose="020B0503020204020204" charset="-122"/>
              </a:rPr>
              <a:t>口因素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和物</a:t>
            </a:r>
            <a:r>
              <a:rPr sz="2800" spc="-5" dirty="0">
                <a:latin typeface="微软雅黑" panose="020B0503020204020204" charset="-122"/>
                <a:cs typeface="微软雅黑" panose="020B0503020204020204" charset="-122"/>
              </a:rPr>
              <a:t>质生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产</a:t>
            </a:r>
            <a:r>
              <a:rPr sz="2800" spc="-5" dirty="0">
                <a:latin typeface="微软雅黑" panose="020B0503020204020204" charset="-122"/>
                <a:cs typeface="微软雅黑" panose="020B0503020204020204" charset="-122"/>
              </a:rPr>
              <a:t>方式。</a:t>
            </a:r>
            <a:endParaRPr sz="2800">
              <a:latin typeface="微软雅黑" panose="020B0503020204020204" charset="-122"/>
              <a:cs typeface="微软雅黑" panose="020B0503020204020204" charset="-122"/>
            </a:endParaRPr>
          </a:p>
          <a:p>
            <a:pPr marL="715645">
              <a:lnSpc>
                <a:spcPct val="100000"/>
              </a:lnSpc>
              <a:spcBef>
                <a:spcPts val="2350"/>
              </a:spcBef>
            </a:pPr>
            <a:r>
              <a:rPr sz="2800" spc="-5" dirty="0">
                <a:latin typeface="微软雅黑" panose="020B0503020204020204" charset="-122"/>
                <a:cs typeface="微软雅黑" panose="020B0503020204020204" charset="-122"/>
              </a:rPr>
              <a:t>其中对社会发展起主要决定作用的</a:t>
            </a:r>
            <a:r>
              <a:rPr sz="2800" dirty="0">
                <a:latin typeface="微软雅黑" panose="020B0503020204020204" charset="-122"/>
                <a:cs typeface="微软雅黑" panose="020B0503020204020204" charset="-122"/>
              </a:rPr>
              <a:t>是</a:t>
            </a:r>
            <a:r>
              <a:rPr sz="2800" spc="5" dirty="0">
                <a:latin typeface="微软雅黑" panose="020B0503020204020204" charset="-122"/>
                <a:cs typeface="微软雅黑" panose="020B0503020204020204" charset="-122"/>
              </a:rPr>
              <a:t>物</a:t>
            </a:r>
            <a:r>
              <a:rPr sz="2800" spc="-5" dirty="0">
                <a:latin typeface="微软雅黑" panose="020B0503020204020204" charset="-122"/>
                <a:cs typeface="微软雅黑" panose="020B0503020204020204" charset="-122"/>
              </a:rPr>
              <a:t>质</a:t>
            </a:r>
            <a:r>
              <a:rPr sz="2800" spc="5" dirty="0">
                <a:latin typeface="微软雅黑" panose="020B0503020204020204" charset="-122"/>
                <a:cs typeface="微软雅黑" panose="020B0503020204020204" charset="-122"/>
              </a:rPr>
              <a:t>生</a:t>
            </a:r>
            <a:r>
              <a:rPr sz="2800" spc="-5" dirty="0">
                <a:latin typeface="微软雅黑" panose="020B0503020204020204" charset="-122"/>
                <a:cs typeface="微软雅黑" panose="020B0503020204020204" charset="-122"/>
              </a:rPr>
              <a:t>产方</a:t>
            </a:r>
            <a:r>
              <a:rPr sz="2800" spc="5" dirty="0">
                <a:latin typeface="微软雅黑" panose="020B0503020204020204" charset="-122"/>
                <a:cs typeface="微软雅黑" panose="020B0503020204020204" charset="-122"/>
              </a:rPr>
              <a:t>式</a:t>
            </a:r>
            <a:r>
              <a:rPr sz="2800" spc="-5" dirty="0">
                <a:latin typeface="微软雅黑" panose="020B0503020204020204" charset="-122"/>
                <a:cs typeface="微软雅黑" panose="020B0503020204020204" charset="-122"/>
              </a:rPr>
              <a:t>。</a:t>
            </a:r>
            <a:endParaRPr sz="2800">
              <a:latin typeface="微软雅黑" panose="020B0503020204020204" charset="-122"/>
              <a:cs typeface="微软雅黑" panose="020B0503020204020204" charset="-122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711707"/>
            <a:ext cx="12191999" cy="61462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6374891"/>
            <a:ext cx="12192000" cy="483234"/>
          </a:xfrm>
          <a:custGeom>
            <a:avLst/>
            <a:gdLst/>
            <a:ahLst/>
            <a:cxnLst/>
            <a:rect l="l" t="t" r="r" b="b"/>
            <a:pathLst>
              <a:path w="12192000" h="483234">
                <a:moveTo>
                  <a:pt x="12191999" y="0"/>
                </a:moveTo>
                <a:lnTo>
                  <a:pt x="0" y="0"/>
                </a:lnTo>
                <a:lnTo>
                  <a:pt x="0" y="483106"/>
                </a:lnTo>
                <a:lnTo>
                  <a:pt x="12191999" y="483106"/>
                </a:lnTo>
                <a:lnTo>
                  <a:pt x="12191999" y="0"/>
                </a:lnTo>
                <a:close/>
              </a:path>
            </a:pathLst>
          </a:custGeom>
          <a:solidFill>
            <a:srgbClr val="0F243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615492" y="58674"/>
            <a:ext cx="4501515" cy="513715"/>
          </a:xfrm>
          <a:prstGeom prst="rect">
            <a:avLst/>
          </a:prstGeom>
          <a:solidFill>
            <a:schemeClr val="accent2"/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dirty="0">
                <a:solidFill>
                  <a:srgbClr val="FFFFFF"/>
                </a:solidFill>
                <a:latin typeface="Microsoft JhengHei" panose="020B0604030504040204" charset="-120"/>
                <a:cs typeface="Microsoft JhengHei" panose="020B0604030504040204" charset="-120"/>
              </a:rPr>
              <a:t>一、社会存在与社会意识</a:t>
            </a:r>
            <a:endParaRPr sz="3200">
              <a:latin typeface="Microsoft JhengHei" panose="020B0604030504040204" charset="-120"/>
              <a:cs typeface="Microsoft JhengHei" panose="020B0604030504040204" charset="-120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948171" y="836675"/>
            <a:ext cx="3997960" cy="1201420"/>
          </a:xfrm>
          <a:prstGeom prst="rect">
            <a:avLst/>
          </a:prstGeom>
          <a:ln w="9144">
            <a:solidFill>
              <a:srgbClr val="4F81BC"/>
            </a:solidFill>
          </a:ln>
        </p:spPr>
        <p:txBody>
          <a:bodyPr vert="horz" wrap="square" lIns="0" tIns="38100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300"/>
              </a:spcBef>
            </a:pPr>
            <a:r>
              <a:rPr sz="3600" dirty="0">
                <a:latin typeface="宋体" panose="02010600030101010101" pitchFamily="2" charset="-122"/>
                <a:cs typeface="宋体" panose="02010600030101010101" pitchFamily="2" charset="-122"/>
              </a:rPr>
              <a:t>自然地理环境</a:t>
            </a:r>
            <a:endParaRPr sz="36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90805">
              <a:lnSpc>
                <a:spcPct val="100000"/>
              </a:lnSpc>
              <a:spcBef>
                <a:spcPts val="5"/>
              </a:spcBef>
            </a:pPr>
            <a:r>
              <a:rPr sz="3600" dirty="0">
                <a:latin typeface="宋体" panose="02010600030101010101" pitchFamily="2" charset="-122"/>
                <a:cs typeface="宋体" panose="02010600030101010101" pitchFamily="2" charset="-122"/>
              </a:rPr>
              <a:t>（必要条件）</a:t>
            </a:r>
            <a:endParaRPr sz="36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271016" y="2286000"/>
            <a:ext cx="2157984" cy="14935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271016" y="2286000"/>
            <a:ext cx="2142744" cy="149656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175129" y="3215004"/>
            <a:ext cx="1043940" cy="520700"/>
          </a:xfrm>
          <a:custGeom>
            <a:avLst/>
            <a:gdLst/>
            <a:ahLst/>
            <a:cxnLst/>
            <a:rect l="l" t="t" r="r" b="b"/>
            <a:pathLst>
              <a:path w="1043939" h="520700">
                <a:moveTo>
                  <a:pt x="1037970" y="0"/>
                </a:moveTo>
                <a:lnTo>
                  <a:pt x="987282" y="51482"/>
                </a:lnTo>
                <a:lnTo>
                  <a:pt x="957693" y="77670"/>
                </a:lnTo>
                <a:lnTo>
                  <a:pt x="925448" y="104012"/>
                </a:lnTo>
                <a:lnTo>
                  <a:pt x="886132" y="133678"/>
                </a:lnTo>
                <a:lnTo>
                  <a:pt x="844655" y="162644"/>
                </a:lnTo>
                <a:lnTo>
                  <a:pt x="801255" y="190820"/>
                </a:lnTo>
                <a:lnTo>
                  <a:pt x="756172" y="218112"/>
                </a:lnTo>
                <a:lnTo>
                  <a:pt x="709642" y="244431"/>
                </a:lnTo>
                <a:lnTo>
                  <a:pt x="661904" y="269683"/>
                </a:lnTo>
                <a:lnTo>
                  <a:pt x="613195" y="293779"/>
                </a:lnTo>
                <a:lnTo>
                  <a:pt x="563755" y="316625"/>
                </a:lnTo>
                <a:lnTo>
                  <a:pt x="513820" y="338130"/>
                </a:lnTo>
                <a:lnTo>
                  <a:pt x="463629" y="358203"/>
                </a:lnTo>
                <a:lnTo>
                  <a:pt x="413420" y="376752"/>
                </a:lnTo>
                <a:lnTo>
                  <a:pt x="363431" y="393685"/>
                </a:lnTo>
                <a:lnTo>
                  <a:pt x="313900" y="408911"/>
                </a:lnTo>
                <a:lnTo>
                  <a:pt x="265065" y="422339"/>
                </a:lnTo>
                <a:lnTo>
                  <a:pt x="217164" y="433875"/>
                </a:lnTo>
                <a:lnTo>
                  <a:pt x="170435" y="443430"/>
                </a:lnTo>
                <a:lnTo>
                  <a:pt x="125116" y="450910"/>
                </a:lnTo>
                <a:lnTo>
                  <a:pt x="81445" y="456226"/>
                </a:lnTo>
                <a:lnTo>
                  <a:pt x="39660" y="459284"/>
                </a:lnTo>
                <a:lnTo>
                  <a:pt x="0" y="459994"/>
                </a:lnTo>
                <a:lnTo>
                  <a:pt x="12661" y="479097"/>
                </a:lnTo>
                <a:lnTo>
                  <a:pt x="56767" y="506311"/>
                </a:lnTo>
                <a:lnTo>
                  <a:pt x="122929" y="519131"/>
                </a:lnTo>
                <a:lnTo>
                  <a:pt x="163162" y="520243"/>
                </a:lnTo>
                <a:lnTo>
                  <a:pt x="207565" y="517874"/>
                </a:lnTo>
                <a:lnTo>
                  <a:pt x="255691" y="512064"/>
                </a:lnTo>
                <a:lnTo>
                  <a:pt x="307091" y="502854"/>
                </a:lnTo>
                <a:lnTo>
                  <a:pt x="361318" y="490281"/>
                </a:lnTo>
                <a:lnTo>
                  <a:pt x="417924" y="474386"/>
                </a:lnTo>
                <a:lnTo>
                  <a:pt x="476461" y="455208"/>
                </a:lnTo>
                <a:lnTo>
                  <a:pt x="536480" y="432787"/>
                </a:lnTo>
                <a:lnTo>
                  <a:pt x="597534" y="407162"/>
                </a:lnTo>
                <a:lnTo>
                  <a:pt x="657534" y="379127"/>
                </a:lnTo>
                <a:lnTo>
                  <a:pt x="714465" y="349711"/>
                </a:lnTo>
                <a:lnTo>
                  <a:pt x="767998" y="319218"/>
                </a:lnTo>
                <a:lnTo>
                  <a:pt x="817801" y="287953"/>
                </a:lnTo>
                <a:lnTo>
                  <a:pt x="863545" y="256221"/>
                </a:lnTo>
                <a:lnTo>
                  <a:pt x="904898" y="224328"/>
                </a:lnTo>
                <a:lnTo>
                  <a:pt x="941530" y="192579"/>
                </a:lnTo>
                <a:lnTo>
                  <a:pt x="973109" y="161279"/>
                </a:lnTo>
                <a:lnTo>
                  <a:pt x="999306" y="130733"/>
                </a:lnTo>
                <a:lnTo>
                  <a:pt x="1034228" y="73125"/>
                </a:lnTo>
                <a:lnTo>
                  <a:pt x="1043649" y="22196"/>
                </a:lnTo>
                <a:lnTo>
                  <a:pt x="1037970" y="0"/>
                </a:lnTo>
                <a:close/>
              </a:path>
            </a:pathLst>
          </a:custGeom>
          <a:solidFill>
            <a:srgbClr val="F8F8F8">
              <a:alpha val="392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981707" y="3406266"/>
            <a:ext cx="1117600" cy="318135"/>
          </a:xfrm>
          <a:custGeom>
            <a:avLst/>
            <a:gdLst/>
            <a:ahLst/>
            <a:cxnLst/>
            <a:rect l="l" t="t" r="r" b="b"/>
            <a:pathLst>
              <a:path w="1117600" h="318135">
                <a:moveTo>
                  <a:pt x="0" y="203327"/>
                </a:moveTo>
                <a:lnTo>
                  <a:pt x="22710" y="244354"/>
                </a:lnTo>
                <a:lnTo>
                  <a:pt x="72030" y="276838"/>
                </a:lnTo>
                <a:lnTo>
                  <a:pt x="144401" y="300242"/>
                </a:lnTo>
                <a:lnTo>
                  <a:pt x="188118" y="308371"/>
                </a:lnTo>
                <a:lnTo>
                  <a:pt x="236264" y="314031"/>
                </a:lnTo>
                <a:lnTo>
                  <a:pt x="288393" y="317152"/>
                </a:lnTo>
                <a:lnTo>
                  <a:pt x="344060" y="317669"/>
                </a:lnTo>
                <a:lnTo>
                  <a:pt x="402821" y="315515"/>
                </a:lnTo>
                <a:lnTo>
                  <a:pt x="464231" y="310622"/>
                </a:lnTo>
                <a:lnTo>
                  <a:pt x="527844" y="302924"/>
                </a:lnTo>
                <a:lnTo>
                  <a:pt x="593217" y="292354"/>
                </a:lnTo>
                <a:lnTo>
                  <a:pt x="658098" y="279216"/>
                </a:lnTo>
                <a:lnTo>
                  <a:pt x="720327" y="264009"/>
                </a:lnTo>
                <a:lnTo>
                  <a:pt x="779510" y="246951"/>
                </a:lnTo>
                <a:lnTo>
                  <a:pt x="833090" y="228988"/>
                </a:lnTo>
                <a:lnTo>
                  <a:pt x="266394" y="228988"/>
                </a:lnTo>
                <a:lnTo>
                  <a:pt x="217134" y="228947"/>
                </a:lnTo>
                <a:lnTo>
                  <a:pt x="169480" y="227255"/>
                </a:lnTo>
                <a:lnTo>
                  <a:pt x="123687" y="223881"/>
                </a:lnTo>
                <a:lnTo>
                  <a:pt x="80007" y="218790"/>
                </a:lnTo>
                <a:lnTo>
                  <a:pt x="38694" y="211949"/>
                </a:lnTo>
                <a:lnTo>
                  <a:pt x="0" y="203327"/>
                </a:lnTo>
                <a:close/>
              </a:path>
              <a:path w="1117600" h="318135">
                <a:moveTo>
                  <a:pt x="1116965" y="0"/>
                </a:moveTo>
                <a:lnTo>
                  <a:pt x="1055497" y="38211"/>
                </a:lnTo>
                <a:lnTo>
                  <a:pt x="1020560" y="56739"/>
                </a:lnTo>
                <a:lnTo>
                  <a:pt x="982980" y="74803"/>
                </a:lnTo>
                <a:lnTo>
                  <a:pt x="937807" y="94394"/>
                </a:lnTo>
                <a:lnTo>
                  <a:pt x="890696" y="112797"/>
                </a:lnTo>
                <a:lnTo>
                  <a:pt x="841901" y="129981"/>
                </a:lnTo>
                <a:lnTo>
                  <a:pt x="791675" y="145910"/>
                </a:lnTo>
                <a:lnTo>
                  <a:pt x="740271" y="160553"/>
                </a:lnTo>
                <a:lnTo>
                  <a:pt x="687941" y="173877"/>
                </a:lnTo>
                <a:lnTo>
                  <a:pt x="634941" y="185847"/>
                </a:lnTo>
                <a:lnTo>
                  <a:pt x="581521" y="196432"/>
                </a:lnTo>
                <a:lnTo>
                  <a:pt x="527937" y="205598"/>
                </a:lnTo>
                <a:lnTo>
                  <a:pt x="474440" y="213312"/>
                </a:lnTo>
                <a:lnTo>
                  <a:pt x="421284" y="219541"/>
                </a:lnTo>
                <a:lnTo>
                  <a:pt x="368722" y="224252"/>
                </a:lnTo>
                <a:lnTo>
                  <a:pt x="317008" y="227412"/>
                </a:lnTo>
                <a:lnTo>
                  <a:pt x="266394" y="228988"/>
                </a:lnTo>
                <a:lnTo>
                  <a:pt x="833090" y="228988"/>
                </a:lnTo>
                <a:lnTo>
                  <a:pt x="887165" y="208163"/>
                </a:lnTo>
                <a:lnTo>
                  <a:pt x="934850" y="186871"/>
                </a:lnTo>
                <a:lnTo>
                  <a:pt x="977915" y="164607"/>
                </a:lnTo>
                <a:lnTo>
                  <a:pt x="1015967" y="141592"/>
                </a:lnTo>
                <a:lnTo>
                  <a:pt x="1048612" y="118043"/>
                </a:lnTo>
                <a:lnTo>
                  <a:pt x="1096108" y="70227"/>
                </a:lnTo>
                <a:lnTo>
                  <a:pt x="1117256" y="22916"/>
                </a:lnTo>
                <a:lnTo>
                  <a:pt x="1116965" y="0"/>
                </a:lnTo>
                <a:close/>
              </a:path>
            </a:pathLst>
          </a:custGeom>
          <a:solidFill>
            <a:srgbClr val="F8F8F8">
              <a:alpha val="392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878076" y="3474973"/>
            <a:ext cx="1130300" cy="254000"/>
          </a:xfrm>
          <a:custGeom>
            <a:avLst/>
            <a:gdLst/>
            <a:ahLst/>
            <a:cxnLst/>
            <a:rect l="l" t="t" r="r" b="b"/>
            <a:pathLst>
              <a:path w="1130300" h="254000">
                <a:moveTo>
                  <a:pt x="0" y="106679"/>
                </a:moveTo>
                <a:lnTo>
                  <a:pt x="19088" y="149507"/>
                </a:lnTo>
                <a:lnTo>
                  <a:pt x="65423" y="186102"/>
                </a:lnTo>
                <a:lnTo>
                  <a:pt x="135503" y="215624"/>
                </a:lnTo>
                <a:lnTo>
                  <a:pt x="178355" y="227472"/>
                </a:lnTo>
                <a:lnTo>
                  <a:pt x="225831" y="237238"/>
                </a:lnTo>
                <a:lnTo>
                  <a:pt x="277495" y="244818"/>
                </a:lnTo>
                <a:lnTo>
                  <a:pt x="332908" y="250106"/>
                </a:lnTo>
                <a:lnTo>
                  <a:pt x="391633" y="252998"/>
                </a:lnTo>
                <a:lnTo>
                  <a:pt x="453234" y="253390"/>
                </a:lnTo>
                <a:lnTo>
                  <a:pt x="517272" y="251176"/>
                </a:lnTo>
                <a:lnTo>
                  <a:pt x="583311" y="246252"/>
                </a:lnTo>
                <a:lnTo>
                  <a:pt x="649105" y="238733"/>
                </a:lnTo>
                <a:lnTo>
                  <a:pt x="712428" y="228926"/>
                </a:lnTo>
                <a:lnTo>
                  <a:pt x="772871" y="217016"/>
                </a:lnTo>
                <a:lnTo>
                  <a:pt x="830022" y="203187"/>
                </a:lnTo>
                <a:lnTo>
                  <a:pt x="883473" y="187624"/>
                </a:lnTo>
                <a:lnTo>
                  <a:pt x="932812" y="170511"/>
                </a:lnTo>
                <a:lnTo>
                  <a:pt x="960370" y="159150"/>
                </a:lnTo>
                <a:lnTo>
                  <a:pt x="365581" y="159150"/>
                </a:lnTo>
                <a:lnTo>
                  <a:pt x="313784" y="157862"/>
                </a:lnTo>
                <a:lnTo>
                  <a:pt x="263220" y="155090"/>
                </a:lnTo>
                <a:lnTo>
                  <a:pt x="214143" y="150824"/>
                </a:lnTo>
                <a:lnTo>
                  <a:pt x="166809" y="145052"/>
                </a:lnTo>
                <a:lnTo>
                  <a:pt x="121473" y="137763"/>
                </a:lnTo>
                <a:lnTo>
                  <a:pt x="78389" y="128945"/>
                </a:lnTo>
                <a:lnTo>
                  <a:pt x="37813" y="118588"/>
                </a:lnTo>
                <a:lnTo>
                  <a:pt x="0" y="106679"/>
                </a:lnTo>
                <a:close/>
              </a:path>
              <a:path w="1130300" h="254000">
                <a:moveTo>
                  <a:pt x="1130300" y="0"/>
                </a:moveTo>
                <a:lnTo>
                  <a:pt x="1065815" y="32781"/>
                </a:lnTo>
                <a:lnTo>
                  <a:pt x="1029430" y="48238"/>
                </a:lnTo>
                <a:lnTo>
                  <a:pt x="990473" y="62991"/>
                </a:lnTo>
                <a:lnTo>
                  <a:pt x="943773" y="78628"/>
                </a:lnTo>
                <a:lnTo>
                  <a:pt x="895246" y="92915"/>
                </a:lnTo>
                <a:lnTo>
                  <a:pt x="845147" y="105843"/>
                </a:lnTo>
                <a:lnTo>
                  <a:pt x="793731" y="117400"/>
                </a:lnTo>
                <a:lnTo>
                  <a:pt x="741253" y="127575"/>
                </a:lnTo>
                <a:lnTo>
                  <a:pt x="687967" y="136356"/>
                </a:lnTo>
                <a:lnTo>
                  <a:pt x="634129" y="143732"/>
                </a:lnTo>
                <a:lnTo>
                  <a:pt x="579994" y="149693"/>
                </a:lnTo>
                <a:lnTo>
                  <a:pt x="525817" y="154226"/>
                </a:lnTo>
                <a:lnTo>
                  <a:pt x="471852" y="157321"/>
                </a:lnTo>
                <a:lnTo>
                  <a:pt x="418355" y="158966"/>
                </a:lnTo>
                <a:lnTo>
                  <a:pt x="365581" y="159150"/>
                </a:lnTo>
                <a:lnTo>
                  <a:pt x="960370" y="159150"/>
                </a:lnTo>
                <a:lnTo>
                  <a:pt x="1017516" y="132378"/>
                </a:lnTo>
                <a:lnTo>
                  <a:pt x="1052060" y="111725"/>
                </a:lnTo>
                <a:lnTo>
                  <a:pt x="1103483" y="68174"/>
                </a:lnTo>
                <a:lnTo>
                  <a:pt x="1128616" y="22858"/>
                </a:lnTo>
                <a:lnTo>
                  <a:pt x="1130300" y="0"/>
                </a:lnTo>
                <a:close/>
              </a:path>
            </a:pathLst>
          </a:custGeom>
          <a:solidFill>
            <a:srgbClr val="F8F8F8">
              <a:alpha val="392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765680" y="3515995"/>
            <a:ext cx="1133475" cy="231140"/>
          </a:xfrm>
          <a:custGeom>
            <a:avLst/>
            <a:gdLst/>
            <a:ahLst/>
            <a:cxnLst/>
            <a:rect l="l" t="t" r="r" b="b"/>
            <a:pathLst>
              <a:path w="1133475" h="231139">
                <a:moveTo>
                  <a:pt x="0" y="0"/>
                </a:moveTo>
                <a:lnTo>
                  <a:pt x="12274" y="45251"/>
                </a:lnTo>
                <a:lnTo>
                  <a:pt x="52429" y="88545"/>
                </a:lnTo>
                <a:lnTo>
                  <a:pt x="117135" y="128515"/>
                </a:lnTo>
                <a:lnTo>
                  <a:pt x="157654" y="146827"/>
                </a:lnTo>
                <a:lnTo>
                  <a:pt x="203062" y="163796"/>
                </a:lnTo>
                <a:lnTo>
                  <a:pt x="252942" y="179251"/>
                </a:lnTo>
                <a:lnTo>
                  <a:pt x="306879" y="193021"/>
                </a:lnTo>
                <a:lnTo>
                  <a:pt x="364455" y="204935"/>
                </a:lnTo>
                <a:lnTo>
                  <a:pt x="425255" y="214824"/>
                </a:lnTo>
                <a:lnTo>
                  <a:pt x="488863" y="222514"/>
                </a:lnTo>
                <a:lnTo>
                  <a:pt x="554863" y="227837"/>
                </a:lnTo>
                <a:lnTo>
                  <a:pt x="621020" y="230559"/>
                </a:lnTo>
                <a:lnTo>
                  <a:pt x="685091" y="230640"/>
                </a:lnTo>
                <a:lnTo>
                  <a:pt x="746642" y="228197"/>
                </a:lnTo>
                <a:lnTo>
                  <a:pt x="805238" y="223351"/>
                </a:lnTo>
                <a:lnTo>
                  <a:pt x="860446" y="216221"/>
                </a:lnTo>
                <a:lnTo>
                  <a:pt x="911832" y="206924"/>
                </a:lnTo>
                <a:lnTo>
                  <a:pt x="958961" y="195579"/>
                </a:lnTo>
                <a:lnTo>
                  <a:pt x="1001399" y="182307"/>
                </a:lnTo>
                <a:lnTo>
                  <a:pt x="1038713" y="167225"/>
                </a:lnTo>
                <a:lnTo>
                  <a:pt x="1091617" y="135393"/>
                </a:lnTo>
                <a:lnTo>
                  <a:pt x="675215" y="135393"/>
                </a:lnTo>
                <a:lnTo>
                  <a:pt x="620885" y="134385"/>
                </a:lnTo>
                <a:lnTo>
                  <a:pt x="566479" y="131929"/>
                </a:lnTo>
                <a:lnTo>
                  <a:pt x="512251" y="128056"/>
                </a:lnTo>
                <a:lnTo>
                  <a:pt x="458454" y="122793"/>
                </a:lnTo>
                <a:lnTo>
                  <a:pt x="405341" y="116168"/>
                </a:lnTo>
                <a:lnTo>
                  <a:pt x="353167" y="108212"/>
                </a:lnTo>
                <a:lnTo>
                  <a:pt x="302185" y="98951"/>
                </a:lnTo>
                <a:lnTo>
                  <a:pt x="252649" y="88414"/>
                </a:lnTo>
                <a:lnTo>
                  <a:pt x="204813" y="76630"/>
                </a:lnTo>
                <a:lnTo>
                  <a:pt x="158929" y="63628"/>
                </a:lnTo>
                <a:lnTo>
                  <a:pt x="115253" y="49435"/>
                </a:lnTo>
                <a:lnTo>
                  <a:pt x="74036" y="34080"/>
                </a:lnTo>
                <a:lnTo>
                  <a:pt x="35534" y="17592"/>
                </a:lnTo>
                <a:lnTo>
                  <a:pt x="0" y="0"/>
                </a:lnTo>
                <a:close/>
              </a:path>
              <a:path w="1133475" h="231139">
                <a:moveTo>
                  <a:pt x="1133220" y="68833"/>
                </a:moveTo>
                <a:lnTo>
                  <a:pt x="1064498" y="91344"/>
                </a:lnTo>
                <a:lnTo>
                  <a:pt x="1026154" y="100980"/>
                </a:lnTo>
                <a:lnTo>
                  <a:pt x="985393" y="109473"/>
                </a:lnTo>
                <a:lnTo>
                  <a:pt x="936846" y="117742"/>
                </a:lnTo>
                <a:lnTo>
                  <a:pt x="886701" y="124393"/>
                </a:lnTo>
                <a:lnTo>
                  <a:pt x="835212" y="129456"/>
                </a:lnTo>
                <a:lnTo>
                  <a:pt x="782632" y="132957"/>
                </a:lnTo>
                <a:lnTo>
                  <a:pt x="729216" y="134927"/>
                </a:lnTo>
                <a:lnTo>
                  <a:pt x="675215" y="135393"/>
                </a:lnTo>
                <a:lnTo>
                  <a:pt x="1091617" y="135393"/>
                </a:lnTo>
                <a:lnTo>
                  <a:pt x="1096230" y="132108"/>
                </a:lnTo>
                <a:lnTo>
                  <a:pt x="1115566" y="112311"/>
                </a:lnTo>
                <a:lnTo>
                  <a:pt x="1128040" y="91180"/>
                </a:lnTo>
                <a:lnTo>
                  <a:pt x="1133220" y="68833"/>
                </a:lnTo>
                <a:close/>
              </a:path>
            </a:pathLst>
          </a:custGeom>
          <a:solidFill>
            <a:srgbClr val="F8F8F8">
              <a:alpha val="392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849373" y="3548888"/>
            <a:ext cx="1135380" cy="208915"/>
          </a:xfrm>
          <a:custGeom>
            <a:avLst/>
            <a:gdLst/>
            <a:ahLst/>
            <a:cxnLst/>
            <a:rect l="l" t="t" r="r" b="b"/>
            <a:pathLst>
              <a:path w="1135380" h="208914">
                <a:moveTo>
                  <a:pt x="0" y="26670"/>
                </a:moveTo>
                <a:lnTo>
                  <a:pt x="16043" y="70979"/>
                </a:lnTo>
                <a:lnTo>
                  <a:pt x="59708" y="110979"/>
                </a:lnTo>
                <a:lnTo>
                  <a:pt x="127559" y="145578"/>
                </a:lnTo>
                <a:lnTo>
                  <a:pt x="169481" y="160512"/>
                </a:lnTo>
                <a:lnTo>
                  <a:pt x="216162" y="173686"/>
                </a:lnTo>
                <a:lnTo>
                  <a:pt x="267172" y="184965"/>
                </a:lnTo>
                <a:lnTo>
                  <a:pt x="322081" y="194211"/>
                </a:lnTo>
                <a:lnTo>
                  <a:pt x="380462" y="201290"/>
                </a:lnTo>
                <a:lnTo>
                  <a:pt x="441884" y="206064"/>
                </a:lnTo>
                <a:lnTo>
                  <a:pt x="505918" y="208397"/>
                </a:lnTo>
                <a:lnTo>
                  <a:pt x="572134" y="208153"/>
                </a:lnTo>
                <a:lnTo>
                  <a:pt x="638288" y="205286"/>
                </a:lnTo>
                <a:lnTo>
                  <a:pt x="702138" y="199948"/>
                </a:lnTo>
                <a:lnTo>
                  <a:pt x="763262" y="192294"/>
                </a:lnTo>
                <a:lnTo>
                  <a:pt x="821238" y="182481"/>
                </a:lnTo>
                <a:lnTo>
                  <a:pt x="875644" y="170666"/>
                </a:lnTo>
                <a:lnTo>
                  <a:pt x="926058" y="157004"/>
                </a:lnTo>
                <a:lnTo>
                  <a:pt x="972058" y="141652"/>
                </a:lnTo>
                <a:lnTo>
                  <a:pt x="1013221" y="124766"/>
                </a:lnTo>
                <a:lnTo>
                  <a:pt x="1038760" y="111776"/>
                </a:lnTo>
                <a:lnTo>
                  <a:pt x="521217" y="111776"/>
                </a:lnTo>
                <a:lnTo>
                  <a:pt x="467169" y="111045"/>
                </a:lnTo>
                <a:lnTo>
                  <a:pt x="413689" y="108892"/>
                </a:lnTo>
                <a:lnTo>
                  <a:pt x="361031" y="105324"/>
                </a:lnTo>
                <a:lnTo>
                  <a:pt x="309384" y="100339"/>
                </a:lnTo>
                <a:lnTo>
                  <a:pt x="259204" y="93970"/>
                </a:lnTo>
                <a:lnTo>
                  <a:pt x="210546" y="86199"/>
                </a:lnTo>
                <a:lnTo>
                  <a:pt x="163730" y="77040"/>
                </a:lnTo>
                <a:lnTo>
                  <a:pt x="118906" y="66471"/>
                </a:lnTo>
                <a:lnTo>
                  <a:pt x="76648" y="54588"/>
                </a:lnTo>
                <a:lnTo>
                  <a:pt x="36892" y="41308"/>
                </a:lnTo>
                <a:lnTo>
                  <a:pt x="0" y="26670"/>
                </a:lnTo>
                <a:close/>
              </a:path>
              <a:path w="1135380" h="208914">
                <a:moveTo>
                  <a:pt x="1134999" y="0"/>
                </a:moveTo>
                <a:lnTo>
                  <a:pt x="1068435" y="28321"/>
                </a:lnTo>
                <a:lnTo>
                  <a:pt x="1031039" y="41219"/>
                </a:lnTo>
                <a:lnTo>
                  <a:pt x="991107" y="53212"/>
                </a:lnTo>
                <a:lnTo>
                  <a:pt x="943429" y="65593"/>
                </a:lnTo>
                <a:lnTo>
                  <a:pt x="894022" y="76489"/>
                </a:lnTo>
                <a:lnTo>
                  <a:pt x="843142" y="85908"/>
                </a:lnTo>
                <a:lnTo>
                  <a:pt x="791045" y="93856"/>
                </a:lnTo>
                <a:lnTo>
                  <a:pt x="737894" y="100348"/>
                </a:lnTo>
                <a:lnTo>
                  <a:pt x="684217" y="105366"/>
                </a:lnTo>
                <a:lnTo>
                  <a:pt x="629996" y="108944"/>
                </a:lnTo>
                <a:lnTo>
                  <a:pt x="575578" y="111078"/>
                </a:lnTo>
                <a:lnTo>
                  <a:pt x="521217" y="111776"/>
                </a:lnTo>
                <a:lnTo>
                  <a:pt x="1038760" y="111776"/>
                </a:lnTo>
                <a:lnTo>
                  <a:pt x="1079350" y="87019"/>
                </a:lnTo>
                <a:lnTo>
                  <a:pt x="1121068" y="45013"/>
                </a:lnTo>
                <a:lnTo>
                  <a:pt x="1131718" y="22804"/>
                </a:lnTo>
                <a:lnTo>
                  <a:pt x="1134999" y="0"/>
                </a:lnTo>
                <a:close/>
              </a:path>
            </a:pathLst>
          </a:custGeom>
          <a:solidFill>
            <a:srgbClr val="F8F8F8">
              <a:alpha val="392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694863" y="3440938"/>
            <a:ext cx="1110615" cy="346075"/>
          </a:xfrm>
          <a:custGeom>
            <a:avLst/>
            <a:gdLst/>
            <a:ahLst/>
            <a:cxnLst/>
            <a:rect l="l" t="t" r="r" b="b"/>
            <a:pathLst>
              <a:path w="1110614" h="346075">
                <a:moveTo>
                  <a:pt x="1094" y="0"/>
                </a:moveTo>
                <a:lnTo>
                  <a:pt x="6257" y="46839"/>
                </a:lnTo>
                <a:lnTo>
                  <a:pt x="39284" y="95977"/>
                </a:lnTo>
                <a:lnTo>
                  <a:pt x="97096" y="145547"/>
                </a:lnTo>
                <a:lnTo>
                  <a:pt x="134333" y="169910"/>
                </a:lnTo>
                <a:lnTo>
                  <a:pt x="176610" y="193679"/>
                </a:lnTo>
                <a:lnTo>
                  <a:pt x="223543" y="216623"/>
                </a:lnTo>
                <a:lnTo>
                  <a:pt x="274746" y="238506"/>
                </a:lnTo>
                <a:lnTo>
                  <a:pt x="329833" y="259096"/>
                </a:lnTo>
                <a:lnTo>
                  <a:pt x="388421" y="278158"/>
                </a:lnTo>
                <a:lnTo>
                  <a:pt x="450123" y="295461"/>
                </a:lnTo>
                <a:lnTo>
                  <a:pt x="514555" y="310769"/>
                </a:lnTo>
                <a:lnTo>
                  <a:pt x="579517" y="323539"/>
                </a:lnTo>
                <a:lnTo>
                  <a:pt x="642822" y="333365"/>
                </a:lnTo>
                <a:lnTo>
                  <a:pt x="704025" y="340298"/>
                </a:lnTo>
                <a:lnTo>
                  <a:pt x="762677" y="344393"/>
                </a:lnTo>
                <a:lnTo>
                  <a:pt x="818331" y="345701"/>
                </a:lnTo>
                <a:lnTo>
                  <a:pt x="870541" y="344275"/>
                </a:lnTo>
                <a:lnTo>
                  <a:pt x="918859" y="340169"/>
                </a:lnTo>
                <a:lnTo>
                  <a:pt x="962839" y="333434"/>
                </a:lnTo>
                <a:lnTo>
                  <a:pt x="1002033" y="324125"/>
                </a:lnTo>
                <a:lnTo>
                  <a:pt x="1064274" y="297990"/>
                </a:lnTo>
                <a:lnTo>
                  <a:pt x="1102008" y="262187"/>
                </a:lnTo>
                <a:lnTo>
                  <a:pt x="1103073" y="259524"/>
                </a:lnTo>
                <a:lnTo>
                  <a:pt x="908917" y="259524"/>
                </a:lnTo>
                <a:lnTo>
                  <a:pt x="858337" y="258502"/>
                </a:lnTo>
                <a:lnTo>
                  <a:pt x="806672" y="255698"/>
                </a:lnTo>
                <a:lnTo>
                  <a:pt x="754169" y="251179"/>
                </a:lnTo>
                <a:lnTo>
                  <a:pt x="701074" y="245012"/>
                </a:lnTo>
                <a:lnTo>
                  <a:pt x="647633" y="237264"/>
                </a:lnTo>
                <a:lnTo>
                  <a:pt x="594093" y="228000"/>
                </a:lnTo>
                <a:lnTo>
                  <a:pt x="540700" y="217288"/>
                </a:lnTo>
                <a:lnTo>
                  <a:pt x="487699" y="205195"/>
                </a:lnTo>
                <a:lnTo>
                  <a:pt x="435339" y="191785"/>
                </a:lnTo>
                <a:lnTo>
                  <a:pt x="383864" y="177127"/>
                </a:lnTo>
                <a:lnTo>
                  <a:pt x="333521" y="161287"/>
                </a:lnTo>
                <a:lnTo>
                  <a:pt x="284557" y="144332"/>
                </a:lnTo>
                <a:lnTo>
                  <a:pt x="237217" y="126327"/>
                </a:lnTo>
                <a:lnTo>
                  <a:pt x="191749" y="107340"/>
                </a:lnTo>
                <a:lnTo>
                  <a:pt x="148398" y="87437"/>
                </a:lnTo>
                <a:lnTo>
                  <a:pt x="107410" y="66685"/>
                </a:lnTo>
                <a:lnTo>
                  <a:pt x="69033" y="45151"/>
                </a:lnTo>
                <a:lnTo>
                  <a:pt x="33512" y="22900"/>
                </a:lnTo>
                <a:lnTo>
                  <a:pt x="1094" y="0"/>
                </a:lnTo>
                <a:close/>
              </a:path>
              <a:path w="1110614" h="346075">
                <a:moveTo>
                  <a:pt x="1110566" y="240792"/>
                </a:moveTo>
                <a:lnTo>
                  <a:pt x="1039128" y="252602"/>
                </a:lnTo>
                <a:lnTo>
                  <a:pt x="999766" y="256365"/>
                </a:lnTo>
                <a:lnTo>
                  <a:pt x="958166" y="258699"/>
                </a:lnTo>
                <a:lnTo>
                  <a:pt x="908917" y="259524"/>
                </a:lnTo>
                <a:lnTo>
                  <a:pt x="1103073" y="259524"/>
                </a:lnTo>
                <a:lnTo>
                  <a:pt x="1110566" y="240792"/>
                </a:lnTo>
                <a:close/>
              </a:path>
            </a:pathLst>
          </a:custGeom>
          <a:solidFill>
            <a:srgbClr val="F8F8F8">
              <a:alpha val="392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607938" y="3375278"/>
            <a:ext cx="1088390" cy="417830"/>
          </a:xfrm>
          <a:custGeom>
            <a:avLst/>
            <a:gdLst/>
            <a:ahLst/>
            <a:cxnLst/>
            <a:rect l="l" t="t" r="r" b="b"/>
            <a:pathLst>
              <a:path w="1088389" h="417829">
                <a:moveTo>
                  <a:pt x="3056" y="0"/>
                </a:moveTo>
                <a:lnTo>
                  <a:pt x="4196" y="47131"/>
                </a:lnTo>
                <a:lnTo>
                  <a:pt x="32893" y="98934"/>
                </a:lnTo>
                <a:lnTo>
                  <a:pt x="86238" y="153285"/>
                </a:lnTo>
                <a:lnTo>
                  <a:pt x="121245" y="180752"/>
                </a:lnTo>
                <a:lnTo>
                  <a:pt x="161324" y="208060"/>
                </a:lnTo>
                <a:lnTo>
                  <a:pt x="206110" y="234943"/>
                </a:lnTo>
                <a:lnTo>
                  <a:pt x="255241" y="261136"/>
                </a:lnTo>
                <a:lnTo>
                  <a:pt x="308354" y="286373"/>
                </a:lnTo>
                <a:lnTo>
                  <a:pt x="365083" y="310389"/>
                </a:lnTo>
                <a:lnTo>
                  <a:pt x="425067" y="332918"/>
                </a:lnTo>
                <a:lnTo>
                  <a:pt x="487942" y="353695"/>
                </a:lnTo>
                <a:lnTo>
                  <a:pt x="551565" y="371991"/>
                </a:lnTo>
                <a:lnTo>
                  <a:pt x="613794" y="387211"/>
                </a:lnTo>
                <a:lnTo>
                  <a:pt x="674177" y="399369"/>
                </a:lnTo>
                <a:lnTo>
                  <a:pt x="732264" y="408479"/>
                </a:lnTo>
                <a:lnTo>
                  <a:pt x="787605" y="414557"/>
                </a:lnTo>
                <a:lnTo>
                  <a:pt x="839749" y="417616"/>
                </a:lnTo>
                <a:lnTo>
                  <a:pt x="888246" y="417671"/>
                </a:lnTo>
                <a:lnTo>
                  <a:pt x="932645" y="414736"/>
                </a:lnTo>
                <a:lnTo>
                  <a:pt x="972495" y="408826"/>
                </a:lnTo>
                <a:lnTo>
                  <a:pt x="1036751" y="388138"/>
                </a:lnTo>
                <a:lnTo>
                  <a:pt x="1077409" y="355722"/>
                </a:lnTo>
                <a:lnTo>
                  <a:pt x="1084751" y="341135"/>
                </a:lnTo>
                <a:lnTo>
                  <a:pt x="976070" y="341135"/>
                </a:lnTo>
                <a:lnTo>
                  <a:pt x="934474" y="339852"/>
                </a:lnTo>
                <a:lnTo>
                  <a:pt x="885327" y="336445"/>
                </a:lnTo>
                <a:lnTo>
                  <a:pt x="835013" y="331083"/>
                </a:lnTo>
                <a:lnTo>
                  <a:pt x="783771" y="323854"/>
                </a:lnTo>
                <a:lnTo>
                  <a:pt x="731841" y="314846"/>
                </a:lnTo>
                <a:lnTo>
                  <a:pt x="679462" y="304145"/>
                </a:lnTo>
                <a:lnTo>
                  <a:pt x="626874" y="291839"/>
                </a:lnTo>
                <a:lnTo>
                  <a:pt x="574318" y="278015"/>
                </a:lnTo>
                <a:lnTo>
                  <a:pt x="522032" y="262761"/>
                </a:lnTo>
                <a:lnTo>
                  <a:pt x="470258" y="246165"/>
                </a:lnTo>
                <a:lnTo>
                  <a:pt x="419235" y="228314"/>
                </a:lnTo>
                <a:lnTo>
                  <a:pt x="369202" y="209295"/>
                </a:lnTo>
                <a:lnTo>
                  <a:pt x="320399" y="189195"/>
                </a:lnTo>
                <a:lnTo>
                  <a:pt x="273067" y="168103"/>
                </a:lnTo>
                <a:lnTo>
                  <a:pt x="227445" y="146105"/>
                </a:lnTo>
                <a:lnTo>
                  <a:pt x="183773" y="123289"/>
                </a:lnTo>
                <a:lnTo>
                  <a:pt x="142290" y="99742"/>
                </a:lnTo>
                <a:lnTo>
                  <a:pt x="103238" y="75553"/>
                </a:lnTo>
                <a:lnTo>
                  <a:pt x="66854" y="50807"/>
                </a:lnTo>
                <a:lnTo>
                  <a:pt x="33380" y="25594"/>
                </a:lnTo>
                <a:lnTo>
                  <a:pt x="3056" y="0"/>
                </a:lnTo>
                <a:close/>
              </a:path>
              <a:path w="1088389" h="417829">
                <a:moveTo>
                  <a:pt x="1087763" y="335153"/>
                </a:moveTo>
                <a:lnTo>
                  <a:pt x="1052881" y="338798"/>
                </a:lnTo>
                <a:lnTo>
                  <a:pt x="1015595" y="340788"/>
                </a:lnTo>
                <a:lnTo>
                  <a:pt x="976070" y="341135"/>
                </a:lnTo>
                <a:lnTo>
                  <a:pt x="1084751" y="341135"/>
                </a:lnTo>
                <a:lnTo>
                  <a:pt x="1087763" y="335153"/>
                </a:lnTo>
                <a:close/>
              </a:path>
            </a:pathLst>
          </a:custGeom>
          <a:solidFill>
            <a:srgbClr val="F8F8F8">
              <a:alpha val="392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525965" y="3271392"/>
            <a:ext cx="1026794" cy="553720"/>
          </a:xfrm>
          <a:custGeom>
            <a:avLst/>
            <a:gdLst/>
            <a:ahLst/>
            <a:cxnLst/>
            <a:rect l="l" t="t" r="r" b="b"/>
            <a:pathLst>
              <a:path w="1026794" h="553720">
                <a:moveTo>
                  <a:pt x="6543" y="0"/>
                </a:moveTo>
                <a:lnTo>
                  <a:pt x="0" y="22085"/>
                </a:lnTo>
                <a:lnTo>
                  <a:pt x="403" y="46710"/>
                </a:lnTo>
                <a:lnTo>
                  <a:pt x="7435" y="73555"/>
                </a:lnTo>
                <a:lnTo>
                  <a:pt x="40111" y="132633"/>
                </a:lnTo>
                <a:lnTo>
                  <a:pt x="65116" y="164228"/>
                </a:lnTo>
                <a:lnTo>
                  <a:pt x="95475" y="196770"/>
                </a:lnTo>
                <a:lnTo>
                  <a:pt x="130868" y="229940"/>
                </a:lnTo>
                <a:lnTo>
                  <a:pt x="170978" y="263419"/>
                </a:lnTo>
                <a:lnTo>
                  <a:pt x="215484" y="296889"/>
                </a:lnTo>
                <a:lnTo>
                  <a:pt x="264069" y="330031"/>
                </a:lnTo>
                <a:lnTo>
                  <a:pt x="316413" y="362527"/>
                </a:lnTo>
                <a:lnTo>
                  <a:pt x="372198" y="394058"/>
                </a:lnTo>
                <a:lnTo>
                  <a:pt x="431104" y="424307"/>
                </a:lnTo>
                <a:lnTo>
                  <a:pt x="491160" y="452198"/>
                </a:lnTo>
                <a:lnTo>
                  <a:pt x="550306" y="476834"/>
                </a:lnTo>
                <a:lnTo>
                  <a:pt x="608097" y="498160"/>
                </a:lnTo>
                <a:lnTo>
                  <a:pt x="664085" y="516121"/>
                </a:lnTo>
                <a:lnTo>
                  <a:pt x="717825" y="530661"/>
                </a:lnTo>
                <a:lnTo>
                  <a:pt x="768869" y="541726"/>
                </a:lnTo>
                <a:lnTo>
                  <a:pt x="816771" y="549259"/>
                </a:lnTo>
                <a:lnTo>
                  <a:pt x="861086" y="553205"/>
                </a:lnTo>
                <a:lnTo>
                  <a:pt x="901365" y="553510"/>
                </a:lnTo>
                <a:lnTo>
                  <a:pt x="937162" y="550118"/>
                </a:lnTo>
                <a:lnTo>
                  <a:pt x="968032" y="542974"/>
                </a:lnTo>
                <a:lnTo>
                  <a:pt x="993527" y="532022"/>
                </a:lnTo>
                <a:lnTo>
                  <a:pt x="1013201" y="517207"/>
                </a:lnTo>
                <a:lnTo>
                  <a:pt x="1026607" y="498475"/>
                </a:lnTo>
                <a:lnTo>
                  <a:pt x="991581" y="496695"/>
                </a:lnTo>
                <a:lnTo>
                  <a:pt x="954424" y="492902"/>
                </a:lnTo>
                <a:lnTo>
                  <a:pt x="915290" y="487134"/>
                </a:lnTo>
                <a:lnTo>
                  <a:pt x="874334" y="479425"/>
                </a:lnTo>
                <a:lnTo>
                  <a:pt x="826322" y="468479"/>
                </a:lnTo>
                <a:lnTo>
                  <a:pt x="777454" y="455422"/>
                </a:lnTo>
                <a:lnTo>
                  <a:pt x="727956" y="440377"/>
                </a:lnTo>
                <a:lnTo>
                  <a:pt x="678050" y="423468"/>
                </a:lnTo>
                <a:lnTo>
                  <a:pt x="627960" y="404818"/>
                </a:lnTo>
                <a:lnTo>
                  <a:pt x="577910" y="384550"/>
                </a:lnTo>
                <a:lnTo>
                  <a:pt x="528122" y="362787"/>
                </a:lnTo>
                <a:lnTo>
                  <a:pt x="478822" y="339653"/>
                </a:lnTo>
                <a:lnTo>
                  <a:pt x="430231" y="315272"/>
                </a:lnTo>
                <a:lnTo>
                  <a:pt x="382574" y="289766"/>
                </a:lnTo>
                <a:lnTo>
                  <a:pt x="336075" y="263259"/>
                </a:lnTo>
                <a:lnTo>
                  <a:pt x="290956" y="235874"/>
                </a:lnTo>
                <a:lnTo>
                  <a:pt x="247442" y="207735"/>
                </a:lnTo>
                <a:lnTo>
                  <a:pt x="205756" y="178965"/>
                </a:lnTo>
                <a:lnTo>
                  <a:pt x="166121" y="149687"/>
                </a:lnTo>
                <a:lnTo>
                  <a:pt x="128761" y="120025"/>
                </a:lnTo>
                <a:lnTo>
                  <a:pt x="93900" y="90101"/>
                </a:lnTo>
                <a:lnTo>
                  <a:pt x="61761" y="60041"/>
                </a:lnTo>
                <a:lnTo>
                  <a:pt x="32567" y="29966"/>
                </a:lnTo>
                <a:lnTo>
                  <a:pt x="6543" y="0"/>
                </a:lnTo>
                <a:close/>
              </a:path>
            </a:pathLst>
          </a:custGeom>
          <a:solidFill>
            <a:srgbClr val="F8F8F8">
              <a:alpha val="392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648967" y="2412453"/>
            <a:ext cx="1342390" cy="89437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648967" y="2900133"/>
            <a:ext cx="1342390" cy="89437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1888617" y="2516886"/>
            <a:ext cx="839469" cy="100139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3200" dirty="0">
                <a:solidFill>
                  <a:srgbClr val="080808"/>
                </a:solidFill>
                <a:latin typeface="PMingLiU" panose="02020500000000000000" charset="-120"/>
                <a:cs typeface="PMingLiU" panose="02020500000000000000" charset="-120"/>
              </a:rPr>
              <a:t>社会 存在</a:t>
            </a:r>
            <a:endParaRPr sz="3200">
              <a:latin typeface="PMingLiU" panose="02020500000000000000" charset="-120"/>
              <a:cs typeface="PMingLiU" panose="02020500000000000000" charset="-120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591427" y="6366702"/>
            <a:ext cx="1090930" cy="476884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2800" spc="-5" dirty="0">
                <a:solidFill>
                  <a:srgbClr val="FFFFFF"/>
                </a:solidFill>
                <a:latin typeface="PMingLiU" panose="02020500000000000000" charset="-120"/>
                <a:cs typeface="PMingLiU" panose="02020500000000000000" charset="-120"/>
              </a:rPr>
              <a:t>第一节</a:t>
            </a:r>
            <a:endParaRPr sz="2800">
              <a:latin typeface="PMingLiU" panose="02020500000000000000" charset="-120"/>
              <a:cs typeface="PMingLiU" panose="02020500000000000000" charset="-120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7867015" y="6366702"/>
            <a:ext cx="4286885" cy="476884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2800" spc="-5" dirty="0">
                <a:solidFill>
                  <a:srgbClr val="FFFFFF"/>
                </a:solidFill>
                <a:latin typeface="PMingLiU" panose="02020500000000000000" charset="-120"/>
                <a:cs typeface="PMingLiU" panose="02020500000000000000" charset="-120"/>
              </a:rPr>
              <a:t>社会基本矛盾及其运动规律</a:t>
            </a:r>
            <a:endParaRPr sz="2800">
              <a:latin typeface="PMingLiU" panose="02020500000000000000" charset="-120"/>
              <a:cs typeface="PMingLiU" panose="02020500000000000000" charset="-120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948171" y="2572511"/>
            <a:ext cx="3997960" cy="1201420"/>
          </a:xfrm>
          <a:prstGeom prst="rect">
            <a:avLst/>
          </a:prstGeom>
          <a:ln w="9144">
            <a:solidFill>
              <a:srgbClr val="4F81BC"/>
            </a:solidFill>
          </a:ln>
        </p:spPr>
        <p:txBody>
          <a:bodyPr vert="horz" wrap="square" lIns="0" tIns="39370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310"/>
              </a:spcBef>
            </a:pPr>
            <a:r>
              <a:rPr sz="3600" dirty="0">
                <a:latin typeface="宋体" panose="02010600030101010101" pitchFamily="2" charset="-122"/>
                <a:cs typeface="宋体" panose="02010600030101010101" pitchFamily="2" charset="-122"/>
              </a:rPr>
              <a:t>人口因素</a:t>
            </a:r>
            <a:endParaRPr sz="36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90805">
              <a:lnSpc>
                <a:spcPct val="100000"/>
              </a:lnSpc>
            </a:pPr>
            <a:r>
              <a:rPr sz="3600" dirty="0">
                <a:latin typeface="宋体" panose="02010600030101010101" pitchFamily="2" charset="-122"/>
                <a:cs typeface="宋体" panose="02010600030101010101" pitchFamily="2" charset="-122"/>
              </a:rPr>
              <a:t>（重要条件）</a:t>
            </a:r>
            <a:endParaRPr sz="36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948171" y="4443984"/>
            <a:ext cx="4011295" cy="1323340"/>
          </a:xfrm>
          <a:prstGeom prst="rect">
            <a:avLst/>
          </a:prstGeom>
          <a:ln w="9144">
            <a:solidFill>
              <a:srgbClr val="4F81BC"/>
            </a:solidFill>
          </a:ln>
        </p:spPr>
        <p:txBody>
          <a:bodyPr vert="horz" wrap="square" lIns="0" tIns="31115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245"/>
              </a:spcBef>
            </a:pPr>
            <a:r>
              <a:rPr sz="3200" dirty="0">
                <a:latin typeface="宋体" panose="02010600030101010101" pitchFamily="2" charset="-122"/>
                <a:cs typeface="宋体" panose="02010600030101010101" pitchFamily="2" charset="-122"/>
              </a:rPr>
              <a:t>物质</a:t>
            </a:r>
            <a:r>
              <a:rPr sz="3200" spc="-10" dirty="0">
                <a:latin typeface="宋体" panose="02010600030101010101" pitchFamily="2" charset="-122"/>
                <a:cs typeface="宋体" panose="02010600030101010101" pitchFamily="2" charset="-122"/>
              </a:rPr>
              <a:t>生</a:t>
            </a:r>
            <a:r>
              <a:rPr sz="3200" dirty="0">
                <a:latin typeface="宋体" panose="02010600030101010101" pitchFamily="2" charset="-122"/>
                <a:cs typeface="宋体" panose="02010600030101010101" pitchFamily="2" charset="-122"/>
              </a:rPr>
              <a:t>产方</a:t>
            </a:r>
            <a:r>
              <a:rPr sz="3200" spc="5" dirty="0">
                <a:latin typeface="宋体" panose="02010600030101010101" pitchFamily="2" charset="-122"/>
                <a:cs typeface="宋体" panose="02010600030101010101" pitchFamily="2" charset="-122"/>
              </a:rPr>
              <a:t>式</a:t>
            </a:r>
            <a:endParaRPr sz="32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90805">
              <a:lnSpc>
                <a:spcPct val="100000"/>
              </a:lnSpc>
              <a:spcBef>
                <a:spcPts val="1885"/>
              </a:spcBef>
            </a:pPr>
            <a:r>
              <a:rPr sz="3200" dirty="0">
                <a:latin typeface="宋体" panose="02010600030101010101" pitchFamily="2" charset="-122"/>
                <a:cs typeface="宋体" panose="02010600030101010101" pitchFamily="2" charset="-122"/>
              </a:rPr>
              <a:t>（决定力量）</a:t>
            </a:r>
            <a:endParaRPr sz="32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  <p:custDataLst>
      <p:tags r:id="rId1"/>
    </p:custData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BEAUTIFY_FLAG" val="#wm#"/>
  <p:tag name="KSO_WM_TEMPLATE_CATEGORY" val="custom"/>
  <p:tag name="KSO_WM_TEMPLATE_INDEX" val="20184557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4557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4557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4557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4557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4557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4557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4557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4557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4557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4557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4557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4557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4557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4557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4557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4557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4557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4557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4557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4557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4557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4557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4557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4557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4557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4557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4557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4557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4557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4557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4557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4557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4557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4557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4557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4557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4557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4557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4557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4557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4557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4557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4557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4557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4557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4557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4557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4557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4557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4557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4557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4557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4557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4557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4557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4557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4557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4557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4557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4557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4557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4557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4557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4557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4557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4557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4557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4557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4557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4557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4557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BEAUTIFY_FLAG" val="#wm#"/>
  <p:tag name="KSO_WM_TEMPLATE_CATEGORY" val="custom"/>
  <p:tag name="KSO_WM_TEMPLATE_INDEX" val="20184557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ARGE_SHAPE" val="1"/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COMBINE_RELATE_SLIDE_ID" val="background20180947_1"/>
  <p:tag name="KSO_WM_TEMPLATE_CATEGORY" val="custom"/>
  <p:tag name="KSO_WM_TEMPLATE_INDEX" val="20184557"/>
  <p:tag name="KSO_WM_TEMPLATE_SUBCATEGORY" val="0"/>
  <p:tag name="KSO_WM_TEMPLATE_THUMBS_INDEX" val="1、7、11、14、18、19、22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ARGE_SHAPE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ARGE_SHAPE" val="1"/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4557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SLIDE_ITEM_CNT" val="0"/>
  <p:tag name="KSO_WM_SLIDE_LAYOUT" val="a_b"/>
  <p:tag name="KSO_WM_SLIDE_LAYOUT_CNT" val="1_1"/>
  <p:tag name="KSO_WM_SLIDE_TYPE" val="title"/>
  <p:tag name="KSO_WM_BEAUTIFY_FLAG" val="#wm#"/>
  <p:tag name="KSO_WM_COMBINE_RELATE_SLIDE_ID" val="background20180947_1"/>
  <p:tag name="KSO_WM_TEMPLATE_CATEGORY" val="custom"/>
  <p:tag name="KSO_WM_TEMPLATE_INDEX" val="20184557"/>
  <p:tag name="KSO_WM_SLIDE_ID" val="custom20184557_1"/>
  <p:tag name="KSO_WM_SLIDE_INDEX" val="1"/>
  <p:tag name="KSO_WM_TEMPLATE_SUBCATEGORY" val="0"/>
  <p:tag name="KSO_WM_TEMPLATE_THUMBS_INDEX" val="1、7、11、14、18、19、22"/>
  <p:tag name="KSO_WM_SLIDE_SUBTYPE" val="pureTxt"/>
</p:tagLst>
</file>

<file path=ppt/theme/theme1.xml><?xml version="1.0" encoding="utf-8"?>
<a:theme xmlns:a="http://schemas.openxmlformats.org/drawingml/2006/main" name="1_Office 主题​​">
  <a:themeElements>
    <a:clrScheme name="自定义 103">
      <a:dk1>
        <a:srgbClr val="2B4D8A"/>
      </a:dk1>
      <a:lt1>
        <a:srgbClr val="FFFFFF"/>
      </a:lt1>
      <a:dk2>
        <a:srgbClr val="8FAADC"/>
      </a:dk2>
      <a:lt2>
        <a:srgbClr val="FFFFFF"/>
      </a:lt2>
      <a:accent1>
        <a:srgbClr val="2F5597"/>
      </a:accent1>
      <a:accent2>
        <a:srgbClr val="5B9BD5"/>
      </a:accent2>
      <a:accent3>
        <a:srgbClr val="4472C4"/>
      </a:accent3>
      <a:accent4>
        <a:srgbClr val="000000"/>
      </a:accent4>
      <a:accent5>
        <a:srgbClr val="2F5597"/>
      </a:accent5>
      <a:accent6>
        <a:srgbClr val="FFFFFF"/>
      </a:accent6>
      <a:hlink>
        <a:srgbClr val="0563C1"/>
      </a:hlink>
      <a:folHlink>
        <a:srgbClr val="954F72"/>
      </a:folHlink>
    </a:clrScheme>
    <a:fontScheme name="自定义 7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2079</Words>
  <Application>Microsoft Office PowerPoint</Application>
  <PresentationFormat>自定义</PresentationFormat>
  <Paragraphs>588</Paragraphs>
  <Slides>75</Slides>
  <Notes>1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75</vt:i4>
      </vt:variant>
    </vt:vector>
  </HeadingPairs>
  <TitlesOfParts>
    <vt:vector size="76" baseType="lpstr">
      <vt:lpstr>1_Office 主题​​</vt:lpstr>
      <vt:lpstr>PowerPoint 演示文稿</vt:lpstr>
      <vt:lpstr>PowerPoint 演示文稿</vt:lpstr>
      <vt:lpstr>PowerPoint 演示文稿</vt:lpstr>
      <vt:lpstr>第一节 社会基本矛盾及其运动规律</vt:lpstr>
      <vt:lpstr>一、社会存在与社会意识：解剖历史的第一把手术刀</vt:lpstr>
      <vt:lpstr>一、社会存在与社会意识</vt:lpstr>
      <vt:lpstr>一、社会存在与社会意识</vt:lpstr>
      <vt:lpstr>一、社会存在与社会意识</vt:lpstr>
      <vt:lpstr>PowerPoint 演示文稿</vt:lpstr>
      <vt:lpstr>一、社会存在与社会意识</vt:lpstr>
      <vt:lpstr>一、社会存在与社会意识</vt:lpstr>
      <vt:lpstr>一、社会存在与社会意识</vt:lpstr>
      <vt:lpstr>一、社会存在与社会意识</vt:lpstr>
      <vt:lpstr>一、社会存在与社会意识</vt:lpstr>
      <vt:lpstr>一、社会存在与社会意识</vt:lpstr>
      <vt:lpstr>一、社会存在与社会意识</vt:lpstr>
      <vt:lpstr>一、社会存在与社会意识</vt:lpstr>
      <vt:lpstr>PowerPoint 演示文稿</vt:lpstr>
      <vt:lpstr>一、社会存在与社会意识</vt:lpstr>
      <vt:lpstr>一、社会存在与社会意识</vt:lpstr>
      <vt:lpstr>一、社会存在与社会意识</vt:lpstr>
      <vt:lpstr>一、社会存在与社会意识</vt:lpstr>
      <vt:lpstr>一、社会存在与社会意识</vt:lpstr>
      <vt:lpstr>二、生产力与生产关系的矛盾运动及其规律</vt:lpstr>
      <vt:lpstr>二、生产力与生产关系的矛盾运动及其规律</vt:lpstr>
      <vt:lpstr>二、生产力与生产关系的矛盾运动及其规律</vt:lpstr>
      <vt:lpstr>二、生产力与生产关系的矛盾运动及其规律</vt:lpstr>
      <vt:lpstr>二、生产力与生产关系的矛盾运动及其规律</vt:lpstr>
      <vt:lpstr>二、生产力与生产关系的矛盾运动及其规律</vt:lpstr>
      <vt:lpstr>PowerPoint 演示文稿</vt:lpstr>
      <vt:lpstr>二、生产力与生产关系的矛盾运动及其规律</vt:lpstr>
      <vt:lpstr>三、经济基础与上层建筑的矛盾运动及其规律</vt:lpstr>
      <vt:lpstr>PowerPoint 演示文稿</vt:lpstr>
      <vt:lpstr>三、经济基础与上层建筑的矛盾运动及其规律</vt:lpstr>
      <vt:lpstr>PowerPoint 演示文稿</vt:lpstr>
      <vt:lpstr>三、经济基础与上层建筑的矛盾运动及其规律</vt:lpstr>
      <vt:lpstr>三、经济基础与上层建筑的矛盾运动及其规律</vt:lpstr>
      <vt:lpstr>三、经济基础与上层建筑的矛盾运动及其规律</vt:lpstr>
      <vt:lpstr>三、经济基础与上层建筑的矛盾运动及其规律</vt:lpstr>
      <vt:lpstr>三、经济基础与上层建筑的矛盾运动及其规律</vt:lpstr>
      <vt:lpstr>三、经济基础与上层建筑的矛盾运动及其规律</vt:lpstr>
      <vt:lpstr>四、社会形态更替的一般规律及特殊形式</vt:lpstr>
      <vt:lpstr>四、社会形态更替的一般规律及特殊形式</vt:lpstr>
      <vt:lpstr>四、社会形态更替的一般规律及特殊形式</vt:lpstr>
      <vt:lpstr>四、社会形态更替的一般规律及特殊形式</vt:lpstr>
      <vt:lpstr>四、社会形态更替的一般规律及特殊形式</vt:lpstr>
      <vt:lpstr>四、社会形态更替的一般规律及特殊形式</vt:lpstr>
      <vt:lpstr>四、社会形态更替的一般规律及特殊形式</vt:lpstr>
      <vt:lpstr>四、社会形态更替的一般规律及特殊形式</vt:lpstr>
      <vt:lpstr>四、社会形态更替的一般规律及特殊形式</vt:lpstr>
      <vt:lpstr>四、社会形态更替的一般规律及特殊形式</vt:lpstr>
      <vt:lpstr>四、社会形态更替的一般规律及特殊形式</vt:lpstr>
      <vt:lpstr>四、社会形态更替的一般规律及特殊形式</vt:lpstr>
      <vt:lpstr>第二节 社会历史发展的动力</vt:lpstr>
      <vt:lpstr>二、阶级斗争和社会革命在阶级社会发展中的作用</vt:lpstr>
      <vt:lpstr>二、阶级斗争和社会革命在阶级社会发展中的作用</vt:lpstr>
      <vt:lpstr>PowerPoint 演示文稿</vt:lpstr>
      <vt:lpstr>第三节 人民群众在历史发展中的作用</vt:lpstr>
      <vt:lpstr>一、人民群众是历史的创造者</vt:lpstr>
      <vt:lpstr>一、人民群众是历史的创造者</vt:lpstr>
      <vt:lpstr>一、人民群众是历史的创造者</vt:lpstr>
      <vt:lpstr>一、人民群众是历史的创造者</vt:lpstr>
      <vt:lpstr>一、人民群众是历史的创造者</vt:lpstr>
      <vt:lpstr>一、人民群众是历史的创造者</vt:lpstr>
      <vt:lpstr>一、人民群众是历史的创造者</vt:lpstr>
      <vt:lpstr>一、人民群众是历史的创造者</vt:lpstr>
      <vt:lpstr>一、人民群众是历史的创造者</vt:lpstr>
      <vt:lpstr>一、人民群众是历史的创造者</vt:lpstr>
      <vt:lpstr>二、个人在社会历史中的作用</vt:lpstr>
      <vt:lpstr>二、个人在社会历史中的作用</vt:lpstr>
      <vt:lpstr>二、个人在社会历史中的作用</vt:lpstr>
      <vt:lpstr>二、个人在社会历史中的作用</vt:lpstr>
      <vt:lpstr>二、个人在社会历史中的作用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第一章</dc:title>
  <dc:creator>walkinnet</dc:creator>
  <cp:keywords>online presentation communicate exchange information on-screen projector whiteboard nouveau abstract</cp:keywords>
  <cp:lastModifiedBy>yuanli</cp:lastModifiedBy>
  <cp:revision>11</cp:revision>
  <dcterms:created xsi:type="dcterms:W3CDTF">2019-02-28T06:00:00Z</dcterms:created>
  <dcterms:modified xsi:type="dcterms:W3CDTF">2019-05-27T00:32:18Z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2018-10-14T00:00:00Z</vt:filetime>
  </property>
  <property fmtid="{D5CDD505-2E9C-101B-9397-08002B2CF9AE}" pid="3" name="Creator">
    <vt:lpwstr>Microsoft® PowerPoint® 2016</vt:lpwstr>
  </property>
  <property fmtid="{D5CDD505-2E9C-101B-9397-08002B2CF9AE}" pid="4" name="LastSaved">
    <vt:filetime>2019-02-28T00:00:00Z</vt:filetime>
  </property>
  <property fmtid="{D5CDD505-2E9C-101B-9397-08002B2CF9AE}" pid="5" name="KSOProductBuildVer">
    <vt:lpwstr>2052-11.1.0.8612</vt:lpwstr>
  </property>
</Properties>
</file>